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 id="2147483774" r:id="rId2"/>
    <p:sldMasterId id="2147483709" r:id="rId3"/>
    <p:sldMasterId id="2147483756" r:id="rId4"/>
    <p:sldMasterId id="2147483678" r:id="rId5"/>
    <p:sldMasterId id="2147483788" r:id="rId6"/>
  </p:sldMasterIdLst>
  <p:notesMasterIdLst>
    <p:notesMasterId r:id="rId52"/>
  </p:notesMasterIdLst>
  <p:sldIdLst>
    <p:sldId id="262" r:id="rId7"/>
    <p:sldId id="269" r:id="rId8"/>
    <p:sldId id="287" r:id="rId9"/>
    <p:sldId id="288" r:id="rId10"/>
    <p:sldId id="332" r:id="rId11"/>
    <p:sldId id="290" r:id="rId12"/>
    <p:sldId id="291" r:id="rId13"/>
    <p:sldId id="294" r:id="rId14"/>
    <p:sldId id="293" r:id="rId15"/>
    <p:sldId id="337" r:id="rId16"/>
    <p:sldId id="296" r:id="rId17"/>
    <p:sldId id="297" r:id="rId18"/>
    <p:sldId id="298" r:id="rId19"/>
    <p:sldId id="338" r:id="rId20"/>
    <p:sldId id="300" r:id="rId21"/>
    <p:sldId id="301" r:id="rId22"/>
    <p:sldId id="302" r:id="rId23"/>
    <p:sldId id="303" r:id="rId24"/>
    <p:sldId id="304" r:id="rId25"/>
    <p:sldId id="305" r:id="rId26"/>
    <p:sldId id="306" r:id="rId27"/>
    <p:sldId id="307" r:id="rId28"/>
    <p:sldId id="309" r:id="rId29"/>
    <p:sldId id="339" r:id="rId30"/>
    <p:sldId id="311" r:id="rId31"/>
    <p:sldId id="336" r:id="rId32"/>
    <p:sldId id="312" r:id="rId33"/>
    <p:sldId id="340" r:id="rId34"/>
    <p:sldId id="314" r:id="rId35"/>
    <p:sldId id="315" r:id="rId36"/>
    <p:sldId id="316" r:id="rId37"/>
    <p:sldId id="318" r:id="rId38"/>
    <p:sldId id="319" r:id="rId39"/>
    <p:sldId id="320" r:id="rId40"/>
    <p:sldId id="341" r:id="rId41"/>
    <p:sldId id="322" r:id="rId42"/>
    <p:sldId id="323" r:id="rId43"/>
    <p:sldId id="324" r:id="rId44"/>
    <p:sldId id="325" r:id="rId45"/>
    <p:sldId id="326" r:id="rId46"/>
    <p:sldId id="342" r:id="rId47"/>
    <p:sldId id="333" r:id="rId48"/>
    <p:sldId id="329" r:id="rId49"/>
    <p:sldId id="330" r:id="rId50"/>
    <p:sldId id="257" r:id="rId5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umeyer, Lois" initials="NL" lastIdx="4" clrIdx="0">
    <p:extLst>
      <p:ext uri="{19B8F6BF-5375-455C-9EA6-DF929625EA0E}">
        <p15:presenceInfo xmlns:p15="http://schemas.microsoft.com/office/powerpoint/2012/main" userId="S::Lois.Neumeyer@tea.texas.gov::42eeb8a1-fe1e-47ab-9c42-3597be87e866" providerId="AD"/>
      </p:ext>
    </p:extLst>
  </p:cmAuthor>
  <p:cmAuthor id="2" name="Gallardo, Vanessa" initials="GV" lastIdx="19" clrIdx="1">
    <p:extLst>
      <p:ext uri="{19B8F6BF-5375-455C-9EA6-DF929625EA0E}">
        <p15:presenceInfo xmlns:p15="http://schemas.microsoft.com/office/powerpoint/2012/main" userId="S::Vanessa.Gallardo@tea.texas.gov::d1be8824-0db0-49fc-a423-3e499024b670" providerId="AD"/>
      </p:ext>
    </p:extLst>
  </p:cmAuthor>
  <p:cmAuthor id="3" name="Cavazos, Esmeralda" initials="CE" lastIdx="2" clrIdx="2">
    <p:extLst>
      <p:ext uri="{19B8F6BF-5375-455C-9EA6-DF929625EA0E}">
        <p15:presenceInfo xmlns:p15="http://schemas.microsoft.com/office/powerpoint/2012/main" userId="S::Esmeralda.Cavazos@tea.texas.gov::a8123084-e289-4fb0-a260-dfc91aed3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DA3E26"/>
    <a:srgbClr val="4472C4"/>
    <a:srgbClr val="44546A"/>
    <a:srgbClr val="7532A8"/>
    <a:srgbClr val="5A2781"/>
    <a:srgbClr val="3C6EBE"/>
    <a:srgbClr val="69447B"/>
    <a:srgbClr val="EA0C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3E422-5CFA-4470-B09C-C94CCDE1AAC2}" v="24" dt="2024-09-17T16:10:51.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9" autoAdjust="0"/>
    <p:restoredTop sz="78261" autoAdjust="0"/>
  </p:normalViewPr>
  <p:slideViewPr>
    <p:cSldViewPr snapToGrid="0">
      <p:cViewPr varScale="1">
        <p:scale>
          <a:sx n="78" d="100"/>
          <a:sy n="78" d="100"/>
        </p:scale>
        <p:origin x="276" y="43"/>
      </p:cViewPr>
      <p:guideLst>
        <p:guide orient="horz" pos="2160"/>
        <p:guide pos="3840"/>
      </p:guideLst>
    </p:cSldViewPr>
  </p:slideViewPr>
  <p:outlineViewPr>
    <p:cViewPr>
      <p:scale>
        <a:sx n="33" d="100"/>
        <a:sy n="33" d="100"/>
      </p:scale>
      <p:origin x="0" y="-61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68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5B9141D-177B-4807-A9D2-94CF7C562477}" type="datetimeFigureOut">
              <a:rPr lang="en-US" smtClean="0"/>
              <a:t>9/19/2024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1C19E84-432F-4B13-8A59-CF116900378E}" type="slidenum">
              <a:rPr lang="en-US" smtClean="0"/>
              <a:t>‹#›</a:t>
            </a:fld>
            <a:endParaRPr lang="en-US" dirty="0"/>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7854" y="4362450"/>
            <a:ext cx="5941696" cy="4940300"/>
          </a:xfrm>
        </p:spPr>
        <p:txBody>
          <a:bodyPr/>
          <a:lstStyle/>
          <a:p>
            <a:pPr>
              <a:defRPr/>
            </a:pPr>
            <a:r>
              <a:rPr lang="en-US" sz="1100" dirty="0">
                <a:latin typeface="Arial" panose="020B0604020202020204" pitchFamily="34" charset="0"/>
                <a:cs typeface="Arial" panose="020B0604020202020204" pitchFamily="34" charset="0"/>
              </a:rPr>
              <a:t>This presentation is designed to familiarize campus and district administrators and teachers with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the holistically rated components of TELPAS, and </a:t>
            </a:r>
          </a:p>
          <a:p>
            <a:pPr lvl="1" indent="-233309">
              <a:buFont typeface="Arial" panose="020B0604020202020204" pitchFamily="34" charset="0"/>
              <a:buChar char="•"/>
              <a:defRPr/>
            </a:pPr>
            <a:r>
              <a:rPr lang="en-US" sz="1100" dirty="0">
                <a:latin typeface="Arial" panose="020B0604020202020204" pitchFamily="34" charset="0"/>
                <a:cs typeface="Arial" panose="020B0604020202020204" pitchFamily="34" charset="0"/>
              </a:rPr>
              <a:t>how the Texas English Language Proficiency Standards (ELPS), in conjunction with TELPAS, support sound instructional practices for emergent bilingual (EB) students.</a:t>
            </a:r>
          </a:p>
          <a:p>
            <a:pPr>
              <a:spcBef>
                <a:spcPts val="612"/>
              </a:spcBef>
              <a:defRPr/>
            </a:pPr>
            <a:r>
              <a:rPr lang="en-US" sz="1100" dirty="0">
                <a:latin typeface="Arial" panose="020B0604020202020204" pitchFamily="34" charset="0"/>
                <a:cs typeface="Arial" panose="020B0604020202020204" pitchFamily="34" charset="0"/>
              </a:rPr>
              <a:t>Three main types of training are provided by the TEA Student Assessment Division to support ELPS and TELPAS implementation. This presentation is the first type.</a:t>
            </a:r>
          </a:p>
          <a:p>
            <a:pPr lvl="1" indent="-233309">
              <a:buFont typeface="+mj-lt"/>
              <a:buAutoNum type="arabicPeriod"/>
              <a:defRPr/>
            </a:pPr>
            <a:r>
              <a:rPr lang="en-US" sz="1100" b="1" dirty="0">
                <a:latin typeface="Arial" panose="020B0604020202020204" pitchFamily="34" charset="0"/>
                <a:cs typeface="Arial" panose="020B0604020202020204" pitchFamily="34" charset="0"/>
              </a:rPr>
              <a:t>ELPS-TELPAS foundational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Complements ELPS professional development training</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Explains connection between ELPS and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Provides thorough overview of how to use ELPS PLDs effectively in ongoing instruction and in spring TELPAS assessment</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Good overview to provide in the fall of the year for administrators and for teachers who will become TELPAS raters in spring</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rater online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spring holistic rating training for all teachers who rate EB students for TELPAS </a:t>
            </a:r>
          </a:p>
          <a:p>
            <a:pPr lvl="1" indent="-233309">
              <a:buFont typeface="+mj-lt"/>
              <a:buAutoNum type="arabicPeriod"/>
              <a:defRPr/>
            </a:pPr>
            <a:r>
              <a:rPr lang="en-US" sz="1100" b="1" dirty="0">
                <a:latin typeface="Arial" panose="020B0604020202020204" pitchFamily="34" charset="0"/>
                <a:cs typeface="Arial" panose="020B0604020202020204" pitchFamily="34" charset="0"/>
              </a:rPr>
              <a:t>TELPAS administration procedures training</a:t>
            </a:r>
            <a:endParaRPr lang="en-US" sz="1100" dirty="0">
              <a:latin typeface="Arial" panose="020B0604020202020204" pitchFamily="34" charset="0"/>
              <a:cs typeface="Arial" panose="020B0604020202020204" pitchFamily="34" charset="0"/>
            </a:endParaRP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Required annual test administration training for all district and campus personnel involved with TELPAS</a:t>
            </a:r>
          </a:p>
          <a:p>
            <a:pPr marL="699927" lvl="3" indent="-233309">
              <a:buFont typeface="Courier New" pitchFamily="49" charset="0"/>
              <a:buChar char="o"/>
              <a:defRPr/>
            </a:pPr>
            <a:r>
              <a:rPr lang="en-US" sz="1100" dirty="0">
                <a:latin typeface="Arial" panose="020B0604020202020204" pitchFamily="34" charset="0"/>
                <a:cs typeface="Arial" panose="020B0604020202020204" pitchFamily="34" charset="0"/>
              </a:rPr>
              <a:t>Includes a recommended Web-based training course called </a:t>
            </a:r>
            <a:r>
              <a:rPr lang="en-US" sz="1100" i="1" dirty="0">
                <a:latin typeface="Arial" panose="020B0604020202020204" pitchFamily="34" charset="0"/>
                <a:cs typeface="Arial" panose="020B0604020202020204" pitchFamily="34" charset="0"/>
              </a:rPr>
              <a:t>Assembling and Verifying Grades 2–12 Writing Collections</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This overview presentation sets the stage for the additional training presentations below, which are designed to help teachers use the PLDs formatively during instruction:</a:t>
            </a:r>
            <a:endParaRPr lang="en-US" sz="1100" i="1"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K–1</a:t>
            </a:r>
            <a:endParaRPr lang="en-US" sz="1100" dirty="0">
              <a:latin typeface="Arial" panose="020B0604020202020204" pitchFamily="34" charset="0"/>
              <a:cs typeface="Arial" panose="020B0604020202020204" pitchFamily="34" charset="0"/>
            </a:endParaRPr>
          </a:p>
          <a:p>
            <a:pPr lvl="1">
              <a:buFont typeface="Arial" pitchFamily="34" charset="0"/>
              <a:buChar char="•"/>
              <a:defRPr/>
            </a:pPr>
            <a:r>
              <a:rPr lang="en-US" sz="1100" i="1" dirty="0">
                <a:latin typeface="Arial" panose="020B0604020202020204" pitchFamily="34" charset="0"/>
                <a:cs typeface="Arial" panose="020B0604020202020204" pitchFamily="34" charset="0"/>
              </a:rPr>
              <a:t>Introductory Training on the PLDs: Grades 2–12</a:t>
            </a:r>
            <a:endParaRPr lang="en-US" sz="1100" dirty="0">
              <a:latin typeface="Arial" panose="020B0604020202020204" pitchFamily="34" charset="0"/>
              <a:cs typeface="Arial" panose="020B0604020202020204" pitchFamily="34" charset="0"/>
            </a:endParaRPr>
          </a:p>
          <a:p>
            <a:pPr>
              <a:spcBef>
                <a:spcPts val="612"/>
              </a:spcBef>
              <a:defRPr/>
            </a:pPr>
            <a:r>
              <a:rPr lang="en-US" sz="1100" dirty="0">
                <a:latin typeface="Arial" panose="020B0604020202020204" pitchFamily="34" charset="0"/>
                <a:cs typeface="Arial" panose="020B0604020202020204" pitchFamily="34" charset="0"/>
              </a:rPr>
              <a:t>These training presentations, which are recommended for use in the fall of the year, lay the foundation for web-based training of new raters in the spring.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a:t>
            </a:fld>
            <a:endParaRPr lang="en-US" dirty="0"/>
          </a:p>
        </p:txBody>
      </p:sp>
    </p:spTree>
    <p:extLst>
      <p:ext uri="{BB962C8B-B14F-4D97-AF65-F5344CB8AC3E}">
        <p14:creationId xmlns:p14="http://schemas.microsoft.com/office/powerpoint/2010/main" val="406762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10</a:t>
            </a:fld>
            <a:endParaRPr lang="en-US" dirty="0"/>
          </a:p>
        </p:txBody>
      </p:sp>
    </p:spTree>
    <p:extLst>
      <p:ext uri="{BB962C8B-B14F-4D97-AF65-F5344CB8AC3E}">
        <p14:creationId xmlns:p14="http://schemas.microsoft.com/office/powerpoint/2010/main" val="233037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ELPS add to the content area TEKS and do not constitute a separate or substitute curriculum for EB students. Content area teachers provide instruction in both the grade-level content area TEKS and ELPS.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11</a:t>
            </a:fld>
            <a:endParaRPr lang="en-US" dirty="0"/>
          </a:p>
        </p:txBody>
      </p:sp>
    </p:spTree>
    <p:extLst>
      <p:ext uri="{BB962C8B-B14F-4D97-AF65-F5344CB8AC3E}">
        <p14:creationId xmlns:p14="http://schemas.microsoft.com/office/powerpoint/2010/main" val="256167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b="1" dirty="0">
                <a:solidFill>
                  <a:srgbClr val="6600FF"/>
                </a:solidFill>
                <a:latin typeface="Arial" panose="020B0604020202020204" pitchFamily="34" charset="0"/>
              </a:rPr>
              <a:t>Section a)</a:t>
            </a:r>
            <a:r>
              <a:rPr lang="en-US" altLang="en-US" sz="1100" dirty="0">
                <a:latin typeface="Arial" panose="020B0604020202020204" pitchFamily="34" charset="0"/>
              </a:rPr>
              <a:t> provides the rationale for the standards and their integration into all subjects of the foundation and enrichment curriculum.</a:t>
            </a:r>
          </a:p>
          <a:p>
            <a:pPr>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b)</a:t>
            </a:r>
            <a:r>
              <a:rPr lang="en-US" altLang="en-US" sz="1100" dirty="0">
                <a:latin typeface="Arial" panose="020B0604020202020204" pitchFamily="34" charset="0"/>
              </a:rPr>
              <a:t> sets forth the instructional framework, namely — </a:t>
            </a:r>
          </a:p>
          <a:p>
            <a:pPr lvl="1" indent="-226828">
              <a:buFontTx/>
              <a:buChar char="•"/>
            </a:pPr>
            <a:r>
              <a:rPr lang="en-US" altLang="en-US" sz="1100" dirty="0">
                <a:latin typeface="Arial" panose="020B0604020202020204" pitchFamily="34" charset="0"/>
              </a:rPr>
              <a:t>to know the student’s proficiency level and what each level means</a:t>
            </a:r>
          </a:p>
          <a:p>
            <a:pPr lvl="1" indent="-226828">
              <a:buFontTx/>
              <a:buChar char="•"/>
            </a:pPr>
            <a:r>
              <a:rPr lang="en-US" altLang="en-US" sz="1100" dirty="0">
                <a:latin typeface="Arial" panose="020B0604020202020204" pitchFamily="34" charset="0"/>
              </a:rPr>
              <a:t>to use that information to linguistically adjust content area instruction, with the dual goals of helping the student learn (1) the content area and (2) English</a:t>
            </a:r>
          </a:p>
          <a:p>
            <a:pPr lvl="1" indent="-226828">
              <a:buFontTx/>
              <a:buChar char="•"/>
            </a:pPr>
            <a:r>
              <a:rPr lang="en-US" altLang="en-US" sz="1100" dirty="0">
                <a:latin typeface="Arial" panose="020B0604020202020204" pitchFamily="34" charset="0"/>
              </a:rPr>
              <a:t>to intervene in especially intensive ways to accelerate the second language acquisition of students who are at the beginning or intermediate level in grade 3 and up</a:t>
            </a:r>
          </a:p>
          <a:p>
            <a:pPr lvl="1" indent="-226828">
              <a:spcBef>
                <a:spcPct val="0"/>
              </a:spcBef>
            </a:pPr>
            <a:endParaRPr lang="en-US" altLang="en-US" sz="1100" dirty="0">
              <a:latin typeface="Arial" panose="020B0604020202020204" pitchFamily="34" charset="0"/>
            </a:endParaRPr>
          </a:p>
          <a:p>
            <a:pPr>
              <a:spcBef>
                <a:spcPct val="0"/>
              </a:spcBef>
            </a:pPr>
            <a:r>
              <a:rPr lang="en-US" altLang="en-US" sz="1100" b="1" dirty="0">
                <a:solidFill>
                  <a:srgbClr val="6600FF"/>
                </a:solidFill>
                <a:latin typeface="Arial" panose="020B0604020202020204" pitchFamily="34" charset="0"/>
              </a:rPr>
              <a:t>Section c)</a:t>
            </a:r>
            <a:r>
              <a:rPr lang="en-US" altLang="en-US" sz="1100" dirty="0">
                <a:latin typeface="Arial" panose="020B0604020202020204" pitchFamily="34" charset="0"/>
              </a:rPr>
              <a:t> contains student expectations that specify</a:t>
            </a:r>
            <a:r>
              <a:rPr lang="en-US" altLang="en-US" sz="1100" dirty="0">
                <a:solidFill>
                  <a:srgbClr val="6600FF"/>
                </a:solidFill>
                <a:latin typeface="Arial" panose="020B0604020202020204" pitchFamily="34" charset="0"/>
              </a:rPr>
              <a:t> </a:t>
            </a:r>
            <a:r>
              <a:rPr lang="en-US" altLang="en-US" sz="1100" b="1" u="sng" dirty="0">
                <a:solidFill>
                  <a:srgbClr val="6600FF"/>
                </a:solidFill>
                <a:latin typeface="Arial" panose="020B0604020202020204" pitchFamily="34" charset="0"/>
              </a:rPr>
              <a:t>what</a:t>
            </a:r>
            <a:r>
              <a:rPr lang="en-US" altLang="en-US" sz="1100" dirty="0">
                <a:latin typeface="Arial" panose="020B0604020202020204" pitchFamily="34" charset="0"/>
              </a:rPr>
              <a:t> students need to learn to acquire a second language for academic purposes. The learning strategies maximize progress in the 4 language domains of listening, speaking, reading, and writing.</a:t>
            </a:r>
          </a:p>
          <a:p>
            <a:pPr>
              <a:spcBef>
                <a:spcPct val="0"/>
              </a:spcBef>
            </a:pPr>
            <a:r>
              <a:rPr lang="en-US" altLang="en-US" sz="1100" dirty="0">
                <a:latin typeface="Arial" panose="020B0604020202020204" pitchFamily="34" charset="0"/>
              </a:rPr>
              <a:t>  </a:t>
            </a:r>
          </a:p>
          <a:p>
            <a:pPr eaLnBrk="1" hangingPunct="1">
              <a:spcBef>
                <a:spcPct val="0"/>
              </a:spcBef>
            </a:pPr>
            <a:r>
              <a:rPr lang="en-US" altLang="en-US" sz="1100" b="1" dirty="0">
                <a:solidFill>
                  <a:srgbClr val="6600FF"/>
                </a:solidFill>
                <a:latin typeface="Arial" panose="020B0604020202020204" pitchFamily="34" charset="0"/>
              </a:rPr>
              <a:t>Section d)</a:t>
            </a:r>
            <a:r>
              <a:rPr lang="en-US" altLang="en-US" sz="1100" dirty="0">
                <a:latin typeface="Arial" panose="020B0604020202020204" pitchFamily="34" charset="0"/>
              </a:rPr>
              <a:t> contains proficiency level descriptors (PLDs) that describe </a:t>
            </a:r>
            <a:r>
              <a:rPr lang="en-US" altLang="en-US" sz="1100" b="1" u="sng" dirty="0">
                <a:solidFill>
                  <a:srgbClr val="6600FF"/>
                </a:solidFill>
                <a:latin typeface="Arial" panose="020B0604020202020204" pitchFamily="34" charset="0"/>
              </a:rPr>
              <a:t>how well</a:t>
            </a:r>
            <a:r>
              <a:rPr lang="en-US" altLang="en-US" sz="1100" b="1" dirty="0">
                <a:solidFill>
                  <a:srgbClr val="006666"/>
                </a:solidFill>
                <a:latin typeface="Arial" panose="020B0604020202020204" pitchFamily="34" charset="0"/>
              </a:rPr>
              <a:t> </a:t>
            </a:r>
            <a:r>
              <a:rPr lang="en-US" altLang="en-US" sz="1100" dirty="0">
                <a:latin typeface="Arial" panose="020B0604020202020204" pitchFamily="34" charset="0"/>
              </a:rPr>
              <a:t>students communicate in English at each stage of acquisition, or proficiency level. The four proficiency levels are described for each language domain.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12</a:t>
            </a:fld>
            <a:endParaRPr lang="en-US" dirty="0"/>
          </a:p>
        </p:txBody>
      </p:sp>
    </p:spTree>
    <p:extLst>
      <p:ext uri="{BB962C8B-B14F-4D97-AF65-F5344CB8AC3E}">
        <p14:creationId xmlns:p14="http://schemas.microsoft.com/office/powerpoint/2010/main" val="86378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can be used to help show “in a nutshell” the relationship between the SEs and the PLDs. </a:t>
            </a:r>
          </a:p>
          <a:p>
            <a:pPr eaLnBrk="1" hangingPunct="1">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SEs are designed to be able to be effectively integrated into content area instruction by any content area teacher. They do not require a particular specialization in second language acquisition.</a:t>
            </a:r>
          </a:p>
          <a:p>
            <a:pPr marL="341863" lvl="1" indent="-226828">
              <a:spcBef>
                <a:spcPct val="0"/>
              </a:spcBef>
            </a:pPr>
            <a:endParaRPr lang="en-US" altLang="en-US" sz="1100" dirty="0">
              <a:latin typeface="Arial" panose="020B0604020202020204" pitchFamily="34" charset="0"/>
            </a:endParaRPr>
          </a:p>
          <a:p>
            <a:pPr marL="341863" lvl="1" indent="-226828">
              <a:spcBef>
                <a:spcPct val="0"/>
              </a:spcBef>
              <a:buFontTx/>
              <a:buChar char="•"/>
            </a:pPr>
            <a:r>
              <a:rPr lang="en-US" altLang="en-US" sz="1100" dirty="0">
                <a:latin typeface="Arial" panose="020B0604020202020204" pitchFamily="34" charset="0"/>
              </a:rPr>
              <a:t>The PLDs describe the major features of each English language proficiency level within each language domain assessed.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13</a:t>
            </a:fld>
            <a:endParaRPr lang="en-US" dirty="0"/>
          </a:p>
        </p:txBody>
      </p:sp>
    </p:spTree>
    <p:extLst>
      <p:ext uri="{BB962C8B-B14F-4D97-AF65-F5344CB8AC3E}">
        <p14:creationId xmlns:p14="http://schemas.microsoft.com/office/powerpoint/2010/main" val="170082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14</a:t>
            </a:fld>
            <a:endParaRPr lang="en-US" dirty="0"/>
          </a:p>
        </p:txBody>
      </p:sp>
    </p:spTree>
    <p:extLst>
      <p:ext uri="{BB962C8B-B14F-4D97-AF65-F5344CB8AC3E}">
        <p14:creationId xmlns:p14="http://schemas.microsoft.com/office/powerpoint/2010/main" val="79750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15</a:t>
            </a:fld>
            <a:endParaRPr lang="en-US" dirty="0"/>
          </a:p>
        </p:txBody>
      </p:sp>
    </p:spTree>
    <p:extLst>
      <p:ext uri="{BB962C8B-B14F-4D97-AF65-F5344CB8AC3E}">
        <p14:creationId xmlns:p14="http://schemas.microsoft.com/office/powerpoint/2010/main" val="4256206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spcBef>
                <a:spcPct val="0"/>
              </a:spcBef>
              <a:buFont typeface="Arial" panose="020B0604020202020204" pitchFamily="34" charset="0"/>
              <a:buChar char="•"/>
            </a:pPr>
            <a:r>
              <a:rPr lang="en-US" altLang="en-US" sz="1100" dirty="0">
                <a:latin typeface="Arial" panose="020B0604020202020204" pitchFamily="34" charset="0"/>
              </a:rPr>
              <a:t>For the holistic administrations of TELPAS, the SEs are not assessed in isolation. They are reflected holistically in the PLDs.</a:t>
            </a:r>
          </a:p>
          <a:p>
            <a:pPr marL="171450" indent="-171450">
              <a:spcBef>
                <a:spcPct val="0"/>
              </a:spcBef>
              <a:buFont typeface="Arial" panose="020B0604020202020204" pitchFamily="34" charset="0"/>
              <a:buChar char="•"/>
            </a:pPr>
            <a:endParaRPr lang="en-US" altLang="en-US" sz="1100" dirty="0">
              <a:latin typeface="Arial" panose="020B0604020202020204" pitchFamily="34" charset="0"/>
            </a:endParaRPr>
          </a:p>
          <a:p>
            <a:pPr marL="174982" indent="-174982">
              <a:spcBef>
                <a:spcPct val="0"/>
              </a:spcBef>
              <a:buFont typeface="Arial" panose="020B0604020202020204" pitchFamily="34" charset="0"/>
              <a:buChar char="•"/>
            </a:pPr>
            <a:r>
              <a:rPr lang="en-US" altLang="en-US" sz="1100" dirty="0">
                <a:latin typeface="Arial" panose="020B0604020202020204" pitchFamily="34" charset="0"/>
              </a:rPr>
              <a:t>The </a:t>
            </a:r>
            <a:r>
              <a:rPr lang="en-US" altLang="en-US" sz="1100" b="0" dirty="0">
                <a:latin typeface="Arial" panose="020B0604020202020204" pitchFamily="34" charset="0"/>
              </a:rPr>
              <a:t>online </a:t>
            </a:r>
            <a:r>
              <a:rPr lang="en-US" altLang="en-US" sz="1100" dirty="0">
                <a:latin typeface="Arial" panose="020B0604020202020204" pitchFamily="34" charset="0"/>
              </a:rPr>
              <a:t>TELPAS listening and speaking test and the reading and writing test for grades 2–12 do not use a holistic approach. Each test question measures a specific SE.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16</a:t>
            </a:fld>
            <a:endParaRPr lang="en-US" dirty="0"/>
          </a:p>
        </p:txBody>
      </p:sp>
    </p:spTree>
    <p:extLst>
      <p:ext uri="{BB962C8B-B14F-4D97-AF65-F5344CB8AC3E}">
        <p14:creationId xmlns:p14="http://schemas.microsoft.com/office/powerpoint/2010/main" val="152087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The PLDs are intended for use in ongoing instruction and should not be thought of as information to use just for TELPAS.</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Section b) of the ELPS (district responsibilities) as well as the introduction to each language domain’s SEs in section c) require teachers to use knowledge of students’ English language proficiency levels to guide instruction.</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The </a:t>
            </a:r>
            <a:r>
              <a:rPr lang="en-US" altLang="en-US" sz="1100" b="1" dirty="0">
                <a:latin typeface="Arial" panose="020B0604020202020204" pitchFamily="34" charset="0"/>
              </a:rPr>
              <a:t>TELPAS PLDs </a:t>
            </a:r>
            <a:r>
              <a:rPr lang="en-US" altLang="en-US" sz="1100" dirty="0">
                <a:latin typeface="Arial" panose="020B0604020202020204" pitchFamily="34" charset="0"/>
              </a:rPr>
              <a:t>are posted on the TELPAS Resources webpage.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17</a:t>
            </a:fld>
            <a:endParaRPr lang="en-US" dirty="0"/>
          </a:p>
        </p:txBody>
      </p:sp>
    </p:spTree>
    <p:extLst>
      <p:ext uri="{BB962C8B-B14F-4D97-AF65-F5344CB8AC3E}">
        <p14:creationId xmlns:p14="http://schemas.microsoft.com/office/powerpoint/2010/main" val="361712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403804"/>
            <a:ext cx="5618480" cy="3665458"/>
          </a:xfrm>
        </p:spPr>
        <p:txBody>
          <a:bodyPr/>
          <a:lstStyle/>
          <a:p>
            <a:pPr defTabSz="933237">
              <a:defRPr/>
            </a:pPr>
            <a:r>
              <a:rPr lang="en-US" altLang="en-US" sz="1100" b="0" i="0" dirty="0">
                <a:latin typeface="Arial" panose="020B0604020202020204" pitchFamily="34" charset="0"/>
              </a:rPr>
              <a:t>Educators</a:t>
            </a:r>
            <a:r>
              <a:rPr lang="en-US" altLang="en-US" sz="1100" dirty="0">
                <a:latin typeface="Arial" panose="020B0604020202020204" pitchFamily="34" charset="0"/>
              </a:rPr>
              <a:t> assigned to be the official TELPAS raters of EB students are trained to use the PLDs accurately and consistently statewide in holistic assessments.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18</a:t>
            </a:fld>
            <a:endParaRPr lang="en-US" dirty="0"/>
          </a:p>
        </p:txBody>
      </p:sp>
    </p:spTree>
    <p:extLst>
      <p:ext uri="{BB962C8B-B14F-4D97-AF65-F5344CB8AC3E}">
        <p14:creationId xmlns:p14="http://schemas.microsoft.com/office/powerpoint/2010/main" val="292812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latin typeface="Arial" panose="020B0604020202020204" pitchFamily="34" charset="0"/>
              </a:rPr>
              <a:t>How well is the student currently able to understand and use English during grade-level instruction?</a:t>
            </a:r>
          </a:p>
          <a:p>
            <a:pPr>
              <a:spcBef>
                <a:spcPct val="0"/>
              </a:spcBef>
            </a:pPr>
            <a:endParaRPr lang="en-US" altLang="en-US" sz="1100" dirty="0">
              <a:latin typeface="Arial" panose="020B0604020202020204" pitchFamily="34" charset="0"/>
            </a:endParaRPr>
          </a:p>
          <a:p>
            <a:pPr>
              <a:spcBef>
                <a:spcPct val="0"/>
              </a:spcBef>
            </a:pPr>
            <a:r>
              <a:rPr lang="en-US" altLang="en-US" sz="1100" dirty="0">
                <a:latin typeface="Arial" panose="020B0604020202020204" pitchFamily="34" charset="0"/>
              </a:rPr>
              <a:t>Teachers should clearly understand that this is the main question they are answering when they holistically assess students using the PLDs.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19</a:t>
            </a:fld>
            <a:endParaRPr lang="en-US" dirty="0"/>
          </a:p>
        </p:txBody>
      </p:sp>
    </p:spTree>
    <p:extLst>
      <p:ext uri="{BB962C8B-B14F-4D97-AF65-F5344CB8AC3E}">
        <p14:creationId xmlns:p14="http://schemas.microsoft.com/office/powerpoint/2010/main" val="146539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200" b="0" dirty="0">
                <a:latin typeface="Arial" panose="020B0604020202020204" pitchFamily="34" charset="0"/>
                <a:cs typeface="Arial" panose="020B0604020202020204" pitchFamily="34" charset="0"/>
              </a:rPr>
              <a:t>For the purpose of this training PowerPoint, the term ‘emergent bilingual student’ is used; however, there has been no change to the term ‘English learner’ in the ELPS. </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a:p>
            <a:pPr defTabSz="933237">
              <a:defRPr/>
            </a:pPr>
            <a:r>
              <a:rPr lang="en-US" altLang="en-US" sz="1200" dirty="0">
                <a:latin typeface="Arial" panose="020B0604020202020204" pitchFamily="34" charset="0"/>
              </a:rPr>
              <a:t>The term “EB/EL” is used in the Public Education Information Management System (PEIMS).</a:t>
            </a:r>
          </a:p>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a:t>
            </a:fld>
            <a:endParaRPr lang="en-US" dirty="0"/>
          </a:p>
        </p:txBody>
      </p:sp>
    </p:spTree>
    <p:extLst>
      <p:ext uri="{BB962C8B-B14F-4D97-AF65-F5344CB8AC3E}">
        <p14:creationId xmlns:p14="http://schemas.microsoft.com/office/powerpoint/2010/main" val="4045550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20</a:t>
            </a:fld>
            <a:endParaRPr lang="en-US" dirty="0"/>
          </a:p>
        </p:txBody>
      </p:sp>
    </p:spTree>
    <p:extLst>
      <p:ext uri="{BB962C8B-B14F-4D97-AF65-F5344CB8AC3E}">
        <p14:creationId xmlns:p14="http://schemas.microsoft.com/office/powerpoint/2010/main" val="98832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21</a:t>
            </a:fld>
            <a:endParaRPr lang="en-US" dirty="0"/>
          </a:p>
        </p:txBody>
      </p:sp>
    </p:spTree>
    <p:extLst>
      <p:ext uri="{BB962C8B-B14F-4D97-AF65-F5344CB8AC3E}">
        <p14:creationId xmlns:p14="http://schemas.microsoft.com/office/powerpoint/2010/main" val="327518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22</a:t>
            </a:fld>
            <a:endParaRPr lang="en-US" dirty="0"/>
          </a:p>
        </p:txBody>
      </p:sp>
    </p:spTree>
    <p:extLst>
      <p:ext uri="{BB962C8B-B14F-4D97-AF65-F5344CB8AC3E}">
        <p14:creationId xmlns:p14="http://schemas.microsoft.com/office/powerpoint/2010/main" val="48445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23</a:t>
            </a:fld>
            <a:endParaRPr lang="en-US" dirty="0"/>
          </a:p>
        </p:txBody>
      </p:sp>
    </p:spTree>
    <p:extLst>
      <p:ext uri="{BB962C8B-B14F-4D97-AF65-F5344CB8AC3E}">
        <p14:creationId xmlns:p14="http://schemas.microsoft.com/office/powerpoint/2010/main" val="326050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24</a:t>
            </a:fld>
            <a:endParaRPr lang="en-US" dirty="0"/>
          </a:p>
        </p:txBody>
      </p:sp>
    </p:spTree>
    <p:extLst>
      <p:ext uri="{BB962C8B-B14F-4D97-AF65-F5344CB8AC3E}">
        <p14:creationId xmlns:p14="http://schemas.microsoft.com/office/powerpoint/2010/main" val="239960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formative assessment process works the same way during instruction throughout the school year.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25</a:t>
            </a:fld>
            <a:endParaRPr lang="en-US" dirty="0"/>
          </a:p>
        </p:txBody>
      </p:sp>
    </p:spTree>
    <p:extLst>
      <p:ext uri="{BB962C8B-B14F-4D97-AF65-F5344CB8AC3E}">
        <p14:creationId xmlns:p14="http://schemas.microsoft.com/office/powerpoint/2010/main" val="39524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a special administration of an online test, refer to the District and Campus Coordinator Resources. </a:t>
            </a:r>
          </a:p>
          <a:p>
            <a:endParaRPr lang="en-US" dirty="0"/>
          </a:p>
          <a:p>
            <a:r>
              <a:rPr lang="en-US" dirty="0"/>
              <a:t>The </a:t>
            </a:r>
            <a:r>
              <a:rPr lang="en-US" b="1" dirty="0"/>
              <a:t>TELPAS Paper and Holistic Test Administration Information</a:t>
            </a:r>
            <a:r>
              <a:rPr lang="en-US" dirty="0"/>
              <a:t> should be used in conjunction with the </a:t>
            </a:r>
            <a:r>
              <a:rPr lang="en-US" b="1" dirty="0"/>
              <a:t>TELPAS Rater Manual</a:t>
            </a:r>
            <a:r>
              <a:rPr lang="en-US" dirty="0"/>
              <a:t>. Both resources are posted on the TELPAS Resources webpage. </a:t>
            </a:r>
          </a:p>
        </p:txBody>
      </p:sp>
      <p:sp>
        <p:nvSpPr>
          <p:cNvPr id="4" name="Slide Number Placeholder 3"/>
          <p:cNvSpPr>
            <a:spLocks noGrp="1"/>
          </p:cNvSpPr>
          <p:nvPr>
            <p:ph type="sldNum" sz="quarter" idx="5"/>
          </p:nvPr>
        </p:nvSpPr>
        <p:spPr/>
        <p:txBody>
          <a:bodyPr/>
          <a:lstStyle/>
          <a:p>
            <a:fld id="{41C19E84-432F-4B13-8A59-CF116900378E}" type="slidenum">
              <a:rPr lang="en-US" smtClean="0"/>
              <a:t>26</a:t>
            </a:fld>
            <a:endParaRPr lang="en-US" dirty="0"/>
          </a:p>
        </p:txBody>
      </p:sp>
    </p:spTree>
    <p:extLst>
      <p:ext uri="{BB962C8B-B14F-4D97-AF65-F5344CB8AC3E}">
        <p14:creationId xmlns:p14="http://schemas.microsoft.com/office/powerpoint/2010/main" val="341945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71846"/>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Note that for </a:t>
            </a:r>
            <a:r>
              <a:rPr lang="en-US" altLang="en-US" sz="1100" u="sng" dirty="0">
                <a:latin typeface="Arial" panose="020B0604020202020204" pitchFamily="34" charset="0"/>
                <a:cs typeface="Arial" panose="020B0604020202020204" pitchFamily="34" charset="0"/>
              </a:rPr>
              <a:t>ongoing formative assessment</a:t>
            </a:r>
            <a:r>
              <a:rPr lang="en-US" altLang="en-US" sz="1100" dirty="0">
                <a:latin typeface="Arial" panose="020B0604020202020204" pitchFamily="34" charset="0"/>
                <a:cs typeface="Arial" panose="020B0604020202020204" pitchFamily="34" charset="0"/>
              </a:rPr>
              <a:t> in grades 2-12, teachers use classroom observations and interactions in addition to student writing samples to monitor and promote growth in English language writing proficiency.</a:t>
            </a:r>
          </a:p>
          <a:p>
            <a:pPr eaLnBrk="1" hangingPunct="1">
              <a:spcBef>
                <a:spcPct val="0"/>
              </a:spcBef>
            </a:pPr>
            <a:endParaRPr lang="en-US" sz="1100" dirty="0">
              <a:solidFill>
                <a:srgbClr val="FF0000"/>
              </a:solidFill>
              <a:latin typeface="Arial" panose="020B0604020202020204" pitchFamily="34" charset="0"/>
              <a:cs typeface="Arial" panose="020B0604020202020204" pitchFamily="34" charset="0"/>
            </a:endParaRPr>
          </a:p>
          <a:p>
            <a:pPr eaLnBrk="1" hangingPunct="1">
              <a:spcBef>
                <a:spcPct val="0"/>
              </a:spcBef>
            </a:pPr>
            <a:r>
              <a:rPr lang="en-US" sz="1100" b="0" dirty="0">
                <a:solidFill>
                  <a:srgbClr val="FF0000"/>
                </a:solidFill>
                <a:latin typeface="Arial" panose="020B0604020202020204" pitchFamily="34" charset="0"/>
                <a:cs typeface="Arial" panose="020B0604020202020204" pitchFamily="34" charset="0"/>
              </a:rPr>
              <a:t>For TELPAS, only the student writing collection is used when assessing English language writing proficiency. </a:t>
            </a:r>
            <a:r>
              <a:rPr lang="en-US" altLang="en-US" sz="1100" dirty="0">
                <a:latin typeface="Arial" panose="020B0604020202020204" pitchFamily="34" charset="0"/>
                <a:cs typeface="Arial" panose="020B0604020202020204" pitchFamily="34" charset="0"/>
              </a:rPr>
              <a:t>Information from classroom observation and interactions is not used.</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More information about the procedures for assembling TELPAS writing collections can be found in the following resources: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400191" lvl="1" indent="-283536">
              <a:spcBef>
                <a:spcPct val="0"/>
              </a:spcBef>
              <a:buFontTx/>
              <a:buChar char="•"/>
            </a:pPr>
            <a:r>
              <a:rPr lang="en-US" altLang="en-US" sz="1100" dirty="0">
                <a:latin typeface="Arial" panose="020B0604020202020204" pitchFamily="34" charset="0"/>
                <a:cs typeface="Arial" panose="020B0604020202020204" pitchFamily="34" charset="0"/>
              </a:rPr>
              <a:t>PowerPoint titled </a:t>
            </a:r>
            <a:r>
              <a:rPr lang="en-US" altLang="en-US" sz="1100" b="1" i="1" dirty="0">
                <a:latin typeface="Arial" panose="020B0604020202020204" pitchFamily="34" charset="0"/>
                <a:cs typeface="Arial" panose="020B0604020202020204" pitchFamily="34" charset="0"/>
              </a:rPr>
              <a:t>Grades 2–12 Writing Collection Overview</a:t>
            </a:r>
            <a:r>
              <a:rPr lang="en-US" altLang="en-US" sz="1100" dirty="0">
                <a:latin typeface="Arial" panose="020B0604020202020204" pitchFamily="34" charset="0"/>
                <a:cs typeface="Arial" panose="020B0604020202020204" pitchFamily="34" charset="0"/>
              </a:rPr>
              <a:t> on TEA’s TELPAS Resources webpage</a:t>
            </a:r>
          </a:p>
          <a:p>
            <a:pPr marL="400191" lvl="1" indent="-283536">
              <a:spcBef>
                <a:spcPct val="0"/>
              </a:spcBef>
              <a:buFontTx/>
              <a:buChar char="•"/>
            </a:pPr>
            <a:endParaRPr lang="en-US" sz="1100" dirty="0">
              <a:latin typeface="Arial" panose="020B0604020202020204" pitchFamily="34" charset="0"/>
              <a:cs typeface="Arial" panose="020B0604020202020204" pitchFamily="34" charset="0"/>
            </a:endParaRPr>
          </a:p>
          <a:p>
            <a:pPr marL="400191" lvl="1" indent="-283536">
              <a:spcBef>
                <a:spcPct val="0"/>
              </a:spcBef>
              <a:buFontTx/>
              <a:buChar char="•"/>
            </a:pPr>
            <a:r>
              <a:rPr lang="en-US" sz="1100" dirty="0"/>
              <a:t>The </a:t>
            </a:r>
            <a:r>
              <a:rPr lang="en-US" sz="1100" b="1" dirty="0"/>
              <a:t>TELPAS Paper and Holistic Test Administration Information </a:t>
            </a:r>
            <a:r>
              <a:rPr lang="en-US" sz="1100" dirty="0"/>
              <a:t>should be used in conjunction with the </a:t>
            </a:r>
            <a:r>
              <a:rPr lang="en-US" sz="1100" b="1" dirty="0"/>
              <a:t>TELPAS Rater Manual</a:t>
            </a:r>
            <a:r>
              <a:rPr lang="en-US" sz="1100" dirty="0"/>
              <a:t>. Both resources are posted on the TELPAS Resources webpage. </a:t>
            </a:r>
          </a:p>
          <a:p>
            <a:pPr marL="400191" lvl="1" indent="-283536">
              <a:spcBef>
                <a:spcPct val="0"/>
              </a:spcBef>
              <a:buFontTx/>
              <a:buChar char="•"/>
            </a:pPr>
            <a:endParaRPr lang="en-US" altLang="en-US" sz="1100" dirty="0">
              <a:latin typeface="Arial" panose="020B0604020202020204" pitchFamily="34" charset="0"/>
              <a:cs typeface="Arial" panose="020B0604020202020204" pitchFamily="34" charset="0"/>
            </a:endParaRPr>
          </a:p>
          <a:p>
            <a:pPr marL="400050" lvl="1" indent="-283210">
              <a:spcBef>
                <a:spcPct val="0"/>
              </a:spcBef>
              <a:buFontTx/>
              <a:buChar char="•"/>
            </a:pPr>
            <a:r>
              <a:rPr lang="en-US" altLang="en-US" sz="1100" dirty="0">
                <a:latin typeface="Arial"/>
                <a:cs typeface="Arial"/>
              </a:rPr>
              <a:t>Online courses for </a:t>
            </a:r>
            <a:r>
              <a:rPr lang="en-US" altLang="en-US" sz="1100" b="1" i="1" dirty="0">
                <a:latin typeface="Arial"/>
                <a:cs typeface="Arial"/>
              </a:rPr>
              <a:t>Assembling and Verifying </a:t>
            </a:r>
            <a:r>
              <a:rPr lang="en-US" altLang="en-US" sz="1100" dirty="0">
                <a:latin typeface="Arial"/>
                <a:cs typeface="Arial"/>
              </a:rPr>
              <a:t>writing collections (available online in January)</a:t>
            </a:r>
            <a:endParaRPr lang="en-US" altLang="en-US" sz="1100" dirty="0">
              <a:solidFill>
                <a:srgbClr val="FF0000"/>
              </a:solidFill>
              <a:latin typeface="Arial"/>
              <a:cs typeface="Arial"/>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endParaRPr lang="en-US" altLang="en-US" sz="1100" b="1" dirty="0">
              <a:latin typeface="Arial" panose="020B0604020202020204" pitchFamily="34" charset="0"/>
              <a:cs typeface="Arial" panose="020B0604020202020204" pitchFamily="34" charset="0"/>
            </a:endParaRPr>
          </a:p>
          <a:p>
            <a:pPr eaLnBrk="1" hangingPunct="1">
              <a:spcBef>
                <a:spcPct val="0"/>
              </a:spcBef>
            </a:pPr>
            <a:r>
              <a:rPr lang="en-US" altLang="en-US" sz="1100" b="1" dirty="0">
                <a:latin typeface="Arial" panose="020B0604020202020204" pitchFamily="34" charset="0"/>
                <a:cs typeface="Arial" panose="020B0604020202020204" pitchFamily="34" charset="0"/>
              </a:rPr>
              <a:t>Reminder: </a:t>
            </a:r>
            <a:r>
              <a:rPr lang="en-US" altLang="en-US" sz="1100" dirty="0">
                <a:latin typeface="Arial" panose="020B0604020202020204" pitchFamily="34" charset="0"/>
                <a:cs typeface="Arial" panose="020B0604020202020204" pitchFamily="34" charset="0"/>
              </a:rPr>
              <a:t>TELPAS raters of K–1 students base the rating of writing on classroom observation. Writing collections are optional for the K–1 grade levels.</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dirty="0">
                <a:ln>
                  <a:noFill/>
                </a:ln>
                <a:solidFill>
                  <a:schemeClr val="accent5"/>
                </a:solidFill>
                <a:effectLst/>
                <a:uLnTx/>
                <a:uFillTx/>
                <a:latin typeface="Calibri" panose="020F0502020204030204"/>
                <a:ea typeface="+mn-ea"/>
                <a:cs typeface="+mn-cs"/>
              </a:rPr>
              <a:t>For more information on a special administration of an online test, refer to the District and Campus Coordinator Resources.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endParaRPr lang="en-US" altLang="en-US" sz="1100" dirty="0">
              <a:solidFill>
                <a:srgbClr val="FF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27</a:t>
            </a:fld>
            <a:endParaRPr lang="en-US" dirty="0"/>
          </a:p>
        </p:txBody>
      </p:sp>
    </p:spTree>
    <p:extLst>
      <p:ext uri="{BB962C8B-B14F-4D97-AF65-F5344CB8AC3E}">
        <p14:creationId xmlns:p14="http://schemas.microsoft.com/office/powerpoint/2010/main" val="224509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28</a:t>
            </a:fld>
            <a:endParaRPr lang="en-US" dirty="0"/>
          </a:p>
        </p:txBody>
      </p:sp>
    </p:spTree>
    <p:extLst>
      <p:ext uri="{BB962C8B-B14F-4D97-AF65-F5344CB8AC3E}">
        <p14:creationId xmlns:p14="http://schemas.microsoft.com/office/powerpoint/2010/main" val="125700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Campus personnel should identify all EB students early in the school year and examine needs for new TELPAS raters.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29</a:t>
            </a:fld>
            <a:endParaRPr lang="en-US" dirty="0"/>
          </a:p>
        </p:txBody>
      </p:sp>
    </p:spTree>
    <p:extLst>
      <p:ext uri="{BB962C8B-B14F-4D97-AF65-F5344CB8AC3E}">
        <p14:creationId xmlns:p14="http://schemas.microsoft.com/office/powerpoint/2010/main" val="166052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a:t>
            </a:fld>
            <a:endParaRPr lang="en-US" dirty="0"/>
          </a:p>
        </p:txBody>
      </p:sp>
    </p:spTree>
    <p:extLst>
      <p:ext uri="{BB962C8B-B14F-4D97-AF65-F5344CB8AC3E}">
        <p14:creationId xmlns:p14="http://schemas.microsoft.com/office/powerpoint/2010/main" val="3154976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663996"/>
          </a:xfrm>
        </p:spPr>
        <p:txBody>
          <a:bodyPr/>
          <a:lstStyle/>
          <a:p>
            <a:pPr>
              <a:lnSpc>
                <a:spcPct val="90000"/>
              </a:lnSpc>
            </a:pPr>
            <a:r>
              <a:rPr lang="en-US" altLang="en-US" sz="1100" dirty="0">
                <a:latin typeface="Arial" panose="020B0604020202020204" pitchFamily="34" charset="0"/>
              </a:rPr>
              <a:t>It is recommended that this PowerPoint presentation plus the </a:t>
            </a:r>
            <a:r>
              <a:rPr lang="en-US" altLang="en-US" sz="1100" i="1" dirty="0">
                <a:latin typeface="Arial" panose="020B0604020202020204" pitchFamily="34" charset="0"/>
              </a:rPr>
              <a:t>Introductory</a:t>
            </a:r>
            <a:r>
              <a:rPr lang="en-US" altLang="en-US" sz="1100" dirty="0">
                <a:latin typeface="Arial" panose="020B0604020202020204" pitchFamily="34" charset="0"/>
              </a:rPr>
              <a:t> </a:t>
            </a:r>
            <a:r>
              <a:rPr lang="en-US" altLang="en-US" sz="1100" i="1" dirty="0">
                <a:latin typeface="Arial" panose="020B0604020202020204" pitchFamily="34" charset="0"/>
              </a:rPr>
              <a:t>Training on the PLDs </a:t>
            </a:r>
            <a:r>
              <a:rPr lang="en-US" altLang="en-US" sz="1100" dirty="0">
                <a:latin typeface="Arial" panose="020B0604020202020204" pitchFamily="34" charset="0"/>
              </a:rPr>
              <a:t>slides (available from TEA’s TELPAS Resources webpage) be used in providing foundational ELPS-TELPAS training to teachers in the fall of the year. Spring training of teachers (who will be new TELPAS raters) will be a smoother process when they already have this foundation.</a:t>
            </a:r>
          </a:p>
          <a:p>
            <a:pPr>
              <a:lnSpc>
                <a:spcPct val="90000"/>
              </a:lnSpc>
            </a:pPr>
            <a:r>
              <a:rPr lang="en-US" altLang="en-US" sz="1100" b="1" dirty="0">
                <a:solidFill>
                  <a:srgbClr val="6600FF"/>
                </a:solidFill>
                <a:latin typeface="Arial" panose="020B0604020202020204" pitchFamily="34" charset="0"/>
              </a:rPr>
              <a:t>Summary of Spring Rater Training Process</a:t>
            </a:r>
          </a:p>
          <a:p>
            <a:pPr marL="339725" lvl="1" indent="-224790">
              <a:buFont typeface="Arial"/>
              <a:buChar char="•"/>
            </a:pPr>
            <a:r>
              <a:rPr lang="en-US" altLang="en-US" sz="1100" dirty="0">
                <a:latin typeface="Arial"/>
                <a:cs typeface="Arial"/>
              </a:rPr>
              <a:t>In the spring, </a:t>
            </a:r>
            <a:r>
              <a:rPr lang="en-US" sz="1100" dirty="0">
                <a:latin typeface="Arial"/>
                <a:cs typeface="Arial"/>
              </a:rPr>
              <a:t> new raters in grades K-1 complete an online basic training course, which includes a training module for each language domain – listening, speaking, reading, and writing. There is one practice rating activity accompanying the training in which each language domain is represented. </a:t>
            </a:r>
          </a:p>
          <a:p>
            <a:pPr marL="333375" lvl="1" indent="-220345">
              <a:spcBef>
                <a:spcPct val="30000"/>
              </a:spcBef>
              <a:spcAft>
                <a:spcPct val="0"/>
              </a:spcAft>
              <a:buFont typeface="Arial,Sans-Serif"/>
              <a:buChar char="•"/>
            </a:pPr>
            <a:r>
              <a:rPr lang="en-US" sz="1100" dirty="0">
                <a:latin typeface="Arial"/>
                <a:cs typeface="Arial"/>
              </a:rPr>
              <a:t>For Special Holistic Administrations of Listening, Speaking, and/or Writing, new raters in grades 2-12 complete the online basic training course and a practice rating activity in the applicable domain/s (listening and speaking are one practice activity and writing is a separate practice activity). </a:t>
            </a:r>
          </a:p>
          <a:p>
            <a:pPr marL="333375" lvl="1" indent="-220345">
              <a:spcBef>
                <a:spcPct val="30000"/>
              </a:spcBef>
              <a:spcAft>
                <a:spcPct val="0"/>
              </a:spcAft>
              <a:buFont typeface="Arial,Sans-Serif"/>
              <a:buChar char="•"/>
            </a:pPr>
            <a:r>
              <a:rPr lang="en-US" sz="1100" dirty="0">
                <a:latin typeface="Arial"/>
                <a:cs typeface="Arial"/>
              </a:rPr>
              <a:t>All new raters complete calibration activities to ensure that they are prepared to apply the PLD rubrics consistently and accurately. </a:t>
            </a:r>
          </a:p>
          <a:p>
            <a:pPr marL="333375" lvl="1" indent="-220345">
              <a:spcBef>
                <a:spcPct val="30000"/>
              </a:spcBef>
              <a:spcAft>
                <a:spcPct val="0"/>
              </a:spcAft>
              <a:buFont typeface="Arial,Sans-Serif"/>
              <a:buChar char="•"/>
            </a:pPr>
            <a:r>
              <a:rPr lang="en-US" sz="1100" dirty="0">
                <a:latin typeface="Arial"/>
                <a:cs typeface="Arial"/>
              </a:rPr>
              <a:t>Returning raters have the option of reviewing the online basic training course, if desired, before completing calibration activities. Returning raters, who have successfully completed calibration activities at least once, are highly encouraged to complete calibration before rating; however, it’s optional, unless required by the campus testing coordinator.</a:t>
            </a:r>
          </a:p>
          <a:p>
            <a:pPr marL="333375" lvl="1" indent="-220345">
              <a:spcBef>
                <a:spcPct val="30000"/>
              </a:spcBef>
              <a:spcAft>
                <a:spcPct val="0"/>
              </a:spcAft>
              <a:buFont typeface="Arial,Sans-Serif"/>
              <a:buChar char="•"/>
            </a:pPr>
            <a:r>
              <a:rPr lang="en-US" sz="1100" dirty="0">
                <a:latin typeface="Arial"/>
                <a:cs typeface="Arial"/>
              </a:rPr>
              <a:t>There are two sets of calibration activities. For K-1 each set contains 10 students. Each language domain is represented in each set. For 2-12 writing, each set contains 10 writing collections. For 2-12 listening and speaking, each set contains 3 listening and 3 speaking student profiles. Raters successful on the first set do not calibrate further.</a:t>
            </a:r>
          </a:p>
          <a:p>
            <a:pPr marL="340243" lvl="1" indent="-225209">
              <a:buFontTx/>
              <a:buChar char="•"/>
            </a:pPr>
            <a:r>
              <a:rPr lang="en-US" altLang="en-US" sz="1100" dirty="0">
                <a:latin typeface="Arial" panose="020B0604020202020204" pitchFamily="34" charset="0"/>
              </a:rPr>
              <a:t>Only individuals who do not rate accurately enough on the first set will complete the second set. </a:t>
            </a:r>
          </a:p>
          <a:p>
            <a:pPr marL="340243" lvl="1" indent="-225209">
              <a:buFontTx/>
              <a:buChar char="•"/>
            </a:pPr>
            <a:r>
              <a:rPr lang="en-US" altLang="en-US" sz="1100" dirty="0">
                <a:latin typeface="Arial" panose="020B0604020202020204" pitchFamily="34" charset="0"/>
              </a:rPr>
              <a:t>Individuals not successful on the second set will either</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not be used as raters (a district decision) or will be provided rater support in accordance with test administration regulations.</a:t>
            </a:r>
          </a:p>
          <a:p>
            <a:pPr>
              <a:lnSpc>
                <a:spcPct val="90000"/>
              </a:lnSpc>
            </a:pPr>
            <a:r>
              <a:rPr lang="en-US" altLang="en-US" sz="1100" dirty="0">
                <a:latin typeface="Arial" panose="020B0604020202020204" pitchFamily="34" charset="0"/>
              </a:rPr>
              <a:t>More information about the Web-based TELPAS rater training process is available in the PowerPoint titled</a:t>
            </a:r>
            <a:r>
              <a:rPr lang="en-US" altLang="en-US" sz="1100" b="1" i="1" dirty="0">
                <a:latin typeface="Arial" panose="020B0604020202020204" pitchFamily="34" charset="0"/>
              </a:rPr>
              <a:t> Holistic Rating Training Requirements  </a:t>
            </a:r>
            <a:r>
              <a:rPr lang="en-US" altLang="en-US" sz="1100" dirty="0">
                <a:latin typeface="Arial" panose="020B0604020202020204" pitchFamily="34" charset="0"/>
              </a:rPr>
              <a:t>which can be accessed from TEA’s TELPAS Resources webpage.</a:t>
            </a:r>
            <a:endParaRPr lang="en-US" altLang="en-US" sz="1100" dirty="0">
              <a:solidFill>
                <a:srgbClr val="006666"/>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30</a:t>
            </a:fld>
            <a:endParaRPr lang="en-US" dirty="0"/>
          </a:p>
        </p:txBody>
      </p:sp>
    </p:spTree>
    <p:extLst>
      <p:ext uri="{BB962C8B-B14F-4D97-AF65-F5344CB8AC3E}">
        <p14:creationId xmlns:p14="http://schemas.microsoft.com/office/powerpoint/2010/main" val="424014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04508"/>
          </a:xfrm>
        </p:spPr>
        <p:txBody>
          <a:bodyPr/>
          <a:lstStyle/>
          <a:p>
            <a:pPr eaLnBrk="1" hangingPunct="1">
              <a:spcBef>
                <a:spcPct val="0"/>
              </a:spcBef>
            </a:pPr>
            <a:r>
              <a:rPr lang="en-US" altLang="en-US" sz="1100" dirty="0">
                <a:latin typeface="Arial" panose="020B0604020202020204" pitchFamily="34" charset="0"/>
              </a:rPr>
              <a:t>There is no longer a distinction between K-1 and 2-12 raters.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TELPAS raters may include:</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Bilingual education teachers</a:t>
            </a:r>
          </a:p>
          <a:p>
            <a:pPr marL="171450" indent="-171450" eaLnBrk="1" hangingPunct="1">
              <a:spcBef>
                <a:spcPct val="0"/>
              </a:spcBef>
              <a:buFont typeface="Arial" panose="020B0604020202020204" pitchFamily="34" charset="0"/>
              <a:buChar char="•"/>
            </a:pPr>
            <a:r>
              <a:rPr lang="en-US" altLang="en-US" sz="1100" b="1" dirty="0">
                <a:latin typeface="Arial" panose="020B0604020202020204" pitchFamily="34" charset="0"/>
              </a:rPr>
              <a:t>  </a:t>
            </a:r>
            <a:r>
              <a:rPr lang="en-US" altLang="en-US" sz="1100" dirty="0">
                <a:latin typeface="Arial" panose="020B0604020202020204" pitchFamily="34" charset="0"/>
              </a:rPr>
              <a:t>English as a second language (ESL)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Elementary general education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Special education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Gifted and talented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Teachers of enrichment subjects</a:t>
            </a:r>
          </a:p>
          <a:p>
            <a:pPr marL="171450" indent="-171450" eaLnBrk="1" hangingPunct="1">
              <a:spcBef>
                <a:spcPct val="0"/>
              </a:spcBef>
              <a:buFont typeface="Arial" panose="020B0604020202020204" pitchFamily="34" charset="0"/>
              <a:buChar char="•"/>
            </a:pPr>
            <a:r>
              <a:rPr lang="en-US" altLang="en-US" sz="1100" b="1" dirty="0">
                <a:latin typeface="Arial" panose="020B0604020202020204" pitchFamily="34" charset="0"/>
              </a:rPr>
              <a:t>  </a:t>
            </a:r>
            <a:r>
              <a:rPr lang="en-US" altLang="en-US" sz="1100" b="0" dirty="0">
                <a:latin typeface="Arial" panose="020B0604020202020204" pitchFamily="34" charset="0"/>
              </a:rPr>
              <a:t>Substitute teachers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rPr>
              <a:t>  Paraprofessionals</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solidFill>
                  <a:srgbClr val="FF0000"/>
                </a:solidFill>
                <a:latin typeface="Arial" panose="020B0604020202020204" pitchFamily="34" charset="0"/>
              </a:rPr>
              <a:t>Refer to the Rater Training section in the DCCR for additional information on paraprofessionals and non-certified staff serving as raters. </a:t>
            </a:r>
          </a:p>
          <a:p>
            <a:pPr eaLnBrk="1" hangingPunct="1">
              <a:spcBef>
                <a:spcPct val="0"/>
              </a:spcBef>
            </a:pPr>
            <a:endParaRPr lang="en-US" altLang="en-US" sz="1100" dirty="0">
              <a:solidFill>
                <a:srgbClr val="FF0000"/>
              </a:solidFill>
              <a:latin typeface="Arial" panose="020B0604020202020204" pitchFamily="34" charset="0"/>
            </a:endParaRPr>
          </a:p>
          <a:p>
            <a:pPr eaLnBrk="1" hangingPunct="1">
              <a:spcBef>
                <a:spcPct val="0"/>
              </a:spcBef>
            </a:pPr>
            <a:r>
              <a:rPr lang="en-US" altLang="en-US" sz="1100" dirty="0">
                <a:latin typeface="Arial" panose="020B0604020202020204" pitchFamily="34" charset="0"/>
              </a:rPr>
              <a:t>TELPAS ratings reflect the ability of students to understand and use English </a:t>
            </a:r>
            <a:r>
              <a:rPr lang="en-US" altLang="en-US" sz="1100" b="1" dirty="0">
                <a:latin typeface="Arial" panose="020B0604020202020204" pitchFamily="34" charset="0"/>
              </a:rPr>
              <a:t>during content area instruction</a:t>
            </a:r>
            <a:r>
              <a:rPr lang="en-US" altLang="en-US" sz="1100" dirty="0">
                <a:latin typeface="Arial" panose="020B0604020202020204" pitchFamily="34" charset="0"/>
              </a:rPr>
              <a:t>.</a:t>
            </a:r>
            <a:r>
              <a:rPr lang="en-US" altLang="en-US" sz="1100" b="1" dirty="0">
                <a:latin typeface="Arial" panose="020B0604020202020204" pitchFamily="34" charset="0"/>
              </a:rPr>
              <a:t> </a:t>
            </a:r>
            <a:r>
              <a:rPr lang="en-US" altLang="en-US" sz="1100" dirty="0">
                <a:latin typeface="Arial" panose="020B0604020202020204" pitchFamily="34" charset="0"/>
              </a:rPr>
              <a:t>Therefore, teachers who have EB students in content area classes are integral to the assessment.</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Districts are encouraged to provide TELPAS rater training to as many new</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teachers as possible. TELPAS rater training helps teachers use the PLD component of the ELPS effectively.</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Training more rather than fewer teachers also helps districts ensure that they can effectively meet TELPAS rating needs in the spring should there be unforeseen changes in student schedules or teaching assignments. </a:t>
            </a:r>
          </a:p>
          <a:p>
            <a:pPr eaLnBrk="1" hangingPunct="1">
              <a:spcBef>
                <a:spcPct val="0"/>
              </a:spcBef>
            </a:pPr>
            <a:endParaRPr lang="en-US" altLang="en-US" sz="1600" dirty="0">
              <a:solidFill>
                <a:srgbClr val="FF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31</a:t>
            </a:fld>
            <a:endParaRPr lang="en-US" dirty="0"/>
          </a:p>
        </p:txBody>
      </p:sp>
    </p:spTree>
    <p:extLst>
      <p:ext uri="{BB962C8B-B14F-4D97-AF65-F5344CB8AC3E}">
        <p14:creationId xmlns:p14="http://schemas.microsoft.com/office/powerpoint/2010/main" val="3695367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This type of communication and collaboration among teachers promotes discussions that lead to improved instructional strategies for EB students. To maximize student learning, teachers should engage in this type of collaboration at regular intervals during the school year.</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At the time of the spring TELPAS administration, collaboration among teachers helps ensure rating accuracy. Collaboration is particularly important when a student has different content area teachers and/or is near the border between two proficiency levels. After collaborating with other teachers, the official rater is responsible for assigning the ratings.</a:t>
            </a:r>
          </a:p>
          <a:p>
            <a:endParaRPr lang="en-US" sz="1100" dirty="0">
              <a:latin typeface="Arial" panose="020B0604020202020204" pitchFamily="34" charset="0"/>
              <a:cs typeface="Arial" panose="020B0604020202020204" pitchFamily="34" charset="0"/>
            </a:endParaRPr>
          </a:p>
          <a:p>
            <a:pPr algn="l"/>
            <a:r>
              <a:rPr lang="en-US" sz="1100" b="0" i="0" u="none" strike="noStrike" baseline="0" dirty="0">
                <a:latin typeface="Arial" panose="020B0604020202020204" pitchFamily="34" charset="0"/>
                <a:cs typeface="Arial" panose="020B0604020202020204" pitchFamily="34" charset="0"/>
              </a:rPr>
              <a:t>.</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C19E84-432F-4B13-8A59-CF116900378E}" type="slidenum">
              <a:rPr lang="en-US" smtClean="0"/>
              <a:t>32</a:t>
            </a:fld>
            <a:endParaRPr lang="en-US" dirty="0"/>
          </a:p>
        </p:txBody>
      </p:sp>
    </p:spTree>
    <p:extLst>
      <p:ext uri="{BB962C8B-B14F-4D97-AF65-F5344CB8AC3E}">
        <p14:creationId xmlns:p14="http://schemas.microsoft.com/office/powerpoint/2010/main" val="3428347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33</a:t>
            </a:fld>
            <a:endParaRPr lang="en-US" dirty="0"/>
          </a:p>
        </p:txBody>
      </p:sp>
    </p:spTree>
    <p:extLst>
      <p:ext uri="{BB962C8B-B14F-4D97-AF65-F5344CB8AC3E}">
        <p14:creationId xmlns:p14="http://schemas.microsoft.com/office/powerpoint/2010/main" val="264143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District and campus personnel selected for TELPAS audits are required to complete audit questionnaires and submit domain-specific assessment information to the testing contractor.</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34</a:t>
            </a:fld>
            <a:endParaRPr lang="en-US" dirty="0"/>
          </a:p>
        </p:txBody>
      </p:sp>
    </p:spTree>
    <p:extLst>
      <p:ext uri="{BB962C8B-B14F-4D97-AF65-F5344CB8AC3E}">
        <p14:creationId xmlns:p14="http://schemas.microsoft.com/office/powerpoint/2010/main" val="313577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District and campus administrators, as well as teachers, should understand the essentials of the second language acquisition process.</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35</a:t>
            </a:fld>
            <a:endParaRPr lang="en-US" dirty="0"/>
          </a:p>
        </p:txBody>
      </p:sp>
    </p:spTree>
    <p:extLst>
      <p:ext uri="{BB962C8B-B14F-4D97-AF65-F5344CB8AC3E}">
        <p14:creationId xmlns:p14="http://schemas.microsoft.com/office/powerpoint/2010/main" val="2559005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365704"/>
            <a:ext cx="5793740" cy="475924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In 1981, Canadian professor and researcher, Jim Cummins, introduced these terms. The triangular graphic represents his “iceberg” model and shows two types of language proficiency: social (the visible portion above the water’s surface) and academic (the submerged portion).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dirty="0">
                <a:latin typeface="Arial" panose="020B0604020202020204" pitchFamily="34" charset="0"/>
                <a:cs typeface="Arial" panose="020B0604020202020204" pitchFamily="34" charset="0"/>
              </a:rPr>
              <a:t>Both types of language proficiency are important</a:t>
            </a:r>
            <a:r>
              <a:rPr lang="en-US" sz="1100"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for academic success. Students must be able to understand and use the English of everyday social and routine classroom interactions as well as the English they need for accessing and negotiating learning, processing cognitively demanding information, and building conceptual understanding.</a:t>
            </a:r>
          </a:p>
          <a:p>
            <a:pPr eaLnBrk="1" hangingPunct="1">
              <a:spcBef>
                <a:spcPct val="0"/>
              </a:spcBef>
              <a:defRPr/>
            </a:pPr>
            <a:endParaRPr lang="en-US" sz="1100" dirty="0">
              <a:solidFill>
                <a:srgbClr val="3333FF"/>
              </a:solidFill>
              <a:latin typeface="Arial" panose="020B0604020202020204" pitchFamily="34" charset="0"/>
              <a:cs typeface="Arial" panose="020B0604020202020204" pitchFamily="34" charset="0"/>
            </a:endParaRP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BICS</a:t>
            </a:r>
            <a:r>
              <a:rPr lang="en-US" sz="1100" dirty="0">
                <a:latin typeface="Arial" panose="020B0604020202020204" pitchFamily="34" charset="0"/>
                <a:cs typeface="Arial" panose="020B0604020202020204" pitchFamily="34" charset="0"/>
              </a:rPr>
              <a:t>: Everyday language needed for daily social interactions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BICS are acquired more quickly than CALP and are often easy to observe. Examples of BICS:</a:t>
            </a:r>
          </a:p>
          <a:p>
            <a:pPr marL="283536" lvl="1" indent="-170122">
              <a:spcBef>
                <a:spcPct val="0"/>
              </a:spcBef>
              <a:spcAft>
                <a:spcPct val="4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Highly routine classroom interactions; discourse among friends in the hallway between classes, at recess, at lunch, on the school bus, on the telephone, at the mall, etc.</a:t>
            </a:r>
          </a:p>
          <a:p>
            <a:pPr marL="283536" lvl="1" indent="-170122">
              <a:spcBef>
                <a:spcPct val="0"/>
              </a:spcBef>
              <a:spcAft>
                <a:spcPct val="75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note from a friend; composing/reading casual letters and e-mails; reading bulletin boards, announcements, and other environmental print; writing lists; etc.</a:t>
            </a:r>
          </a:p>
          <a:p>
            <a:pPr eaLnBrk="1" hangingPunct="1">
              <a:spcBef>
                <a:spcPct val="0"/>
              </a:spcBef>
              <a:spcAft>
                <a:spcPct val="40000"/>
              </a:spcAft>
              <a:defRPr/>
            </a:pPr>
            <a:r>
              <a:rPr lang="en-US" sz="1100" b="1" u="sng" dirty="0">
                <a:latin typeface="Arial" panose="020B0604020202020204" pitchFamily="34" charset="0"/>
                <a:cs typeface="Arial" panose="020B0604020202020204" pitchFamily="34" charset="0"/>
              </a:rPr>
              <a:t>CALP</a:t>
            </a:r>
            <a:r>
              <a:rPr lang="en-US" sz="1100" dirty="0">
                <a:latin typeface="Arial" panose="020B0604020202020204" pitchFamily="34" charset="0"/>
                <a:cs typeface="Arial" panose="020B0604020202020204" pitchFamily="34" charset="0"/>
              </a:rPr>
              <a:t>: Language needed to access learning in academic settings</a:t>
            </a:r>
          </a:p>
          <a:p>
            <a:pPr eaLnBrk="1" hangingPunct="1">
              <a:spcBef>
                <a:spcPct val="0"/>
              </a:spcBef>
              <a:spcAft>
                <a:spcPct val="40000"/>
              </a:spcAft>
              <a:defRPr/>
            </a:pPr>
            <a:r>
              <a:rPr lang="en-US" sz="1100" dirty="0">
                <a:latin typeface="Arial" panose="020B0604020202020204" pitchFamily="34" charset="0"/>
                <a:cs typeface="Arial" panose="020B0604020202020204" pitchFamily="34" charset="0"/>
              </a:rPr>
              <a:t>This is the language students need in order to think critically, understand and learn new concepts, process complex academic material, and interact and communicate in academic contexts. This part of the “iceberg” has more depth because this type of language proficiency takes longer to acquire. Examples of CALP:</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Listening and Speaking:</a:t>
            </a:r>
            <a:r>
              <a:rPr lang="en-US" sz="1100" dirty="0">
                <a:latin typeface="Arial" panose="020B0604020202020204" pitchFamily="34" charset="0"/>
                <a:cs typeface="Arial" panose="020B0604020202020204" pitchFamily="34" charset="0"/>
              </a:rPr>
              <a:t> Participating in class discussions; listening to presentations; understanding language used in cognitively demanding explanations; presenting results of science experiments and observations</a:t>
            </a:r>
          </a:p>
          <a:p>
            <a:pPr marL="283536" lvl="1" indent="-170122">
              <a:spcBef>
                <a:spcPct val="0"/>
              </a:spcBef>
              <a:spcAft>
                <a:spcPct val="30000"/>
              </a:spcAft>
              <a:buFontTx/>
              <a:buChar char="•"/>
              <a:defRPr/>
            </a:pPr>
            <a:r>
              <a:rPr lang="en-US" sz="1100" b="1" dirty="0">
                <a:latin typeface="Arial" panose="020B0604020202020204" pitchFamily="34" charset="0"/>
                <a:cs typeface="Arial" panose="020B0604020202020204" pitchFamily="34" charset="0"/>
              </a:rPr>
              <a:t>Reading and Writing:</a:t>
            </a:r>
            <a:r>
              <a:rPr lang="en-US" sz="1100" dirty="0">
                <a:latin typeface="Arial" panose="020B0604020202020204" pitchFamily="34" charset="0"/>
                <a:cs typeface="Arial" panose="020B0604020202020204" pitchFamily="34" charset="0"/>
              </a:rPr>
              <a:t> Reading a book or article to gain information; writing an essay or story; building conceptual knowledge through reading classroom materials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36</a:t>
            </a:fld>
            <a:endParaRPr lang="en-US" dirty="0"/>
          </a:p>
        </p:txBody>
      </p:sp>
    </p:spTree>
    <p:extLst>
      <p:ext uri="{BB962C8B-B14F-4D97-AF65-F5344CB8AC3E}">
        <p14:creationId xmlns:p14="http://schemas.microsoft.com/office/powerpoint/2010/main" val="80709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75096"/>
          </a:xfrm>
        </p:spPr>
        <p:txBody>
          <a:bodyPr/>
          <a:lstStyle/>
          <a:p>
            <a:pPr eaLnBrk="1" hangingPunct="1">
              <a:spcBef>
                <a:spcPct val="0"/>
              </a:spcBef>
              <a:defRPr/>
            </a:pPr>
            <a:r>
              <a:rPr lang="en-US" sz="1100" dirty="0">
                <a:latin typeface="Arial" panose="020B0604020202020204" pitchFamily="34" charset="0"/>
                <a:cs typeface="Arial" panose="020B0604020202020204" pitchFamily="34" charset="0"/>
              </a:rPr>
              <a:t>There is a distinction between </a:t>
            </a:r>
            <a:r>
              <a:rPr lang="en-US" sz="1100" b="1" dirty="0">
                <a:latin typeface="Arial" panose="020B0604020202020204" pitchFamily="34" charset="0"/>
                <a:cs typeface="Arial" panose="020B0604020202020204" pitchFamily="34" charset="0"/>
              </a:rPr>
              <a:t>language proficiency</a:t>
            </a:r>
            <a:r>
              <a:rPr lang="en-US" sz="1100" dirty="0">
                <a:latin typeface="Arial" panose="020B0604020202020204" pitchFamily="34" charset="0"/>
                <a:cs typeface="Arial" panose="020B0604020202020204" pitchFamily="34" charset="0"/>
              </a:rPr>
              <a:t> as a whole, </a:t>
            </a:r>
            <a:r>
              <a:rPr lang="en-US" sz="1100" b="1" dirty="0">
                <a:latin typeface="Arial" panose="020B0604020202020204" pitchFamily="34" charset="0"/>
                <a:cs typeface="Arial" panose="020B0604020202020204" pitchFamily="34" charset="0"/>
              </a:rPr>
              <a:t>academic achievement</a:t>
            </a:r>
            <a:r>
              <a:rPr lang="en-US" sz="1100" dirty="0">
                <a:latin typeface="Arial" panose="020B0604020202020204" pitchFamily="34" charset="0"/>
                <a:cs typeface="Arial" panose="020B0604020202020204" pitchFamily="34" charset="0"/>
              </a:rPr>
              <a:t> as a whole, and the overlapping section―</a:t>
            </a:r>
            <a:r>
              <a:rPr lang="en-US" sz="1100" b="1" dirty="0">
                <a:latin typeface="Arial" panose="020B0604020202020204" pitchFamily="34" charset="0"/>
                <a:cs typeface="Arial" panose="020B0604020202020204" pitchFamily="34" charset="0"/>
              </a:rPr>
              <a:t>academic language proficiency</a:t>
            </a:r>
            <a:r>
              <a:rPr lang="en-US" sz="1100" dirty="0">
                <a:latin typeface="Arial" panose="020B0604020202020204" pitchFamily="34" charset="0"/>
                <a:cs typeface="Arial" panose="020B0604020202020204" pitchFamily="34" charset="0"/>
              </a:rPr>
              <a:t>. Academic language proficiency is not the same as academic achievement but is an essential enabling component of academic achievement. EB students who have academic language proficiency understand the English that makes the learning of academic concepts and skills fully accessible. Academic language proficiency, therefore, provides the foundation for and access to academic achievement (though conceptual knowledge and skills, not just academic language proficiency, are necessary for academic achievement). Language proficiency encompasses both social language proficiency and academic language proficiency. </a:t>
            </a:r>
          </a:p>
          <a:p>
            <a:pPr eaLnBrk="1" hangingPunct="1">
              <a:spcBef>
                <a:spcPct val="0"/>
              </a:spcBef>
              <a:defRPr/>
            </a:pPr>
            <a:endParaRPr lang="en-US" sz="1100" dirty="0">
              <a:latin typeface="Arial" panose="020B0604020202020204" pitchFamily="34" charset="0"/>
              <a:cs typeface="Arial" panose="020B0604020202020204" pitchFamily="34" charset="0"/>
            </a:endParaRPr>
          </a:p>
          <a:p>
            <a:pPr eaLnBrk="1" hangingPunct="1">
              <a:spcBef>
                <a:spcPct val="0"/>
              </a:spcBef>
              <a:defRPr/>
            </a:pPr>
            <a:r>
              <a:rPr lang="en-US" sz="1100" b="1" dirty="0">
                <a:latin typeface="Arial" panose="020B0604020202020204" pitchFamily="34" charset="0"/>
                <a:cs typeface="Arial" panose="020B0604020202020204" pitchFamily="34" charset="0"/>
              </a:rPr>
              <a:t>Social Language Proficiency</a:t>
            </a:r>
            <a:r>
              <a:rPr lang="en-US" sz="1100" dirty="0">
                <a:latin typeface="Arial" panose="020B0604020202020204" pitchFamily="34" charset="0"/>
                <a:cs typeface="Arial" panose="020B0604020202020204" pitchFamily="34" charset="0"/>
              </a:rPr>
              <a:t>  </a:t>
            </a:r>
          </a:p>
          <a:p>
            <a:pPr eaLnBrk="1" hangingPunct="1">
              <a:spcBef>
                <a:spcPct val="0"/>
              </a:spcBef>
              <a:defRPr/>
            </a:pPr>
            <a:r>
              <a:rPr lang="en-US" sz="1100" dirty="0">
                <a:latin typeface="Arial" panose="020B0604020202020204" pitchFamily="34" charset="0"/>
                <a:cs typeface="Arial" panose="020B0604020202020204" pitchFamily="34" charset="0"/>
              </a:rPr>
              <a:t>   Language of social interaction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often outside of school</a:t>
            </a:r>
          </a:p>
          <a:p>
            <a:pPr eaLnBrk="1" hangingPunct="1">
              <a:spcBef>
                <a:spcPct val="0"/>
              </a:spcBef>
              <a:defRPr/>
            </a:pPr>
            <a:r>
              <a:rPr lang="en-US" sz="1100" dirty="0">
                <a:latin typeface="Arial" panose="020B0604020202020204" pitchFamily="34" charset="0"/>
                <a:cs typeface="Arial" panose="020B0604020202020204" pitchFamily="34" charset="0"/>
              </a:rPr>
              <a:t>   Tied to everyday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Language Proficiency</a:t>
            </a:r>
          </a:p>
          <a:p>
            <a:pPr eaLnBrk="1" hangingPunct="1">
              <a:spcBef>
                <a:spcPct val="0"/>
              </a:spcBef>
              <a:defRPr/>
            </a:pPr>
            <a:r>
              <a:rPr lang="en-US" sz="1100" dirty="0">
                <a:latin typeface="Arial" panose="020B0604020202020204" pitchFamily="34" charset="0"/>
                <a:cs typeface="Arial" panose="020B0604020202020204" pitchFamily="34" charset="0"/>
              </a:rPr>
              <a:t>   Language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Language acquisition mainly within school</a:t>
            </a:r>
          </a:p>
          <a:p>
            <a:pPr eaLnBrk="1" hangingPunct="1">
              <a:spcBef>
                <a:spcPct val="0"/>
              </a:spcBef>
              <a:defRPr/>
            </a:pPr>
            <a:r>
              <a:rPr lang="en-US" sz="1100" dirty="0">
                <a:latin typeface="Arial" panose="020B0604020202020204" pitchFamily="34" charset="0"/>
                <a:cs typeface="Arial" panose="020B0604020202020204" pitchFamily="34" charset="0"/>
              </a:rPr>
              <a:t>   Tied to school life</a:t>
            </a:r>
          </a:p>
          <a:p>
            <a:pPr eaLnBrk="1" hangingPunct="1">
              <a:spcBef>
                <a:spcPct val="0"/>
              </a:spcBef>
              <a:spcAft>
                <a:spcPct val="30000"/>
              </a:spcAft>
              <a:defRPr/>
            </a:pPr>
            <a:r>
              <a:rPr lang="en-US" sz="1100" dirty="0">
                <a:latin typeface="Arial" panose="020B0604020202020204" pitchFamily="34" charset="0"/>
                <a:cs typeface="Arial" panose="020B0604020202020204" pitchFamily="34" charset="0"/>
              </a:rPr>
              <a:t>   Grounded in language proficiency standards</a:t>
            </a:r>
          </a:p>
          <a:p>
            <a:pPr eaLnBrk="1" hangingPunct="1">
              <a:spcBef>
                <a:spcPct val="0"/>
              </a:spcBef>
              <a:defRPr/>
            </a:pPr>
            <a:r>
              <a:rPr lang="en-US" sz="1100" b="1" dirty="0">
                <a:latin typeface="Arial" panose="020B0604020202020204" pitchFamily="34" charset="0"/>
                <a:cs typeface="Arial" panose="020B0604020202020204" pitchFamily="34" charset="0"/>
              </a:rPr>
              <a:t>Academic Achievement</a:t>
            </a:r>
          </a:p>
          <a:p>
            <a:pPr eaLnBrk="1" hangingPunct="1">
              <a:spcBef>
                <a:spcPct val="0"/>
              </a:spcBef>
              <a:defRPr/>
            </a:pPr>
            <a:r>
              <a:rPr lang="en-US" sz="1100" dirty="0">
                <a:latin typeface="Arial" panose="020B0604020202020204" pitchFamily="34" charset="0"/>
                <a:cs typeface="Arial" panose="020B0604020202020204" pitchFamily="34" charset="0"/>
              </a:rPr>
              <a:t>   Concepts of content-based instruction</a:t>
            </a:r>
          </a:p>
          <a:p>
            <a:pPr eaLnBrk="1" hangingPunct="1">
              <a:spcBef>
                <a:spcPct val="0"/>
              </a:spcBef>
              <a:defRPr/>
            </a:pPr>
            <a:r>
              <a:rPr lang="en-US" sz="1100" dirty="0">
                <a:latin typeface="Arial" panose="020B0604020202020204" pitchFamily="34" charset="0"/>
                <a:cs typeface="Arial" panose="020B0604020202020204" pitchFamily="34" charset="0"/>
              </a:rPr>
              <a:t>   Conceptual development</a:t>
            </a:r>
          </a:p>
          <a:p>
            <a:pPr eaLnBrk="1" hangingPunct="1">
              <a:spcBef>
                <a:spcPct val="0"/>
              </a:spcBef>
              <a:defRPr/>
            </a:pPr>
            <a:r>
              <a:rPr lang="en-US" sz="1100" dirty="0">
                <a:latin typeface="Arial" panose="020B0604020202020204" pitchFamily="34" charset="0"/>
                <a:cs typeface="Arial" panose="020B0604020202020204" pitchFamily="34" charset="0"/>
              </a:rPr>
              <a:t>   Tied to curriculum in specific content areas</a:t>
            </a:r>
          </a:p>
          <a:p>
            <a:pPr eaLnBrk="1" hangingPunct="1">
              <a:spcBef>
                <a:spcPct val="0"/>
              </a:spcBef>
              <a:defRPr/>
            </a:pPr>
            <a:r>
              <a:rPr lang="en-US" sz="1100" dirty="0">
                <a:latin typeface="Arial" panose="020B0604020202020204" pitchFamily="34" charset="0"/>
                <a:cs typeface="Arial" panose="020B0604020202020204" pitchFamily="34" charset="0"/>
              </a:rPr>
              <a:t>   Grounded in academic content standards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37</a:t>
            </a:fld>
            <a:endParaRPr lang="en-US" dirty="0"/>
          </a:p>
        </p:txBody>
      </p:sp>
    </p:spTree>
    <p:extLst>
      <p:ext uri="{BB962C8B-B14F-4D97-AF65-F5344CB8AC3E}">
        <p14:creationId xmlns:p14="http://schemas.microsoft.com/office/powerpoint/2010/main" val="2689077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200" y="4480004"/>
            <a:ext cx="6070600" cy="3665458"/>
          </a:xfrm>
        </p:spPr>
        <p:txBody>
          <a:bodyPr/>
          <a:lstStyle/>
          <a:p>
            <a:pPr eaLnBrk="1" hangingPunct="1">
              <a:spcBef>
                <a:spcPct val="0"/>
              </a:spcBef>
            </a:pPr>
            <a:r>
              <a:rPr lang="en-US" altLang="en-US" sz="1100" dirty="0">
                <a:latin typeface="Arial" panose="020B0604020202020204" pitchFamily="34" charset="0"/>
              </a:rPr>
              <a:t>This graphic illustrates that second language learning is a cumulative, spiraling, building process. The language skills associated with a given level are prerequisite</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to the broader range of skills at the next level. The arrows indicate that language continues to develop beyond the advanced high level. This level is not intended to be equal to the English language proficiency of a student whose first language is English. Over time, advanced high EB students understand finer nuances of English meaning, use more natural phrasing, and learn low-frequency words, idioms, sayings, etc., that are typically familiar to individuals whose first language is English.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Rates of progress</a:t>
            </a:r>
            <a:r>
              <a:rPr lang="en-US" altLang="en-US" sz="1100" b="1" dirty="0">
                <a:latin typeface="Arial" panose="020B0604020202020204" pitchFamily="34" charset="0"/>
              </a:rPr>
              <a:t>. </a:t>
            </a:r>
            <a:r>
              <a:rPr lang="en-US" altLang="en-US" sz="1100" dirty="0">
                <a:latin typeface="Arial" panose="020B0604020202020204" pitchFamily="34" charset="0"/>
              </a:rPr>
              <a:t>Students move through the proficiency levels at different rates depending on factors such as age, language facility, and instructional variables. Some students progress more quickly in certain domains than others (e.g., some students may progress more quickly in speaking than writing). In addition, students may move through certain levels more quickly or slowly than other levels. Without appropriate instruction, for example, some second language learners may experience a “plateau” at the intermediate or advanced level. These students need carefully targeted linguistic support to help them attain the level of English they need to make the learning of academic concepts easier.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Early and late stages</a:t>
            </a:r>
            <a:r>
              <a:rPr lang="en-US" altLang="en-US" sz="1100" b="1" dirty="0">
                <a:latin typeface="Arial" panose="020B0604020202020204" pitchFamily="34" charset="0"/>
              </a:rPr>
              <a:t>. </a:t>
            </a:r>
            <a:r>
              <a:rPr lang="en-US" altLang="en-US" sz="1100" dirty="0">
                <a:latin typeface="Arial" panose="020B0604020202020204" pitchFamily="34" charset="0"/>
              </a:rPr>
              <a:t>Each proficiency level encompasses a range of growth and has an early, middle, and late stage. Students in the later stages of a level demonstrate language features that “peak” into the next level. Students in the early stages of a new level occasionally</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demonstrate language features that “spike down” to the previous level. Raters should not classify a student in a level unless the student now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 at that level. When a student is near the border between two levels, raters need to determine at which level the student performs </a:t>
            </a:r>
            <a:r>
              <a:rPr lang="en-US" altLang="en-US" sz="1100" b="1" dirty="0">
                <a:latin typeface="Arial" panose="020B0604020202020204" pitchFamily="34" charset="0"/>
              </a:rPr>
              <a:t>most consistently</a:t>
            </a:r>
            <a:r>
              <a:rPr lang="en-US" altLang="en-US" sz="1100" dirty="0">
                <a:latin typeface="Arial" panose="020B0604020202020204" pitchFamily="34" charset="0"/>
              </a:rPr>
              <a:t>.</a:t>
            </a:r>
            <a:r>
              <a:rPr lang="en-US" altLang="en-US" sz="1100" b="1" dirty="0">
                <a:latin typeface="Arial" panose="020B0604020202020204" pitchFamily="34" charset="0"/>
              </a:rPr>
              <a:t>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u="sng" dirty="0">
                <a:latin typeface="Arial" panose="020B0604020202020204" pitchFamily="34" charset="0"/>
              </a:rPr>
              <a:t>Advanced high</a:t>
            </a:r>
            <a:r>
              <a:rPr lang="en-US" altLang="en-US" sz="1100" b="1" dirty="0">
                <a:latin typeface="Arial" panose="020B0604020202020204" pitchFamily="34" charset="0"/>
              </a:rPr>
              <a:t>. </a:t>
            </a:r>
            <a:r>
              <a:rPr lang="en-US" altLang="en-US" sz="1100" dirty="0">
                <a:latin typeface="Arial" panose="020B0604020202020204" pitchFamily="34" charset="0"/>
              </a:rPr>
              <a:t>EB students at this level need only minimal support specific to second language acquisition. They know enough academic English to use the English language as an effective medium for learning academic material, with minimal second language acquisition support, in regular English instructional settings.</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38</a:t>
            </a:fld>
            <a:endParaRPr lang="en-US" dirty="0"/>
          </a:p>
        </p:txBody>
      </p:sp>
    </p:spTree>
    <p:extLst>
      <p:ext uri="{BB962C8B-B14F-4D97-AF65-F5344CB8AC3E}">
        <p14:creationId xmlns:p14="http://schemas.microsoft.com/office/powerpoint/2010/main" val="3613065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latin typeface="Arial" panose="020B0604020202020204" pitchFamily="34" charset="0"/>
              </a:rPr>
              <a:t>This slide shows what the four linguistic domains mean in relation to evaluating the English language development of EB students.</a:t>
            </a:r>
          </a:p>
          <a:p>
            <a:pPr eaLnBrk="1" hangingPunct="1">
              <a:spcBef>
                <a:spcPct val="0"/>
              </a:spcBef>
            </a:pPr>
            <a:r>
              <a:rPr lang="en-US" altLang="en-US" sz="1100" dirty="0">
                <a:latin typeface="Arial" panose="020B0604020202020204" pitchFamily="34" charset="0"/>
              </a:rPr>
              <a:t> </a:t>
            </a:r>
          </a:p>
          <a:p>
            <a:pPr eaLnBrk="1" hangingPunct="1">
              <a:spcBef>
                <a:spcPct val="0"/>
              </a:spcBef>
            </a:pPr>
            <a:r>
              <a:rPr lang="en-US" altLang="en-US" sz="1100" dirty="0">
                <a:latin typeface="Arial" panose="020B0604020202020204" pitchFamily="34" charset="0"/>
              </a:rPr>
              <a:t>Note that the definitions are not tied to academic achievement but rather to the communication skills that second language learners need in order to use English as an effective medium for academic instruction at their grade levels.</a:t>
            </a:r>
          </a:p>
          <a:p>
            <a:pPr eaLnBrk="1" hangingPunct="1">
              <a:spcBef>
                <a:spcPct val="0"/>
              </a:spcBef>
              <a:spcAft>
                <a:spcPct val="75000"/>
              </a:spcAft>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39</a:t>
            </a:fld>
            <a:endParaRPr lang="en-US" dirty="0"/>
          </a:p>
        </p:txBody>
      </p:sp>
    </p:spTree>
    <p:extLst>
      <p:ext uri="{BB962C8B-B14F-4D97-AF65-F5344CB8AC3E}">
        <p14:creationId xmlns:p14="http://schemas.microsoft.com/office/powerpoint/2010/main" val="353901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4</a:t>
            </a:fld>
            <a:endParaRPr lang="en-US" dirty="0"/>
          </a:p>
        </p:txBody>
      </p:sp>
    </p:spTree>
    <p:extLst>
      <p:ext uri="{BB962C8B-B14F-4D97-AF65-F5344CB8AC3E}">
        <p14:creationId xmlns:p14="http://schemas.microsoft.com/office/powerpoint/2010/main" val="2166459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08396"/>
          </a:xfrm>
        </p:spPr>
        <p:txBody>
          <a:bodyPr/>
          <a:lstStyle/>
          <a:p>
            <a:pPr eaLnBrk="1" hangingPunct="1">
              <a:spcBef>
                <a:spcPct val="0"/>
              </a:spcBef>
              <a:defRPr/>
            </a:pPr>
            <a:r>
              <a:rPr lang="en-US" sz="1100" dirty="0">
                <a:latin typeface="Arial" pitchFamily="34" charset="0"/>
              </a:rPr>
              <a:t>Communication skills in listening, speaking, reading, and writing are at the core of all academic learning. </a:t>
            </a:r>
          </a:p>
          <a:p>
            <a:pPr eaLnBrk="1" hangingPunct="1">
              <a:spcBef>
                <a:spcPct val="0"/>
              </a:spcBef>
              <a:defRPr/>
            </a:pPr>
            <a:endParaRPr lang="en-US" sz="1100" dirty="0">
              <a:solidFill>
                <a:srgbClr val="FF0000"/>
              </a:solidFill>
              <a:effectLst>
                <a:outerShdw blurRad="38100" dist="38100" dir="2700000" algn="tl">
                  <a:srgbClr val="C0C0C0"/>
                </a:outerShdw>
              </a:effectLst>
              <a:latin typeface="Arial" pitchFamily="34" charset="0"/>
            </a:endParaRPr>
          </a:p>
          <a:p>
            <a:pPr eaLnBrk="1" hangingPunct="1">
              <a:spcBef>
                <a:spcPct val="0"/>
              </a:spcBef>
              <a:defRPr/>
            </a:pPr>
            <a:r>
              <a:rPr lang="en-US" sz="1100" dirty="0">
                <a:latin typeface="Arial" pitchFamily="34" charset="0"/>
              </a:rPr>
              <a:t>As shown in the graphic, when content area teachers give EB students frequent, targeted practice in listening, speaking, reading, and writing in English, they build the English communication skills that enable EB students to develop and/or apply critical processing and thinking skills.</a:t>
            </a:r>
          </a:p>
          <a:p>
            <a:pPr eaLnBrk="1" hangingPunct="1">
              <a:spcBef>
                <a:spcPct val="0"/>
              </a:spcBef>
              <a:defRPr/>
            </a:pPr>
            <a:endParaRPr lang="en-US" sz="1100" dirty="0">
              <a:latin typeface="Arial" pitchFamily="34" charset="0"/>
            </a:endParaRPr>
          </a:p>
          <a:p>
            <a:pPr eaLnBrk="1" hangingPunct="1">
              <a:spcBef>
                <a:spcPct val="0"/>
              </a:spcBef>
              <a:defRPr/>
            </a:pPr>
            <a:r>
              <a:rPr lang="en-US" sz="1100" dirty="0">
                <a:latin typeface="Arial" pitchFamily="34" charset="0"/>
              </a:rPr>
              <a:t>EB students need frequent opportunities to practice new English vocabulary and language structures. The ELPS student expectations make sure these needs are addressed. </a:t>
            </a:r>
          </a:p>
          <a:p>
            <a:pPr eaLnBrk="1" hangingPunct="1">
              <a:spcBef>
                <a:spcPct val="0"/>
              </a:spcBef>
              <a:defRPr/>
            </a:pPr>
            <a:endParaRPr lang="en-US" sz="1100" dirty="0">
              <a:latin typeface="Arial" pitchFamily="34" charset="0"/>
            </a:endParaRPr>
          </a:p>
          <a:p>
            <a:pPr eaLnBrk="1" hangingPunct="1">
              <a:spcBef>
                <a:spcPct val="0"/>
              </a:spcBef>
              <a:defRPr/>
            </a:pPr>
            <a:r>
              <a:rPr lang="en-US" sz="1100" b="1" dirty="0">
                <a:latin typeface="Arial" pitchFamily="34" charset="0"/>
              </a:rPr>
              <a:t>Importance of Speaking and Writing:  </a:t>
            </a:r>
            <a:r>
              <a:rPr lang="en-US" sz="1100" dirty="0">
                <a:latin typeface="Arial" pitchFamily="34" charset="0"/>
              </a:rPr>
              <a:t>EB students </a:t>
            </a:r>
            <a:r>
              <a:rPr lang="en-US" sz="1100" b="1" dirty="0">
                <a:latin typeface="Arial" pitchFamily="34" charset="0"/>
              </a:rPr>
              <a:t>internalize* </a:t>
            </a:r>
            <a:r>
              <a:rPr lang="en-US" sz="1100" dirty="0">
                <a:latin typeface="Arial" pitchFamily="34" charset="0"/>
              </a:rPr>
              <a:t>the English they are exposed to much more readily when they </a:t>
            </a:r>
            <a:r>
              <a:rPr lang="en-US" sz="1100" b="1" dirty="0">
                <a:latin typeface="Arial" pitchFamily="34" charset="0"/>
              </a:rPr>
              <a:t>actively practice and use</a:t>
            </a:r>
            <a:r>
              <a:rPr lang="en-US" sz="1100" dirty="0">
                <a:latin typeface="Arial" pitchFamily="34" charset="0"/>
              </a:rPr>
              <a:t> language through speaking and writing activities. Having plenty of speaking and writing opportunities in content area instruction is beneficial for all students but is </a:t>
            </a:r>
            <a:r>
              <a:rPr lang="en-US" sz="1100" i="1" dirty="0">
                <a:latin typeface="Arial" pitchFamily="34" charset="0"/>
              </a:rPr>
              <a:t>particularly</a:t>
            </a:r>
            <a:r>
              <a:rPr lang="en-US" sz="1100" dirty="0">
                <a:latin typeface="Arial" pitchFamily="34" charset="0"/>
              </a:rPr>
              <a:t> important for EB students. It helps them not only learn the academic concepts of the content area but also internalize basic and academic English vocabulary. Teachers should not assume that EB students internalize language just by hearing it or seeing it in writing. </a:t>
            </a:r>
          </a:p>
          <a:p>
            <a:pPr eaLnBrk="1" hangingPunct="1">
              <a:spcBef>
                <a:spcPct val="0"/>
              </a:spcBef>
              <a:defRPr/>
            </a:pPr>
            <a:endParaRPr lang="en-US" sz="1100" dirty="0">
              <a:latin typeface="Arial" pitchFamily="34" charset="0"/>
            </a:endParaRPr>
          </a:p>
          <a:p>
            <a:pPr eaLnBrk="1" hangingPunct="1">
              <a:spcBef>
                <a:spcPct val="0"/>
              </a:spcBef>
              <a:spcAft>
                <a:spcPct val="50000"/>
              </a:spcAft>
              <a:defRPr/>
            </a:pPr>
            <a:r>
              <a:rPr lang="en-US" sz="1100" b="1" dirty="0">
                <a:latin typeface="Arial" pitchFamily="34" charset="0"/>
              </a:rPr>
              <a:t>*Internalize</a:t>
            </a:r>
            <a:r>
              <a:rPr lang="en-US" sz="1100" dirty="0">
                <a:latin typeface="Arial" pitchFamily="34" charset="0"/>
              </a:rPr>
              <a:t> in this context means making newly learned English “stick” as a permanent</a:t>
            </a:r>
            <a:r>
              <a:rPr lang="en-US" sz="1100" b="1" dirty="0">
                <a:latin typeface="Arial" pitchFamily="34" charset="0"/>
              </a:rPr>
              <a:t> </a:t>
            </a:r>
            <a:r>
              <a:rPr lang="en-US" sz="1100" dirty="0">
                <a:latin typeface="Arial" pitchFamily="34" charset="0"/>
              </a:rPr>
              <a:t>rather than temporary part of an EB student’s “bank” of English. EB students at the beginning and intermediate proficiency levels are bombarded with new language during daily instruction delivered in English. They cannot internalize everything they are exposed to. The language that sticks is language they frequently encounter, language presented in interesting and relevant contexts, and language they </a:t>
            </a:r>
            <a:r>
              <a:rPr lang="en-US" sz="1100" b="1" dirty="0">
                <a:latin typeface="Arial" pitchFamily="34" charset="0"/>
              </a:rPr>
              <a:t>actively</a:t>
            </a:r>
            <a:r>
              <a:rPr lang="en-US" sz="1100" dirty="0">
                <a:latin typeface="Arial" pitchFamily="34" charset="0"/>
              </a:rPr>
              <a:t> </a:t>
            </a:r>
            <a:r>
              <a:rPr lang="en-US" sz="1100" b="1" dirty="0">
                <a:latin typeface="Arial" pitchFamily="34" charset="0"/>
              </a:rPr>
              <a:t>practice and use</a:t>
            </a:r>
            <a:r>
              <a:rPr lang="en-US" sz="1100" dirty="0">
                <a:latin typeface="Arial" pitchFamily="34" charset="0"/>
              </a:rPr>
              <a:t>.</a:t>
            </a:r>
          </a:p>
          <a:p>
            <a:pPr eaLnBrk="1" hangingPunct="1">
              <a:spcBef>
                <a:spcPct val="0"/>
              </a:spcBef>
              <a:spcAft>
                <a:spcPct val="50000"/>
              </a:spcAft>
              <a:defRPr/>
            </a:pPr>
            <a:endParaRPr lang="en-US" sz="1100"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40</a:t>
            </a:fld>
            <a:endParaRPr lang="en-US" dirty="0"/>
          </a:p>
        </p:txBody>
      </p:sp>
    </p:spTree>
    <p:extLst>
      <p:ext uri="{BB962C8B-B14F-4D97-AF65-F5344CB8AC3E}">
        <p14:creationId xmlns:p14="http://schemas.microsoft.com/office/powerpoint/2010/main" val="537765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alt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1C19E84-432F-4B13-8A59-CF116900378E}" type="slidenum">
              <a:rPr lang="en-US" smtClean="0"/>
              <a:t>41</a:t>
            </a:fld>
            <a:endParaRPr lang="en-US" dirty="0"/>
          </a:p>
        </p:txBody>
      </p:sp>
    </p:spTree>
    <p:extLst>
      <p:ext uri="{BB962C8B-B14F-4D97-AF65-F5344CB8AC3E}">
        <p14:creationId xmlns:p14="http://schemas.microsoft.com/office/powerpoint/2010/main" val="1371030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761990" cy="3665458"/>
          </a:xfrm>
        </p:spPr>
        <p:txBody>
          <a:bodyPr/>
          <a:lstStyle/>
          <a:p>
            <a:pPr eaLnBrk="1" hangingPunct="1">
              <a:spcBef>
                <a:spcPct val="0"/>
              </a:spcBef>
            </a:pPr>
            <a:r>
              <a:rPr lang="en-US" altLang="en-US" sz="1100" dirty="0">
                <a:latin typeface="Arial" panose="020B0604020202020204" pitchFamily="34" charset="0"/>
              </a:rPr>
              <a:t>Because of their English limitations, EB students are sometimes hesitant to participate in class and reluctant to try to express thoughts and ideas in English. Through the ELPS and TELPAS, teachers are encouraged to interact more with their EB students and give them frequent opportunities to use and practice their developing English. </a:t>
            </a:r>
            <a:endParaRPr lang="en-US" altLang="en-US" sz="1100" b="1" dirty="0">
              <a:latin typeface="Arial" panose="020B0604020202020204" pitchFamily="34" charset="0"/>
            </a:endParaRP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0" dirty="0">
                <a:latin typeface="Arial" panose="020B0604020202020204" pitchFamily="34" charset="0"/>
              </a:rPr>
              <a:t>Teachers of EB students have a better understanding that the way EB students communicate as they learn English is a natural part of second language acquisition. </a:t>
            </a:r>
            <a:r>
              <a:rPr lang="en-US" altLang="en-US" sz="1100" dirty="0">
                <a:latin typeface="Arial" panose="020B0604020202020204" pitchFamily="34" charset="0"/>
              </a:rPr>
              <a:t>This helps teachers put students at ease, which, in turn, helps EB students feel less reluctant about taking risks and trying to express themselves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collaborate, they learn from each other and share instructional strategies that help their EB students.</a:t>
            </a:r>
          </a:p>
          <a:p>
            <a:pPr eaLnBrk="1" hangingPunct="1">
              <a:spcBef>
                <a:spcPct val="0"/>
              </a:spcBef>
            </a:pPr>
            <a:endParaRPr lang="en-US" altLang="en-US" sz="1100" dirty="0">
              <a:latin typeface="Arial" panose="020B0604020202020204" pitchFamily="34" charset="0"/>
            </a:endParaRPr>
          </a:p>
          <a:p>
            <a:pPr eaLnBrk="1" hangingPunct="1">
              <a:spcBef>
                <a:spcPct val="0"/>
              </a:spcBef>
              <a:spcAft>
                <a:spcPct val="75000"/>
              </a:spcAft>
            </a:pPr>
            <a:r>
              <a:rPr lang="en-US" altLang="en-US" sz="1100" dirty="0">
                <a:latin typeface="Arial" panose="020B0604020202020204" pitchFamily="34" charset="0"/>
              </a:rPr>
              <a:t>Some content area teachers may be accustomed to thinking only in terms of whether students are able to perform required grade-level academic skills. The ELPS and TELPAS help teachers also think in terms of how the language development of EB students affects their academic learning and how helping EB students with English supports their ability to achieve academically.</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42</a:t>
            </a:fld>
            <a:endParaRPr lang="en-US" dirty="0"/>
          </a:p>
        </p:txBody>
      </p:sp>
    </p:spTree>
    <p:extLst>
      <p:ext uri="{BB962C8B-B14F-4D97-AF65-F5344CB8AC3E}">
        <p14:creationId xmlns:p14="http://schemas.microsoft.com/office/powerpoint/2010/main" val="877280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6600FF"/>
                </a:solidFill>
                <a:latin typeface="Arial" panose="020B0604020202020204" pitchFamily="34" charset="0"/>
              </a:rPr>
              <a:t>Linguistically accommodating</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instruction delivered in English means making it comprehensible to a student who struggles to understand the English language. Any student has difficulty learning challenging academic material when the language used in the instruction is “over their heads.” Using language at the level an EB student currently understands helps the student more effectively learn academic content taught in English.</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b="1" dirty="0">
                <a:solidFill>
                  <a:srgbClr val="6600FF"/>
                </a:solidFill>
                <a:latin typeface="Arial" panose="020B0604020202020204" pitchFamily="34" charset="0"/>
              </a:rPr>
              <a:t>Caution:</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Communicating with EB students </a:t>
            </a:r>
            <a:r>
              <a:rPr lang="en-US" altLang="en-US" sz="1100" i="1" dirty="0">
                <a:latin typeface="Arial" panose="020B0604020202020204" pitchFamily="34" charset="0"/>
              </a:rPr>
              <a:t>only </a:t>
            </a:r>
            <a:r>
              <a:rPr lang="en-US" altLang="en-US" sz="1100" dirty="0">
                <a:latin typeface="Arial" panose="020B0604020202020204" pitchFamily="34" charset="0"/>
              </a:rPr>
              <a:t>at their current level of understanding is not sufficient. Teachers must </a:t>
            </a:r>
            <a:r>
              <a:rPr lang="en-US" altLang="en-US" sz="1100" i="1" dirty="0">
                <a:latin typeface="Arial" panose="020B0604020202020204" pitchFamily="34" charset="0"/>
              </a:rPr>
              <a:t>also</a:t>
            </a:r>
            <a:r>
              <a:rPr lang="en-US" altLang="en-US" sz="1100" dirty="0">
                <a:latin typeface="Arial" panose="020B0604020202020204" pitchFamily="34" charset="0"/>
              </a:rPr>
              <a:t> make gradual and deliberate efforts to move students from their current level of English proficiency to higher levels. The PLDs give teachers a </a:t>
            </a:r>
            <a:r>
              <a:rPr lang="en-US" altLang="en-US" sz="1100" dirty="0">
                <a:solidFill>
                  <a:srgbClr val="6600FF"/>
                </a:solidFill>
                <a:latin typeface="Arial" panose="020B0604020202020204" pitchFamily="34" charset="0"/>
              </a:rPr>
              <a:t>“</a:t>
            </a:r>
            <a:r>
              <a:rPr lang="en-US" altLang="en-US" sz="1100" b="1" dirty="0">
                <a:solidFill>
                  <a:srgbClr val="6600FF"/>
                </a:solidFill>
                <a:latin typeface="Arial" panose="020B0604020202020204" pitchFamily="34" charset="0"/>
              </a:rPr>
              <a:t>road map</a:t>
            </a:r>
            <a:r>
              <a:rPr lang="en-US" altLang="en-US" sz="1100" dirty="0">
                <a:solidFill>
                  <a:srgbClr val="6600FF"/>
                </a:solidFill>
                <a:latin typeface="Arial" panose="020B0604020202020204" pitchFamily="34" charset="0"/>
              </a:rPr>
              <a:t>” </a:t>
            </a:r>
            <a:r>
              <a:rPr lang="en-US" altLang="en-US" sz="1100" dirty="0">
                <a:latin typeface="Arial" panose="020B0604020202020204" pitchFamily="34" charset="0"/>
              </a:rPr>
              <a:t>for doing this. </a:t>
            </a:r>
          </a:p>
          <a:p>
            <a:pPr eaLnBrk="1" hangingPunct="1">
              <a:spcBef>
                <a:spcPct val="0"/>
              </a:spcBef>
            </a:pPr>
            <a:endParaRPr lang="en-US" altLang="en-US" sz="1100" dirty="0">
              <a:latin typeface="Arial" panose="020B0604020202020204" pitchFamily="34" charset="0"/>
            </a:endParaRPr>
          </a:p>
          <a:p>
            <a:pPr eaLnBrk="1" hangingPunct="1">
              <a:spcBef>
                <a:spcPct val="0"/>
              </a:spcBef>
            </a:pPr>
            <a:r>
              <a:rPr lang="en-US" altLang="en-US" sz="1100" dirty="0">
                <a:latin typeface="Arial" panose="020B0604020202020204" pitchFamily="34" charset="0"/>
              </a:rPr>
              <a:t>When teachers are successful in helping students reach higher proficiency levels, teachers and students both benefit. </a:t>
            </a:r>
          </a:p>
          <a:p>
            <a:pPr eaLnBrk="1" hangingPunct="1">
              <a:spcBef>
                <a:spcPct val="0"/>
              </a:spcBef>
            </a:pPr>
            <a:endParaRPr lang="en-US" altLang="en-US" sz="1100" dirty="0">
              <a:latin typeface="Arial" panose="020B0604020202020204" pitchFamily="34" charset="0"/>
            </a:endParaRPr>
          </a:p>
          <a:p>
            <a:pPr marL="341863" lvl="1" indent="-226828">
              <a:spcBef>
                <a:spcPct val="0"/>
              </a:spcBef>
              <a:spcAft>
                <a:spcPct val="75000"/>
              </a:spcAft>
              <a:buFontTx/>
              <a:buChar char="•"/>
            </a:pPr>
            <a:r>
              <a:rPr lang="en-US" altLang="en-US" sz="1100" dirty="0">
                <a:latin typeface="Arial" panose="020B0604020202020204" pitchFamily="34" charset="0"/>
              </a:rPr>
              <a:t>Teachers benefit because they don’t need to make such extensive linguistic accommodations during instruction, which makes their job easier. </a:t>
            </a:r>
          </a:p>
          <a:p>
            <a:pPr marL="341863" lvl="1" indent="-226828">
              <a:spcBef>
                <a:spcPct val="0"/>
              </a:spcBef>
              <a:spcAft>
                <a:spcPct val="75000"/>
              </a:spcAft>
              <a:buFontTx/>
              <a:buChar char="•"/>
            </a:pPr>
            <a:r>
              <a:rPr lang="en-US" altLang="en-US" sz="1100" dirty="0">
                <a:latin typeface="Arial" panose="020B0604020202020204" pitchFamily="34" charset="0"/>
              </a:rPr>
              <a:t>Students benefit because they become more proficient in English, which builds their confidence and makes it easier for them to learn academic material taught in English.</a:t>
            </a:r>
          </a:p>
          <a:p>
            <a:pPr eaLnBrk="1" hangingPunct="1">
              <a:spcBef>
                <a:spcPct val="0"/>
              </a:spcBef>
              <a:spcAft>
                <a:spcPct val="75000"/>
              </a:spcAft>
            </a:pPr>
            <a:r>
              <a:rPr lang="en-US" altLang="en-US" sz="1100" dirty="0">
                <a:latin typeface="Arial" panose="020B0604020202020204" pitchFamily="34" charset="0"/>
              </a:rPr>
              <a:t>     </a:t>
            </a:r>
          </a:p>
        </p:txBody>
      </p:sp>
      <p:sp>
        <p:nvSpPr>
          <p:cNvPr id="4" name="Slide Number Placeholder 3"/>
          <p:cNvSpPr>
            <a:spLocks noGrp="1"/>
          </p:cNvSpPr>
          <p:nvPr>
            <p:ph type="sldNum" sz="quarter" idx="10"/>
          </p:nvPr>
        </p:nvSpPr>
        <p:spPr/>
        <p:txBody>
          <a:bodyPr/>
          <a:lstStyle/>
          <a:p>
            <a:fld id="{41C19E84-432F-4B13-8A59-CF116900378E}" type="slidenum">
              <a:rPr lang="en-US" smtClean="0"/>
              <a:t>43</a:t>
            </a:fld>
            <a:endParaRPr lang="en-US" dirty="0"/>
          </a:p>
        </p:txBody>
      </p:sp>
    </p:spTree>
    <p:extLst>
      <p:ext uri="{BB962C8B-B14F-4D97-AF65-F5344CB8AC3E}">
        <p14:creationId xmlns:p14="http://schemas.microsoft.com/office/powerpoint/2010/main" val="178938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To continue with foundational ELPS-TELPAS training, you may wish to use the PowerPoint modules</a:t>
            </a:r>
            <a:r>
              <a:rPr lang="en-US" altLang="en-US" sz="1100" dirty="0">
                <a:solidFill>
                  <a:srgbClr val="FF0000"/>
                </a:solidFill>
                <a:latin typeface="Arial" panose="020B0604020202020204" pitchFamily="34" charset="0"/>
              </a:rPr>
              <a:t> </a:t>
            </a:r>
            <a:r>
              <a:rPr lang="en-US" altLang="en-US" sz="1100" dirty="0">
                <a:latin typeface="Arial" panose="020B0604020202020204" pitchFamily="34" charset="0"/>
              </a:rPr>
              <a:t>titled</a:t>
            </a:r>
            <a:r>
              <a:rPr lang="en-US" altLang="en-US" sz="1100" dirty="0">
                <a:solidFill>
                  <a:srgbClr val="FF0000"/>
                </a:solidFill>
                <a:latin typeface="Arial" panose="020B0604020202020204" pitchFamily="34" charset="0"/>
              </a:rPr>
              <a:t> </a:t>
            </a:r>
            <a:r>
              <a:rPr lang="en-US" altLang="en-US" sz="1100" b="1" i="1" dirty="0">
                <a:solidFill>
                  <a:srgbClr val="6600FF"/>
                </a:solidFill>
                <a:latin typeface="Arial" panose="020B0604020202020204" pitchFamily="34" charset="0"/>
              </a:rPr>
              <a:t>Introductory Training on the PLDs,</a:t>
            </a:r>
            <a:r>
              <a:rPr lang="en-US" altLang="en-US" sz="1100" dirty="0">
                <a:latin typeface="Arial" panose="020B0604020202020204" pitchFamily="34" charset="0"/>
              </a:rPr>
              <a:t> </a:t>
            </a:r>
            <a:r>
              <a:rPr lang="en-US" altLang="en-US" sz="1100" b="1" i="1" dirty="0">
                <a:solidFill>
                  <a:srgbClr val="6600FF"/>
                </a:solidFill>
                <a:latin typeface="Arial" panose="020B0604020202020204" pitchFamily="34" charset="0"/>
              </a:rPr>
              <a:t>Grades 2–12</a:t>
            </a:r>
            <a:r>
              <a:rPr lang="en-US" altLang="en-US" sz="1100" dirty="0">
                <a:latin typeface="Arial" panose="020B0604020202020204" pitchFamily="34" charset="0"/>
              </a:rPr>
              <a:t> or </a:t>
            </a:r>
            <a:r>
              <a:rPr lang="en-US" altLang="en-US" sz="1100" b="1" i="1" dirty="0">
                <a:solidFill>
                  <a:srgbClr val="6600FF"/>
                </a:solidFill>
                <a:latin typeface="Arial" panose="020B0604020202020204" pitchFamily="34" charset="0"/>
              </a:rPr>
              <a:t>Introductory Training on the PLDs, Grades K–1</a:t>
            </a:r>
            <a:r>
              <a:rPr lang="en-US" altLang="en-US" sz="1100" dirty="0">
                <a:latin typeface="Arial" panose="020B0604020202020204" pitchFamily="34" charset="0"/>
              </a:rPr>
              <a:t>, and the publication titled </a:t>
            </a:r>
            <a:r>
              <a:rPr lang="en-US" altLang="en-US" sz="1100" b="1" i="1" dirty="0">
                <a:solidFill>
                  <a:srgbClr val="6600FF"/>
                </a:solidFill>
                <a:latin typeface="Arial" panose="020B0604020202020204" pitchFamily="34" charset="0"/>
              </a:rPr>
              <a:t>TELPAS</a:t>
            </a:r>
            <a:r>
              <a:rPr lang="en-US" altLang="en-US" sz="1100" b="1" i="1" dirty="0">
                <a:latin typeface="Arial" panose="020B0604020202020204" pitchFamily="34" charset="0"/>
              </a:rPr>
              <a:t> Educator Guide</a:t>
            </a:r>
            <a:r>
              <a:rPr lang="en-US" altLang="en-US" sz="1100" dirty="0">
                <a:latin typeface="Arial" panose="020B0604020202020204" pitchFamily="34" charset="0"/>
              </a:rPr>
              <a:t>.</a:t>
            </a:r>
            <a:r>
              <a:rPr lang="en-US" altLang="en-US" sz="1100" b="1" i="1" dirty="0">
                <a:solidFill>
                  <a:srgbClr val="6600FF"/>
                </a:solidFill>
                <a:latin typeface="Arial" panose="020B0604020202020204" pitchFamily="34" charset="0"/>
              </a:rPr>
              <a:t> </a:t>
            </a:r>
            <a:r>
              <a:rPr lang="en-US" altLang="en-US" sz="1100" dirty="0">
                <a:latin typeface="Arial" panose="020B0604020202020204" pitchFamily="34" charset="0"/>
              </a:rPr>
              <a:t>These resources are available on TEA’s TELPAS Resources webpage.</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44</a:t>
            </a:fld>
            <a:endParaRPr lang="en-US" dirty="0"/>
          </a:p>
        </p:txBody>
      </p:sp>
    </p:spTree>
    <p:extLst>
      <p:ext uri="{BB962C8B-B14F-4D97-AF65-F5344CB8AC3E}">
        <p14:creationId xmlns:p14="http://schemas.microsoft.com/office/powerpoint/2010/main" val="7930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19E84-432F-4B13-8A59-CF1169003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45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5</a:t>
            </a:fld>
            <a:endParaRPr lang="en-US" dirty="0"/>
          </a:p>
        </p:txBody>
      </p:sp>
    </p:spTree>
    <p:extLst>
      <p:ext uri="{BB962C8B-B14F-4D97-AF65-F5344CB8AC3E}">
        <p14:creationId xmlns:p14="http://schemas.microsoft.com/office/powerpoint/2010/main" val="3823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5004" y="4391103"/>
            <a:ext cx="5751195" cy="4172794"/>
          </a:xfrm>
        </p:spPr>
        <p:txBody>
          <a:bodyPr/>
          <a:lstStyle/>
          <a:p>
            <a:pPr eaLnBrk="1" hangingPunct="1">
              <a:spcBef>
                <a:spcPct val="0"/>
              </a:spcBef>
            </a:pPr>
            <a:r>
              <a:rPr lang="en-US" altLang="en-US" sz="1100" dirty="0">
                <a:latin typeface="Arial" panose="020B0604020202020204" pitchFamily="34" charset="0"/>
                <a:cs typeface="Arial" panose="020B0604020202020204" pitchFamily="34" charset="0"/>
              </a:rPr>
              <a:t>In extremely rare cases, EB students with disabilities who receive special education services may not be required to:</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participate in all or some components of TELPAS on a domain-by-domain basis as a result of a severe disabling condition, or</a:t>
            </a:r>
          </a:p>
          <a:p>
            <a:pPr marL="174982" indent="-174982">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may be eligible to participate in TELPAS Alternate. The need for such a decision is rare. </a:t>
            </a:r>
            <a:r>
              <a:rPr lang="en-US" altLang="en-US" sz="1100" dirty="0">
                <a:solidFill>
                  <a:srgbClr val="FF0000"/>
                </a:solidFill>
                <a:latin typeface="Arial" panose="020B0604020202020204" pitchFamily="34" charset="0"/>
                <a:cs typeface="Arial" panose="020B0604020202020204" pitchFamily="34" charset="0"/>
              </a:rPr>
              <a:t>A student must be evaluated in all 4 language domains. There are no domain-specific exemptions. </a:t>
            </a:r>
          </a:p>
          <a:p>
            <a:pPr marL="174982" indent="-174982">
              <a:spcBef>
                <a:spcPct val="0"/>
              </a:spcBef>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The decision to administer TELPAS Alternate or to grant an ARD exemption in one or more domains in the general TELPAS is to be addressed by the LPAC and ARD committees prior to administering TELPAS and TELPAS Alternate and documented in the student’s </a:t>
            </a:r>
            <a:r>
              <a:rPr lang="en-US" sz="1100" b="0" i="0" u="none" strike="noStrike" baseline="0" dirty="0">
                <a:solidFill>
                  <a:srgbClr val="221F1F"/>
                </a:solidFill>
                <a:latin typeface="Arial" panose="020B0604020202020204" pitchFamily="34" charset="0"/>
                <a:cs typeface="Arial" panose="020B0604020202020204" pitchFamily="34" charset="0"/>
              </a:rPr>
              <a:t>individualized education program (</a:t>
            </a:r>
            <a:r>
              <a:rPr lang="en-US" altLang="en-US" sz="1100" b="0" dirty="0">
                <a:latin typeface="Arial" panose="020B0604020202020204" pitchFamily="34" charset="0"/>
                <a:cs typeface="Arial" panose="020B0604020202020204" pitchFamily="34" charset="0"/>
              </a:rPr>
              <a:t>IEP).</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US" altLang="en-US" sz="1100" dirty="0">
                <a:latin typeface="Arial" panose="020B0604020202020204" pitchFamily="34" charset="0"/>
                <a:cs typeface="Arial" panose="020B0604020202020204" pitchFamily="34" charset="0"/>
              </a:rPr>
              <a:t>For EB students with the most significant cognitive disabilities, please refer to the TELPAS Alternate Resources webpage for more information on TELPAS Alternate eligibility and participation requirements. </a:t>
            </a:r>
            <a:endParaRPr lang="en-US" altLang="en-US" sz="1100" b="0" dirty="0">
              <a:latin typeface="Arial" panose="020B0604020202020204" pitchFamily="34" charset="0"/>
              <a:cs typeface="Arial" panose="020B0604020202020204" pitchFamily="34" charset="0"/>
            </a:endParaRPr>
          </a:p>
          <a:p>
            <a:pPr>
              <a:spcBef>
                <a:spcPct val="0"/>
              </a:spcBef>
            </a:pPr>
            <a:endParaRPr lang="en-US" altLang="en-US" sz="1100" dirty="0">
              <a:latin typeface="Arial" panose="020B0604020202020204" pitchFamily="34" charset="0"/>
              <a:cs typeface="Arial" panose="020B0604020202020204" pitchFamily="34" charset="0"/>
            </a:endParaRPr>
          </a:p>
          <a:p>
            <a:pPr marL="174982" indent="-174982">
              <a:spcBef>
                <a:spcPct val="0"/>
              </a:spcBef>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pPr>
            <a:r>
              <a:rPr lang="en-US" altLang="en-US" sz="1100" dirty="0">
                <a:latin typeface="Arial" panose="020B0604020202020204" pitchFamily="34" charset="0"/>
                <a:cs typeface="Arial" panose="020B0604020202020204" pitchFamily="34" charset="0"/>
              </a:rPr>
              <a:t>For students in grades 2-12 who are unable to test online, the student may be eligible for a special administration based on their IEP or Section 504 paperwork. In these cases, students will be holistically rated in the domains of listening, speaking, and writing (as applicable). Students must have the same rater for all the applicable language domains. A paper test (regular print, large print, or braille) is the special administration for reading.  For more information on a special administration of an online TELPAS test, refer to the District and Campus Coordinator Resources. </a:t>
            </a:r>
          </a:p>
          <a:p>
            <a:pPr eaLnBrk="1" hangingPunct="1">
              <a:spcBef>
                <a:spcPct val="0"/>
              </a:spcBef>
            </a:pPr>
            <a:endParaRPr lang="en-US" altLang="en-US" sz="1100" dirty="0">
              <a:solidFill>
                <a:srgbClr val="3333FF"/>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6</a:t>
            </a:fld>
            <a:endParaRPr lang="en-US" dirty="0"/>
          </a:p>
        </p:txBody>
      </p:sp>
    </p:spTree>
    <p:extLst>
      <p:ext uri="{BB962C8B-B14F-4D97-AF65-F5344CB8AC3E}">
        <p14:creationId xmlns:p14="http://schemas.microsoft.com/office/powerpoint/2010/main" val="422018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sz="1100" dirty="0">
                <a:latin typeface="Arial" panose="020B0604020202020204" pitchFamily="34" charset="0"/>
              </a:rPr>
              <a:t>The composite rating takes all language domains into account. The composite rating weights are 25% for each domain. </a:t>
            </a:r>
          </a:p>
          <a:p>
            <a:pPr defTabSz="933237">
              <a:defRPr/>
            </a:pPr>
            <a:endParaRPr lang="en-US" altLang="en-US" sz="1100" dirty="0">
              <a:latin typeface="Arial" panose="020B0604020202020204" pitchFamily="34" charset="0"/>
            </a:endParaRPr>
          </a:p>
          <a:p>
            <a:pPr defTabSz="933237">
              <a:defRPr/>
            </a:pPr>
            <a:r>
              <a:rPr lang="en-US" altLang="en-US" sz="1100" dirty="0">
                <a:latin typeface="Arial" panose="020B0604020202020204" pitchFamily="34" charset="0"/>
              </a:rPr>
              <a:t>Listening 25%</a:t>
            </a:r>
          </a:p>
          <a:p>
            <a:pPr defTabSz="933237">
              <a:defRPr/>
            </a:pPr>
            <a:r>
              <a:rPr lang="en-US" altLang="en-US" sz="1100" dirty="0">
                <a:latin typeface="Arial" panose="020B0604020202020204" pitchFamily="34" charset="0"/>
              </a:rPr>
              <a:t>Speaking 25%</a:t>
            </a:r>
          </a:p>
          <a:p>
            <a:pPr defTabSz="933237">
              <a:defRPr/>
            </a:pPr>
            <a:r>
              <a:rPr lang="en-US" altLang="en-US" sz="1100" dirty="0">
                <a:latin typeface="Arial" panose="020B0604020202020204" pitchFamily="34" charset="0"/>
              </a:rPr>
              <a:t>Reading 25%</a:t>
            </a:r>
          </a:p>
          <a:p>
            <a:pPr defTabSz="933237">
              <a:defRPr/>
            </a:pPr>
            <a:r>
              <a:rPr lang="en-US" altLang="en-US" sz="1100" dirty="0">
                <a:latin typeface="Arial" panose="020B0604020202020204" pitchFamily="34" charset="0"/>
              </a:rPr>
              <a:t>Writing 25%</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7</a:t>
            </a:fld>
            <a:endParaRPr lang="en-US" dirty="0"/>
          </a:p>
        </p:txBody>
      </p:sp>
    </p:spTree>
    <p:extLst>
      <p:ext uri="{BB962C8B-B14F-4D97-AF65-F5344CB8AC3E}">
        <p14:creationId xmlns:p14="http://schemas.microsoft.com/office/powerpoint/2010/main" val="3250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100" dirty="0">
                <a:solidFill>
                  <a:srgbClr val="FF0000"/>
                </a:solidFill>
                <a:latin typeface="Arial" panose="020B0604020202020204" pitchFamily="34" charset="0"/>
              </a:rPr>
              <a:t>Assessment timeline:</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The holistically rated components of TELPAS were benchmarked in spring 2004 and fully implemented in spring 2005. </a:t>
            </a:r>
            <a:endParaRPr lang="en-US" altLang="en-US" sz="1100" dirty="0">
              <a:solidFill>
                <a:srgbClr val="FF0000"/>
              </a:solidFill>
              <a:latin typeface="Arial" panose="020B0604020202020204" pitchFamily="34" charset="0"/>
            </a:endParaRPr>
          </a:p>
          <a:p>
            <a:pPr marL="171450" indent="-171450">
              <a:spcBef>
                <a:spcPct val="0"/>
              </a:spcBef>
              <a:buFont typeface="Arial" panose="020B0604020202020204" pitchFamily="34" charset="0"/>
              <a:buChar char="•"/>
            </a:pPr>
            <a:r>
              <a:rPr lang="en-US" altLang="en-US" sz="1100" dirty="0">
                <a:latin typeface="Arial" panose="020B0604020202020204" pitchFamily="34" charset="0"/>
              </a:rPr>
              <a:t>A multiple-choice test of English reading proficiency has been administered in Texas since 2000. </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An online multiple-choice </a:t>
            </a:r>
            <a:r>
              <a:rPr lang="en-US" altLang="en-US" sz="1100" b="0" dirty="0">
                <a:latin typeface="Arial" panose="020B0604020202020204" pitchFamily="34" charset="0"/>
              </a:rPr>
              <a:t>and technology enhanced </a:t>
            </a:r>
            <a:r>
              <a:rPr lang="en-US" altLang="en-US" sz="1100" dirty="0">
                <a:latin typeface="Arial" panose="020B0604020202020204" pitchFamily="34" charset="0"/>
              </a:rPr>
              <a:t>test of English listening and speaking proficiency was first administered in Texas in spring 2018.</a:t>
            </a:r>
          </a:p>
          <a:p>
            <a:pPr marL="171450" indent="-171450">
              <a:spcBef>
                <a:spcPct val="0"/>
              </a:spcBef>
              <a:buFont typeface="Arial" panose="020B0604020202020204" pitchFamily="34" charset="0"/>
              <a:buChar char="•"/>
            </a:pPr>
            <a:r>
              <a:rPr lang="en-US" altLang="en-US" sz="1100" dirty="0">
                <a:latin typeface="Arial" panose="020B0604020202020204" pitchFamily="34" charset="0"/>
              </a:rPr>
              <a:t>In spring 2023, a combined online reading and writing test for grades 2-12 </a:t>
            </a:r>
            <a:r>
              <a:rPr lang="en-US" altLang="en-US" sz="1100" dirty="0">
                <a:solidFill>
                  <a:srgbClr val="FF0000"/>
                </a:solidFill>
                <a:latin typeface="Arial" panose="020B0604020202020204" pitchFamily="34" charset="0"/>
              </a:rPr>
              <a:t>was administered for the first time</a:t>
            </a:r>
            <a:r>
              <a:rPr lang="en-US" altLang="en-US" sz="1100" dirty="0">
                <a:latin typeface="Arial" panose="020B0604020202020204" pitchFamily="34" charset="0"/>
              </a:rPr>
              <a:t>. For the reading component, the test will include multiple-choice items and technology enhanced items (TEIs); for the writing component, the test will include constructed response items and a variety of other items. </a:t>
            </a:r>
          </a:p>
          <a:p>
            <a:endParaRPr lang="en-US" dirty="0"/>
          </a:p>
        </p:txBody>
      </p:sp>
      <p:sp>
        <p:nvSpPr>
          <p:cNvPr id="4" name="Slide Number Placeholder 3"/>
          <p:cNvSpPr>
            <a:spLocks noGrp="1"/>
          </p:cNvSpPr>
          <p:nvPr>
            <p:ph type="sldNum" sz="quarter" idx="10"/>
          </p:nvPr>
        </p:nvSpPr>
        <p:spPr/>
        <p:txBody>
          <a:bodyPr/>
          <a:lstStyle/>
          <a:p>
            <a:fld id="{41C19E84-432F-4B13-8A59-CF116900378E}" type="slidenum">
              <a:rPr lang="en-US" smtClean="0"/>
              <a:t>8</a:t>
            </a:fld>
            <a:endParaRPr lang="en-US" dirty="0"/>
          </a:p>
        </p:txBody>
      </p:sp>
    </p:spTree>
    <p:extLst>
      <p:ext uri="{BB962C8B-B14F-4D97-AF65-F5344CB8AC3E}">
        <p14:creationId xmlns:p14="http://schemas.microsoft.com/office/powerpoint/2010/main" val="252111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9</a:t>
            </a:fld>
            <a:endParaRPr lang="en-US" dirty="0"/>
          </a:p>
        </p:txBody>
      </p:sp>
    </p:spTree>
    <p:extLst>
      <p:ext uri="{BB962C8B-B14F-4D97-AF65-F5344CB8AC3E}">
        <p14:creationId xmlns:p14="http://schemas.microsoft.com/office/powerpoint/2010/main" val="377592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6999CA86-F71F-4D16-B294-306C9D630748}"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77012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3" y="2152362"/>
            <a:ext cx="2558664"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6281337" y="2152362"/>
            <a:ext cx="2558664"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9210675" y="2152362"/>
            <a:ext cx="2558664"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3352000" y="2152362"/>
            <a:ext cx="2558664" cy="3644152"/>
          </a:xfrm>
          <a:prstGeom prst="rect">
            <a:avLst/>
          </a:prstGeom>
        </p:spPr>
        <p:txBody>
          <a:bodyPr/>
          <a:lstStyle>
            <a:lvl1pPr>
              <a:lnSpc>
                <a:spcPct val="100000"/>
              </a:lnSpc>
              <a:spcBef>
                <a:spcPts val="0"/>
              </a:spcBef>
              <a:buClr>
                <a:schemeClr val="accent2"/>
              </a:buClr>
              <a:defRPr sz="1500">
                <a:solidFill>
                  <a:schemeClr val="tx1"/>
                </a:solidFill>
              </a:defRPr>
            </a:lvl1pPr>
            <a:lvl2pPr>
              <a:lnSpc>
                <a:spcPct val="100000"/>
              </a:lnSpc>
              <a:spcBef>
                <a:spcPts val="0"/>
              </a:spcBef>
              <a:buClr>
                <a:schemeClr val="accent2"/>
              </a:buClr>
              <a:defRPr sz="1500">
                <a:solidFill>
                  <a:schemeClr val="tx1"/>
                </a:solidFill>
              </a:defRPr>
            </a:lvl2pPr>
            <a:lvl3pPr>
              <a:lnSpc>
                <a:spcPct val="100000"/>
              </a:lnSpc>
              <a:spcBef>
                <a:spcPts val="0"/>
              </a:spcBef>
              <a:buClr>
                <a:schemeClr val="accent2"/>
              </a:buClr>
              <a:defRPr sz="15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422660" y="1291963"/>
            <a:ext cx="2558664"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3352000" y="1291963"/>
            <a:ext cx="2558664"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6281337" y="1291963"/>
            <a:ext cx="2558664"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9209665" y="1291963"/>
            <a:ext cx="2558664" cy="781391"/>
          </a:xfrm>
          <a:prstGeom prst="rect">
            <a:avLst/>
          </a:prstGeom>
        </p:spPr>
        <p:txBody>
          <a:bodyPr anchor="b"/>
          <a:lstStyle>
            <a:lvl1pPr marL="0" indent="0">
              <a:buNone/>
              <a:defRPr sz="16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20526D8C-CF65-4D65-A1D5-78FE52D523FE}"/>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15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ox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6C30B6CA-CF8E-4672-850C-BD70C9603821}"/>
              </a:ext>
            </a:extLst>
          </p:cNvPr>
          <p:cNvSpPr/>
          <p:nvPr userDrawn="1"/>
        </p:nvSpPr>
        <p:spPr>
          <a:xfrm>
            <a:off x="712382" y="3728614"/>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759537" y="3788533"/>
            <a:ext cx="504584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8FFD388D-9BA2-4AF3-8F87-68BFB94461C0}"/>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712382" y="134383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759537" y="1403754"/>
            <a:ext cx="504584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6327142" y="373156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6374299" y="3791484"/>
            <a:ext cx="504584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6327142" y="1346786"/>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6374299" y="1406705"/>
            <a:ext cx="5045840" cy="1973806"/>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Text</a:t>
            </a:r>
          </a:p>
          <a:p>
            <a:pPr lvl="1"/>
            <a:r>
              <a:rPr lang="en-US"/>
              <a:t>Text</a:t>
            </a:r>
          </a:p>
        </p:txBody>
      </p:sp>
      <p:sp>
        <p:nvSpPr>
          <p:cNvPr id="19" name="Slide Number Placeholder 5">
            <a:extLst>
              <a:ext uri="{FF2B5EF4-FFF2-40B4-BE49-F238E27FC236}">
                <a16:creationId xmlns:a16="http://schemas.microsoft.com/office/drawing/2014/main" id="{66730497-08FE-4003-9B1D-3E5C67564070}"/>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4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1986331"/>
            <a:ext cx="360902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3"/>
            <a:ext cx="3994795"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4222166" y="1322173"/>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021673" y="1322173"/>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4222168" y="1986331"/>
            <a:ext cx="360902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021673" y="1986331"/>
            <a:ext cx="3609027"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51"/>
            <a:ext cx="318308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4544042" y="1328751"/>
            <a:ext cx="318308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8334860" y="1328751"/>
            <a:ext cx="3183081"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Slide Number Placeholder 5">
            <a:extLst>
              <a:ext uri="{FF2B5EF4-FFF2-40B4-BE49-F238E27FC236}">
                <a16:creationId xmlns:a16="http://schemas.microsoft.com/office/drawing/2014/main" id="{5E314718-237F-4E52-9B0E-04D5E29BDCD7}"/>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95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3" y="1986331"/>
            <a:ext cx="2736156"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2" y="1322173"/>
            <a:ext cx="3028623"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265421" y="1322173"/>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6108179" y="1322173"/>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988698" y="1322173"/>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265419" y="1986331"/>
            <a:ext cx="2736156"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6108177" y="1986331"/>
            <a:ext cx="2736156"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988698" y="1986331"/>
            <a:ext cx="2736156" cy="3648416"/>
          </a:xfrm>
          <a:prstGeom prst="rect">
            <a:avLst/>
          </a:prstGeom>
        </p:spPr>
        <p:txBody>
          <a:bodyPr/>
          <a:lstStyle>
            <a:lvl1pPr>
              <a:lnSpc>
                <a:spcPct val="100000"/>
              </a:lnSpc>
              <a:spcBef>
                <a:spcPts val="0"/>
              </a:spcBef>
              <a:buClr>
                <a:schemeClr val="accent2"/>
              </a:buClr>
              <a:defRPr sz="1350">
                <a:solidFill>
                  <a:schemeClr val="tx1"/>
                </a:solidFill>
              </a:defRPr>
            </a:lvl1pPr>
            <a:lvl2pPr>
              <a:lnSpc>
                <a:spcPct val="100000"/>
              </a:lnSpc>
              <a:spcBef>
                <a:spcPts val="0"/>
              </a:spcBef>
              <a:buClr>
                <a:schemeClr val="accent2"/>
              </a:buClr>
              <a:defRPr sz="1350">
                <a:solidFill>
                  <a:schemeClr val="tx1"/>
                </a:solidFill>
              </a:defRPr>
            </a:lvl2pPr>
            <a:lvl3pPr>
              <a:lnSpc>
                <a:spcPct val="100000"/>
              </a:lnSpc>
              <a:spcBef>
                <a:spcPts val="0"/>
              </a:spcBef>
              <a:buClr>
                <a:schemeClr val="accent2"/>
              </a:buClr>
              <a:defRPr sz="120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4" y="1328751"/>
            <a:ext cx="2413228"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583594" y="1328751"/>
            <a:ext cx="2413228"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6419207" y="1328751"/>
            <a:ext cx="2413228"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301882" y="1328751"/>
            <a:ext cx="2413228" cy="579159"/>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Slide Number Placeholder 5">
            <a:extLst>
              <a:ext uri="{FF2B5EF4-FFF2-40B4-BE49-F238E27FC236}">
                <a16:creationId xmlns:a16="http://schemas.microsoft.com/office/drawing/2014/main" id="{B5401D45-2CB2-45C8-A682-DA96DD74DAD3}"/>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87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4" y="1986331"/>
            <a:ext cx="2207769"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3"/>
            <a:ext cx="244375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690804" y="1322173"/>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7227092" y="1322173"/>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9495238" y="1322173"/>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690808" y="1986331"/>
            <a:ext cx="2207769"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7227096" y="1986331"/>
            <a:ext cx="2207769"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9495238" y="1986331"/>
            <a:ext cx="2207769"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51"/>
            <a:ext cx="1947203"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991537" y="1328751"/>
            <a:ext cx="1947203"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7524377" y="1328751"/>
            <a:ext cx="1947203"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808423" y="1328751"/>
            <a:ext cx="1947203"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4958948" y="132875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4958952" y="1992909"/>
            <a:ext cx="2207769" cy="3648416"/>
          </a:xfrm>
          <a:prstGeom prst="rect">
            <a:avLst/>
          </a:prstGeom>
        </p:spPr>
        <p:txBody>
          <a:bodyPr/>
          <a:lstStyle>
            <a:lvl1pPr>
              <a:lnSpc>
                <a:spcPct val="100000"/>
              </a:lnSpc>
              <a:spcBef>
                <a:spcPts val="0"/>
              </a:spcBef>
              <a:buClr>
                <a:schemeClr val="accent2"/>
              </a:buClr>
              <a:defRPr sz="1200">
                <a:solidFill>
                  <a:schemeClr val="tx1"/>
                </a:solidFill>
              </a:defRPr>
            </a:lvl1pPr>
            <a:lvl2pPr>
              <a:lnSpc>
                <a:spcPct val="100000"/>
              </a:lnSpc>
              <a:spcBef>
                <a:spcPts val="0"/>
              </a:spcBef>
              <a:buClr>
                <a:schemeClr val="accent2"/>
              </a:buClr>
              <a:defRPr sz="1200">
                <a:solidFill>
                  <a:schemeClr val="tx1"/>
                </a:solidFill>
              </a:defRPr>
            </a:lvl2pPr>
            <a:lvl3pPr>
              <a:lnSpc>
                <a:spcPct val="100000"/>
              </a:lnSpc>
              <a:spcBef>
                <a:spcPts val="0"/>
              </a:spcBef>
              <a:buClr>
                <a:schemeClr val="accent2"/>
              </a:buClr>
              <a:defRPr sz="1050">
                <a:solidFill>
                  <a:schemeClr val="tx1"/>
                </a:solidFill>
              </a:defRPr>
            </a:lvl3pPr>
            <a:lvl4pPr>
              <a:buClr>
                <a:schemeClr val="accent2"/>
              </a:buClr>
              <a:defRPr sz="105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5254829" y="1335329"/>
            <a:ext cx="1947203" cy="579159"/>
          </a:xfrm>
          <a:prstGeom prst="rect">
            <a:avLst/>
          </a:prstGeom>
        </p:spPr>
        <p:txBody>
          <a:bodyPr anchor="ctr"/>
          <a:lstStyle>
            <a:lvl1pPr marL="0" indent="0" algn="ctr">
              <a:buNone/>
              <a:defRPr sz="12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Slide Number Placeholder 5">
            <a:extLst>
              <a:ext uri="{FF2B5EF4-FFF2-40B4-BE49-F238E27FC236}">
                <a16:creationId xmlns:a16="http://schemas.microsoft.com/office/drawing/2014/main" id="{ED1D5DF1-A084-42F0-9F84-610F93887826}"/>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3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0" name="Rectangle 9">
            <a:extLst>
              <a:ext uri="{FF2B5EF4-FFF2-40B4-BE49-F238E27FC236}">
                <a16:creationId xmlns:a16="http://schemas.microsoft.com/office/drawing/2014/main" id="{1E0729C3-ACF1-4E41-B822-FC5A03165595}"/>
              </a:ext>
            </a:extLst>
          </p:cNvPr>
          <p:cNvSpPr/>
          <p:nvPr userDrawn="1"/>
        </p:nvSpPr>
        <p:spPr>
          <a:xfrm>
            <a:off x="386541" y="33723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96353" y="33723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5006165" y="33723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315977" y="33723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625789" y="3372155"/>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81915" y="2539000"/>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89345" y="3830463"/>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101539" y="25389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89919" y="3830462"/>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616389" y="25389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38" name="Text Placeholder 2">
            <a:extLst>
              <a:ext uri="{FF2B5EF4-FFF2-40B4-BE49-F238E27FC236}">
                <a16:creationId xmlns:a16="http://schemas.microsoft.com/office/drawing/2014/main" id="{52E01429-D53B-4684-99F3-0DD6A7CCD3B3}"/>
              </a:ext>
            </a:extLst>
          </p:cNvPr>
          <p:cNvSpPr>
            <a:spLocks noGrp="1"/>
          </p:cNvSpPr>
          <p:nvPr>
            <p:ph type="body" sz="quarter" idx="32" hasCustomPrompt="1"/>
          </p:nvPr>
        </p:nvSpPr>
        <p:spPr>
          <a:xfrm>
            <a:off x="381971" y="1438055"/>
            <a:ext cx="2974837"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9" name="Text Placeholder 2">
            <a:extLst>
              <a:ext uri="{FF2B5EF4-FFF2-40B4-BE49-F238E27FC236}">
                <a16:creationId xmlns:a16="http://schemas.microsoft.com/office/drawing/2014/main" id="{FEC9E24E-8820-4156-B685-C6F343385E11}"/>
              </a:ext>
            </a:extLst>
          </p:cNvPr>
          <p:cNvSpPr>
            <a:spLocks noGrp="1"/>
          </p:cNvSpPr>
          <p:nvPr>
            <p:ph type="body" sz="quarter" idx="33" hasCustomPrompt="1"/>
          </p:nvPr>
        </p:nvSpPr>
        <p:spPr>
          <a:xfrm>
            <a:off x="4614315" y="1438055"/>
            <a:ext cx="2974837"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0" name="Text Placeholder 2">
            <a:extLst>
              <a:ext uri="{FF2B5EF4-FFF2-40B4-BE49-F238E27FC236}">
                <a16:creationId xmlns:a16="http://schemas.microsoft.com/office/drawing/2014/main" id="{0444552D-FB60-4F31-9520-3B89BF2667A0}"/>
              </a:ext>
            </a:extLst>
          </p:cNvPr>
          <p:cNvSpPr>
            <a:spLocks noGrp="1"/>
          </p:cNvSpPr>
          <p:nvPr>
            <p:ph type="body" sz="quarter" idx="34" hasCustomPrompt="1"/>
          </p:nvPr>
        </p:nvSpPr>
        <p:spPr>
          <a:xfrm>
            <a:off x="8846658" y="1438055"/>
            <a:ext cx="2974837" cy="1090298"/>
          </a:xfrm>
          <a:prstGeom prst="rect">
            <a:avLst/>
          </a:prstGeom>
        </p:spPr>
        <p:txBody>
          <a:bodyPr anchor="b"/>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1" name="Text Placeholder 2">
            <a:extLst>
              <a:ext uri="{FF2B5EF4-FFF2-40B4-BE49-F238E27FC236}">
                <a16:creationId xmlns:a16="http://schemas.microsoft.com/office/drawing/2014/main" id="{89222BC9-3852-4736-8912-A9925196CFD5}"/>
              </a:ext>
            </a:extLst>
          </p:cNvPr>
          <p:cNvSpPr>
            <a:spLocks noGrp="1"/>
          </p:cNvSpPr>
          <p:nvPr>
            <p:ph type="body" sz="quarter" idx="35" hasCustomPrompt="1"/>
          </p:nvPr>
        </p:nvSpPr>
        <p:spPr>
          <a:xfrm>
            <a:off x="2498143" y="4633929"/>
            <a:ext cx="2974837"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2" name="Text Placeholder 2">
            <a:extLst>
              <a:ext uri="{FF2B5EF4-FFF2-40B4-BE49-F238E27FC236}">
                <a16:creationId xmlns:a16="http://schemas.microsoft.com/office/drawing/2014/main" id="{971765D2-0AB8-47C9-9148-50593080FB3E}"/>
              </a:ext>
            </a:extLst>
          </p:cNvPr>
          <p:cNvSpPr>
            <a:spLocks noGrp="1"/>
          </p:cNvSpPr>
          <p:nvPr>
            <p:ph type="body" sz="quarter" idx="36" hasCustomPrompt="1"/>
          </p:nvPr>
        </p:nvSpPr>
        <p:spPr>
          <a:xfrm>
            <a:off x="6730487" y="4633929"/>
            <a:ext cx="2974837" cy="1090298"/>
          </a:xfrm>
          <a:prstGeom prst="rect">
            <a:avLst/>
          </a:prstGeom>
        </p:spPr>
        <p:txBody>
          <a:bodyPr anchor="t"/>
          <a:lstStyle>
            <a:lvl1pPr marL="0" indent="0" algn="l">
              <a:buNone/>
              <a:defRPr sz="135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3" name="Text Placeholder 2">
            <a:extLst>
              <a:ext uri="{FF2B5EF4-FFF2-40B4-BE49-F238E27FC236}">
                <a16:creationId xmlns:a16="http://schemas.microsoft.com/office/drawing/2014/main" id="{63306E3D-0D51-45B8-A1C0-AF06F1ED2824}"/>
              </a:ext>
            </a:extLst>
          </p:cNvPr>
          <p:cNvSpPr>
            <a:spLocks noGrp="1"/>
          </p:cNvSpPr>
          <p:nvPr>
            <p:ph type="body" sz="quarter" idx="37" hasCustomPrompt="1"/>
          </p:nvPr>
        </p:nvSpPr>
        <p:spPr>
          <a:xfrm>
            <a:off x="411747" y="3402420"/>
            <a:ext cx="2149864"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5" name="Text Placeholder 2">
            <a:extLst>
              <a:ext uri="{FF2B5EF4-FFF2-40B4-BE49-F238E27FC236}">
                <a16:creationId xmlns:a16="http://schemas.microsoft.com/office/drawing/2014/main" id="{2F3B708F-0327-4B40-B849-8724F0672B0E}"/>
              </a:ext>
            </a:extLst>
          </p:cNvPr>
          <p:cNvSpPr>
            <a:spLocks noGrp="1"/>
          </p:cNvSpPr>
          <p:nvPr>
            <p:ph type="body" sz="quarter" idx="38" hasCustomPrompt="1"/>
          </p:nvPr>
        </p:nvSpPr>
        <p:spPr>
          <a:xfrm>
            <a:off x="2714413" y="3402420"/>
            <a:ext cx="2149864"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3" name="Text Placeholder 2">
            <a:extLst>
              <a:ext uri="{FF2B5EF4-FFF2-40B4-BE49-F238E27FC236}">
                <a16:creationId xmlns:a16="http://schemas.microsoft.com/office/drawing/2014/main" id="{1894A72A-360F-4813-974A-BE183FB17418}"/>
              </a:ext>
            </a:extLst>
          </p:cNvPr>
          <p:cNvSpPr>
            <a:spLocks noGrp="1"/>
          </p:cNvSpPr>
          <p:nvPr>
            <p:ph type="body" sz="quarter" idx="39" hasCustomPrompt="1"/>
          </p:nvPr>
        </p:nvSpPr>
        <p:spPr>
          <a:xfrm>
            <a:off x="5031371" y="3402420"/>
            <a:ext cx="2149864"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4" name="Text Placeholder 2">
            <a:extLst>
              <a:ext uri="{FF2B5EF4-FFF2-40B4-BE49-F238E27FC236}">
                <a16:creationId xmlns:a16="http://schemas.microsoft.com/office/drawing/2014/main" id="{A76E79E5-7B66-4324-87D2-B80EB36D95F4}"/>
              </a:ext>
            </a:extLst>
          </p:cNvPr>
          <p:cNvSpPr>
            <a:spLocks noGrp="1"/>
          </p:cNvSpPr>
          <p:nvPr>
            <p:ph type="body" sz="quarter" idx="40" hasCustomPrompt="1"/>
          </p:nvPr>
        </p:nvSpPr>
        <p:spPr>
          <a:xfrm>
            <a:off x="7331243" y="3402420"/>
            <a:ext cx="2149864"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5" name="Text Placeholder 2">
            <a:extLst>
              <a:ext uri="{FF2B5EF4-FFF2-40B4-BE49-F238E27FC236}">
                <a16:creationId xmlns:a16="http://schemas.microsoft.com/office/drawing/2014/main" id="{B95D1B6D-E882-4E48-B140-B4FA5795F2A8}"/>
              </a:ext>
            </a:extLst>
          </p:cNvPr>
          <p:cNvSpPr>
            <a:spLocks noGrp="1"/>
          </p:cNvSpPr>
          <p:nvPr>
            <p:ph type="body" sz="quarter" idx="41" hasCustomPrompt="1"/>
          </p:nvPr>
        </p:nvSpPr>
        <p:spPr>
          <a:xfrm>
            <a:off x="9642447" y="3402420"/>
            <a:ext cx="2149864" cy="415587"/>
          </a:xfrm>
          <a:prstGeom prst="rect">
            <a:avLst/>
          </a:prstGeom>
        </p:spPr>
        <p:txBody>
          <a:bodyPr anchor="ctr"/>
          <a:lstStyle>
            <a:lvl1pPr marL="0" indent="0" algn="ctr">
              <a:buNone/>
              <a:defRPr sz="135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Slide Number Placeholder 5">
            <a:extLst>
              <a:ext uri="{FF2B5EF4-FFF2-40B4-BE49-F238E27FC236}">
                <a16:creationId xmlns:a16="http://schemas.microsoft.com/office/drawing/2014/main" id="{6EDD3520-E760-45B6-9D2D-D30D5FB02B4A}"/>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59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Month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3" y="162466"/>
            <a:ext cx="11345667" cy="962338"/>
          </a:xfrm>
        </p:spPr>
        <p:txBody>
          <a:bodyPr anchor="ctr">
            <a:normAutofit/>
          </a:bodyPr>
          <a:lstStyle>
            <a:lvl1pPr algn="l">
              <a:defRPr sz="2850">
                <a:solidFill>
                  <a:schemeClr val="accent1"/>
                </a:solidFill>
                <a:latin typeface="+mn-lt"/>
              </a:defRPr>
            </a:lvl1pPr>
          </a:lstStyle>
          <a:p>
            <a:r>
              <a:rPr lang="en-US"/>
              <a:t>Title</a:t>
            </a:r>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505639"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541082"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2363126"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3220611"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4078098"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4935583"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5793070"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6650555"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7508042"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8365527"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9223014"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10080499"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10937982" y="1656546"/>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2398737"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3256390"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4114045"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4971698"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5829353"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6687006"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7544661"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8402314"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9259969"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10117622"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10975271" y="1671275"/>
            <a:ext cx="747423" cy="400050"/>
          </a:xfrm>
          <a:prstGeom prst="rect">
            <a:avLst/>
          </a:prstGeom>
        </p:spPr>
        <p:txBody>
          <a:bodyPr anchor="ctr"/>
          <a:lstStyle>
            <a:lvl1pPr algn="ctr">
              <a:buNone/>
              <a:defRPr sz="1200"/>
            </a:lvl1pPr>
            <a:lvl2pPr>
              <a:buNone/>
              <a:defRPr sz="1050"/>
            </a:lvl2pPr>
            <a:lvl3pPr>
              <a:defRPr sz="1050"/>
            </a:lvl3pPr>
            <a:lvl4pPr>
              <a:defRPr sz="1050"/>
            </a:lvl4pPr>
            <a:lvl5pPr>
              <a:defRPr sz="1050"/>
            </a:lvl5pPr>
          </a:lstStyle>
          <a:p>
            <a:pPr lvl="0"/>
            <a:r>
              <a:rPr lang="en-US"/>
              <a:t>Month</a:t>
            </a:r>
          </a:p>
        </p:txBody>
      </p:sp>
      <p:sp>
        <p:nvSpPr>
          <p:cNvPr id="34" name="Slide Number Placeholder 5">
            <a:extLst>
              <a:ext uri="{FF2B5EF4-FFF2-40B4-BE49-F238E27FC236}">
                <a16:creationId xmlns:a16="http://schemas.microsoft.com/office/drawing/2014/main" id="{F669174D-1272-4F8B-8AC3-4D4989DBF41E}"/>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02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955748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Headings)"/>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9/19/2024</a:t>
            </a:fld>
            <a:endParaRPr lang="en-US" dirty="0"/>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420116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200" y="1687515"/>
            <a:ext cx="10515600"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844558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6"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2-Columns w text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3158837"/>
            <a:ext cx="5078087" cy="2760133"/>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3158837"/>
            <a:ext cx="5078086" cy="2760134"/>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Text Placeholder 10"/>
          <p:cNvSpPr>
            <a:spLocks noGrp="1"/>
          </p:cNvSpPr>
          <p:nvPr>
            <p:ph type="body" sz="quarter" idx="13"/>
          </p:nvPr>
        </p:nvSpPr>
        <p:spPr>
          <a:xfrm>
            <a:off x="838200" y="1363663"/>
            <a:ext cx="10515599" cy="1703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365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4-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5"/>
          <p:cNvSpPr>
            <a:spLocks noGrp="1"/>
          </p:cNvSpPr>
          <p:nvPr>
            <p:ph sz="quarter" idx="4"/>
          </p:nvPr>
        </p:nvSpPr>
        <p:spPr>
          <a:xfrm>
            <a:off x="838200"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Content Placeholder 5"/>
          <p:cNvSpPr>
            <a:spLocks noGrp="1"/>
          </p:cNvSpPr>
          <p:nvPr>
            <p:ph sz="quarter" idx="17"/>
          </p:nvPr>
        </p:nvSpPr>
        <p:spPr>
          <a:xfrm>
            <a:off x="6317671" y="1687514"/>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4" name="Content Placeholder 5"/>
          <p:cNvSpPr>
            <a:spLocks noGrp="1"/>
          </p:cNvSpPr>
          <p:nvPr>
            <p:ph sz="quarter" idx="18"/>
          </p:nvPr>
        </p:nvSpPr>
        <p:spPr>
          <a:xfrm>
            <a:off x="838200"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5" name="Content Placeholder 5"/>
          <p:cNvSpPr>
            <a:spLocks noGrp="1"/>
          </p:cNvSpPr>
          <p:nvPr>
            <p:ph sz="quarter" idx="19"/>
          </p:nvPr>
        </p:nvSpPr>
        <p:spPr>
          <a:xfrm>
            <a:off x="6317671" y="4108325"/>
            <a:ext cx="5036127"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41850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856871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08001" y="1876926"/>
            <a:ext cx="5111248"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A665A067-E08A-4790-A2BF-7D58B2AC4D29}"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199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10496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3275078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6"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2"/>
          <p:cNvSpPr>
            <a:spLocks noGrp="1"/>
          </p:cNvSpPr>
          <p:nvPr>
            <p:ph sz="half" idx="13"/>
          </p:nvPr>
        </p:nvSpPr>
        <p:spPr>
          <a:xfrm>
            <a:off x="838200"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6" y="1881359"/>
            <a:ext cx="5137463"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6801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6"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dirty="0"/>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73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4" name="Content Placeholder 3"/>
          <p:cNvSpPr>
            <a:spLocks noGrp="1"/>
          </p:cNvSpPr>
          <p:nvPr>
            <p:ph sz="half" idx="2"/>
          </p:nvPr>
        </p:nvSpPr>
        <p:spPr>
          <a:xfrm>
            <a:off x="838200"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2" y="1845733"/>
            <a:ext cx="5078087"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862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dirty="0"/>
          </a:p>
        </p:txBody>
      </p:sp>
      <p:sp>
        <p:nvSpPr>
          <p:cNvPr id="7" name="Content Placeholder 6"/>
          <p:cNvSpPr>
            <a:spLocks noGrp="1"/>
          </p:cNvSpPr>
          <p:nvPr>
            <p:ph sz="quarter" idx="13"/>
          </p:nvPr>
        </p:nvSpPr>
        <p:spPr>
          <a:xfrm>
            <a:off x="838199" y="1687515"/>
            <a:ext cx="10515601" cy="4181578"/>
          </a:xfrm>
        </p:spPr>
        <p:txBody>
          <a:bodyPr/>
          <a:lstStyle>
            <a:lvl1pPr marL="0" indent="0">
              <a:buNone/>
              <a:defRPr>
                <a:latin typeface="Open Sans" panose="020B0606030504020204"/>
              </a:defRPr>
            </a:lvl1pPr>
          </a:lstStyle>
          <a:p>
            <a:pPr lvl="0"/>
            <a:endParaRPr lang="en-US" dirty="0"/>
          </a:p>
        </p:txBody>
      </p:sp>
    </p:spTree>
    <p:extLst>
      <p:ext uri="{BB962C8B-B14F-4D97-AF65-F5344CB8AC3E}">
        <p14:creationId xmlns:p14="http://schemas.microsoft.com/office/powerpoint/2010/main" val="3224924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838199"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078087"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27303293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115766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dirty="0"/>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06361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32656"/>
            <a:ext cx="12192000" cy="517721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id="{CFE1C27C-2AE4-43E5-B846-87598FEE200A}"/>
              </a:ext>
            </a:extLst>
          </p:cNvPr>
          <p:cNvSpPr txBox="1">
            <a:spLocks/>
          </p:cNvSpPr>
          <p:nvPr userDrawn="1"/>
        </p:nvSpPr>
        <p:spPr>
          <a:xfrm>
            <a:off x="1104857" y="1336919"/>
            <a:ext cx="7789163" cy="4583659"/>
          </a:xfrm>
          <a:prstGeom prst="rect">
            <a:avLst/>
          </a:prstGeom>
          <a:solidFill>
            <a:schemeClr val="bg1"/>
          </a:solidFill>
          <a:ln w="76200">
            <a:solidFill>
              <a:schemeClr val="accent2"/>
            </a:solidFill>
          </a:ln>
        </p:spPr>
        <p:txBody>
          <a:bodyPr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4050" b="1" i="0" u="none" strike="noStrike" kern="1200" cap="none" spc="0" normalizeH="0" baseline="0" noProof="0">
              <a:ln>
                <a:noFill/>
              </a:ln>
              <a:solidFill>
                <a:srgbClr val="92C740"/>
              </a:solidFill>
              <a:effectLst/>
              <a:uLnTx/>
              <a:uFillTx/>
              <a:latin typeface="Calibri" panose="020F0502020204030204"/>
              <a:ea typeface="+mj-ea"/>
              <a:cs typeface="Calibri"/>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1256474" y="2289290"/>
            <a:ext cx="7499396" cy="24669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405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Title</a:t>
            </a:r>
            <a:endParaRPr/>
          </a:p>
        </p:txBody>
      </p:sp>
      <p:pic>
        <p:nvPicPr>
          <p:cNvPr id="5" name="Graphic 4">
            <a:extLst>
              <a:ext uri="{FF2B5EF4-FFF2-40B4-BE49-F238E27FC236}">
                <a16:creationId xmlns:a16="http://schemas.microsoft.com/office/drawing/2014/main" id="{2098A56E-C214-41DA-9D55-D3F79E587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3227" y="1518030"/>
            <a:ext cx="1391923" cy="695962"/>
          </a:xfrm>
          <a:prstGeom prst="rect">
            <a:avLst/>
          </a:prstGeom>
        </p:spPr>
      </p:pic>
      <p:sp>
        <p:nvSpPr>
          <p:cNvPr id="8" name="Text Placeholder 4">
            <a:extLst>
              <a:ext uri="{FF2B5EF4-FFF2-40B4-BE49-F238E27FC236}">
                <a16:creationId xmlns:a16="http://schemas.microsoft.com/office/drawing/2014/main" id="{1876D20F-9E38-4EC8-9856-A79FFAB1F14C}"/>
              </a:ext>
            </a:extLst>
          </p:cNvPr>
          <p:cNvSpPr>
            <a:spLocks noGrp="1"/>
          </p:cNvSpPr>
          <p:nvPr>
            <p:ph type="body" sz="quarter" idx="10" hasCustomPrompt="1"/>
          </p:nvPr>
        </p:nvSpPr>
        <p:spPr>
          <a:xfrm>
            <a:off x="1283228" y="4865376"/>
            <a:ext cx="7472643" cy="869505"/>
          </a:xfrm>
          <a:prstGeom prst="rect">
            <a:avLst/>
          </a:prstGeom>
        </p:spPr>
        <p:txBody>
          <a:bodyPr anchor="t"/>
          <a:lstStyle>
            <a:lvl1pPr>
              <a:buNone/>
              <a:defRPr sz="1800">
                <a:solidFill>
                  <a:sysClr val="windowText" lastClr="000000"/>
                </a:solidFill>
              </a:defRPr>
            </a:lvl1pPr>
            <a:lvl2pPr>
              <a:buNone/>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Sub-title</a:t>
            </a:r>
          </a:p>
          <a:p>
            <a:pPr lvl="0"/>
            <a:r>
              <a:rPr lang="en-US"/>
              <a:t>Date</a:t>
            </a:r>
          </a:p>
        </p:txBody>
      </p:sp>
    </p:spTree>
    <p:extLst>
      <p:ext uri="{BB962C8B-B14F-4D97-AF65-F5344CB8AC3E}">
        <p14:creationId xmlns:p14="http://schemas.microsoft.com/office/powerpoint/2010/main" val="42498200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9597888"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dirty="0"/>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dirty="0"/>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dirty="0"/>
          </a:p>
        </p:txBody>
      </p:sp>
    </p:spTree>
    <p:extLst>
      <p:ext uri="{BB962C8B-B14F-4D97-AF65-F5344CB8AC3E}">
        <p14:creationId xmlns:p14="http://schemas.microsoft.com/office/powerpoint/2010/main" val="146882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10" name="Picture Placeholder 6"/>
          <p:cNvSpPr>
            <a:spLocks noGrp="1"/>
          </p:cNvSpPr>
          <p:nvPr>
            <p:ph type="pic" sz="quarter" idx="13"/>
          </p:nvPr>
        </p:nvSpPr>
        <p:spPr>
          <a:xfrm>
            <a:off x="838200" y="1645920"/>
            <a:ext cx="10515600" cy="3648710"/>
          </a:xfrm>
        </p:spPr>
        <p:txBody>
          <a:bodyPr/>
          <a:lstStyle>
            <a:lvl1pPr marL="0" indent="0">
              <a:buFontTx/>
              <a:buNone/>
              <a:defRPr>
                <a:latin typeface="Open Sans (Headings)"/>
              </a:defRPr>
            </a:lvl1pPr>
          </a:lstStyle>
          <a:p>
            <a:endParaRPr lang="en-US" dirty="0"/>
          </a:p>
        </p:txBody>
      </p:sp>
      <p:sp>
        <p:nvSpPr>
          <p:cNvPr id="11" name="Text Placeholder 11"/>
          <p:cNvSpPr>
            <a:spLocks noGrp="1"/>
          </p:cNvSpPr>
          <p:nvPr>
            <p:ph type="body" sz="quarter" idx="14"/>
          </p:nvPr>
        </p:nvSpPr>
        <p:spPr>
          <a:xfrm>
            <a:off x="838200" y="5657088"/>
            <a:ext cx="105156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dirty="0"/>
          </a:p>
        </p:txBody>
      </p:sp>
    </p:spTree>
    <p:extLst>
      <p:ext uri="{BB962C8B-B14F-4D97-AF65-F5344CB8AC3E}">
        <p14:creationId xmlns:p14="http://schemas.microsoft.com/office/powerpoint/2010/main" val="3189216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8916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853355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dirty="0"/>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dirty="0"/>
              <a:t>Contact Communications for custom timelines</a:t>
            </a:r>
          </a:p>
        </p:txBody>
      </p:sp>
    </p:spTree>
    <p:extLst>
      <p:ext uri="{BB962C8B-B14F-4D97-AF65-F5344CB8AC3E}">
        <p14:creationId xmlns:p14="http://schemas.microsoft.com/office/powerpoint/2010/main" val="2643043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dirty="0"/>
          </a:p>
        </p:txBody>
      </p:sp>
    </p:spTree>
    <p:extLst>
      <p:ext uri="{BB962C8B-B14F-4D97-AF65-F5344CB8AC3E}">
        <p14:creationId xmlns:p14="http://schemas.microsoft.com/office/powerpoint/2010/main" val="2493274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32656"/>
            <a:ext cx="12192000" cy="517721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7" name="Title 4">
            <a:extLst>
              <a:ext uri="{FF2B5EF4-FFF2-40B4-BE49-F238E27FC236}">
                <a16:creationId xmlns:a16="http://schemas.microsoft.com/office/drawing/2014/main" id="{CFE1C27C-2AE4-43E5-B846-87598FEE200A}"/>
              </a:ext>
            </a:extLst>
          </p:cNvPr>
          <p:cNvSpPr txBox="1">
            <a:spLocks/>
          </p:cNvSpPr>
          <p:nvPr userDrawn="1"/>
        </p:nvSpPr>
        <p:spPr>
          <a:xfrm>
            <a:off x="1104858" y="1336917"/>
            <a:ext cx="7789162" cy="4583659"/>
          </a:xfrm>
          <a:prstGeom prst="rect">
            <a:avLst/>
          </a:prstGeom>
          <a:solidFill>
            <a:schemeClr val="bg1"/>
          </a:solidFill>
          <a:ln w="76200">
            <a:solidFill>
              <a:schemeClr val="accent2"/>
            </a:solidFill>
          </a:ln>
        </p:spPr>
        <p:txBody>
          <a:bodyPr anchor="ctr">
            <a:noAutofit/>
          </a:bodyPr>
          <a:lst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a:lstStyle>
          <a:p>
            <a:pPr algn="ctr"/>
            <a:endParaRPr lang="en-US" sz="5400">
              <a:solidFill>
                <a:schemeClr val="accent5"/>
              </a:solidFill>
              <a:cs typeface="Calibri"/>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1256474" y="2289289"/>
            <a:ext cx="7499396" cy="246690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5400"/>
              <a:buFont typeface="Calibri"/>
              <a:buNone/>
              <a:defRPr sz="54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Title</a:t>
            </a:r>
            <a:endParaRPr/>
          </a:p>
        </p:txBody>
      </p:sp>
      <p:pic>
        <p:nvPicPr>
          <p:cNvPr id="5" name="Graphic 4">
            <a:extLst>
              <a:ext uri="{FF2B5EF4-FFF2-40B4-BE49-F238E27FC236}">
                <a16:creationId xmlns:a16="http://schemas.microsoft.com/office/drawing/2014/main" id="{2098A56E-C214-41DA-9D55-D3F79E587A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3227" y="1518030"/>
            <a:ext cx="1391922" cy="695962"/>
          </a:xfrm>
          <a:prstGeom prst="rect">
            <a:avLst/>
          </a:prstGeom>
        </p:spPr>
      </p:pic>
      <p:sp>
        <p:nvSpPr>
          <p:cNvPr id="8" name="Text Placeholder 4">
            <a:extLst>
              <a:ext uri="{FF2B5EF4-FFF2-40B4-BE49-F238E27FC236}">
                <a16:creationId xmlns:a16="http://schemas.microsoft.com/office/drawing/2014/main" id="{1876D20F-9E38-4EC8-9856-A79FFAB1F14C}"/>
              </a:ext>
            </a:extLst>
          </p:cNvPr>
          <p:cNvSpPr>
            <a:spLocks noGrp="1"/>
          </p:cNvSpPr>
          <p:nvPr>
            <p:ph type="body" sz="quarter" idx="10" hasCustomPrompt="1"/>
          </p:nvPr>
        </p:nvSpPr>
        <p:spPr>
          <a:xfrm>
            <a:off x="1283227" y="4865374"/>
            <a:ext cx="7472643" cy="869505"/>
          </a:xfrm>
          <a:prstGeom prst="rect">
            <a:avLst/>
          </a:prstGeom>
        </p:spPr>
        <p:txBody>
          <a:bodyPr anchor="t"/>
          <a:lstStyle>
            <a:lvl1pPr>
              <a:buNone/>
              <a:defRPr sz="2400">
                <a:solidFill>
                  <a:sysClr val="windowText" lastClr="000000"/>
                </a:solidFill>
              </a:defRPr>
            </a:lvl1pPr>
            <a:lvl2pPr>
              <a:buNone/>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Sub-title</a:t>
            </a:r>
          </a:p>
          <a:p>
            <a:pPr lvl="0"/>
            <a:r>
              <a:rPr lang="en-US"/>
              <a:t>Date</a:t>
            </a:r>
          </a:p>
        </p:txBody>
      </p:sp>
    </p:spTree>
    <p:extLst>
      <p:ext uri="{BB962C8B-B14F-4D97-AF65-F5344CB8AC3E}">
        <p14:creationId xmlns:p14="http://schemas.microsoft.com/office/powerpoint/2010/main" val="2148414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467EF21-4611-4BF2-8F24-4D4B3A05C809}"/>
              </a:ext>
            </a:extLst>
          </p:cNvPr>
          <p:cNvGraphicFramePr>
            <a:graphicFrameLocks noChangeAspect="1"/>
          </p:cNvGraphicFramePr>
          <p:nvPr userDrawn="1">
            <p:custDataLst>
              <p:tags r:id="rId1"/>
            </p:custDataLst>
            <p:extLst>
              <p:ext uri="{D42A27DB-BD31-4B8C-83A1-F6EECF244321}">
                <p14:modId xmlns:p14="http://schemas.microsoft.com/office/powerpoint/2010/main" val="236750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467EF21-4611-4BF2-8F24-4D4B3A05C8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EB3F17C8-EE6A-407E-987D-7871D1DCC5EB}"/>
              </a:ext>
            </a:extLst>
          </p:cNvPr>
          <p:cNvSpPr/>
          <p:nvPr userDrawn="1"/>
        </p:nvSpPr>
        <p:spPr>
          <a:xfrm>
            <a:off x="3071191" y="0"/>
            <a:ext cx="912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0897" y="0"/>
            <a:ext cx="316114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67773" y="2124219"/>
            <a:ext cx="11231300" cy="2343445"/>
          </a:xfrm>
          <a:noFill/>
          <a:ln>
            <a:noFill/>
          </a:ln>
        </p:spPr>
        <p:txBody>
          <a:bodyPr vert="horz" anchor="ctr">
            <a:noAutofit/>
          </a:bodyPr>
          <a:lstStyle>
            <a:lvl1pPr algn="l">
              <a:lnSpc>
                <a:spcPct val="100000"/>
              </a:lnSpc>
              <a:defRPr sz="5400">
                <a:solidFill>
                  <a:schemeClr val="bg1"/>
                </a:solidFill>
                <a:latin typeface="+mn-lt"/>
              </a:defRPr>
            </a:lvl1pPr>
          </a:lstStyle>
          <a:p>
            <a:r>
              <a:rPr lang="en-US"/>
              <a:t>Section</a:t>
            </a:r>
          </a:p>
        </p:txBody>
      </p:sp>
    </p:spTree>
    <p:extLst>
      <p:ext uri="{BB962C8B-B14F-4D97-AF65-F5344CB8AC3E}">
        <p14:creationId xmlns:p14="http://schemas.microsoft.com/office/powerpoint/2010/main" val="1376501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2906749"/>
            <a:ext cx="12192000" cy="16347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400"/>
          </a:p>
        </p:txBody>
      </p:sp>
      <p:sp>
        <p:nvSpPr>
          <p:cNvPr id="5" name="Rectangle 4">
            <a:extLst>
              <a:ext uri="{FF2B5EF4-FFF2-40B4-BE49-F238E27FC236}">
                <a16:creationId xmlns:a16="http://schemas.microsoft.com/office/drawing/2014/main" id="{29B79DAE-CFAF-404D-BC10-36DC7525CF58}"/>
              </a:ext>
            </a:extLst>
          </p:cNvPr>
          <p:cNvSpPr/>
          <p:nvPr userDrawn="1"/>
        </p:nvSpPr>
        <p:spPr>
          <a:xfrm>
            <a:off x="0" y="4527518"/>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Google Shape;414;p124">
            <a:extLst>
              <a:ext uri="{FF2B5EF4-FFF2-40B4-BE49-F238E27FC236}">
                <a16:creationId xmlns:a16="http://schemas.microsoft.com/office/drawing/2014/main" id="{6EFA6F20-AF5E-4927-A41B-D827AD0E3FE9}"/>
              </a:ext>
            </a:extLst>
          </p:cNvPr>
          <p:cNvSpPr txBox="1">
            <a:spLocks noGrp="1"/>
          </p:cNvSpPr>
          <p:nvPr>
            <p:ph type="ctrTitle" hasCustomPrompt="1"/>
          </p:nvPr>
        </p:nvSpPr>
        <p:spPr>
          <a:xfrm>
            <a:off x="338328" y="2992518"/>
            <a:ext cx="11539728" cy="1463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5400"/>
              <a:buFont typeface="Calibri"/>
              <a:buNone/>
              <a:defRPr sz="5400">
                <a:solidFill>
                  <a:schemeClr val="bg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Section</a:t>
            </a:r>
            <a:endParaRPr/>
          </a:p>
        </p:txBody>
      </p:sp>
      <p:pic>
        <p:nvPicPr>
          <p:cNvPr id="6" name="Graphic 5">
            <a:extLst>
              <a:ext uri="{FF2B5EF4-FFF2-40B4-BE49-F238E27FC236}">
                <a16:creationId xmlns:a16="http://schemas.microsoft.com/office/drawing/2014/main" id="{68905305-9375-4009-916B-CDDB2F4176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394716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438912" y="1310990"/>
            <a:ext cx="11329491"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142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x 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37144C0-191C-4AFE-B324-E80CFFCCA5A7}"/>
              </a:ext>
            </a:extLst>
          </p:cNvPr>
          <p:cNvGraphicFramePr>
            <a:graphicFrameLocks noChangeAspect="1"/>
          </p:cNvGraphicFramePr>
          <p:nvPr userDrawn="1">
            <p:custDataLst>
              <p:tags r:id="rId1"/>
            </p:custDataLst>
            <p:extLst>
              <p:ext uri="{D42A27DB-BD31-4B8C-83A1-F6EECF244321}">
                <p14:modId xmlns:p14="http://schemas.microsoft.com/office/powerpoint/2010/main" val="4245170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37144C0-191C-4AFE-B324-E80CFFCCA5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588547"/>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3014060"/>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4439573"/>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1187977" y="3086998"/>
            <a:ext cx="10315910"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1187977" y="4512510"/>
            <a:ext cx="10315910"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1187976" y="1661484"/>
            <a:ext cx="10315910"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Slide Number Placeholder 5">
            <a:extLst>
              <a:ext uri="{FF2B5EF4-FFF2-40B4-BE49-F238E27FC236}">
                <a16:creationId xmlns:a16="http://schemas.microsoft.com/office/drawing/2014/main" id="{504A06AC-8402-432F-8601-73833C53A523}"/>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66172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51DEA2A-539C-4314-B110-36CF0F3A1F10}"/>
              </a:ext>
            </a:extLst>
          </p:cNvPr>
          <p:cNvGraphicFramePr>
            <a:graphicFrameLocks noChangeAspect="1"/>
          </p:cNvGraphicFramePr>
          <p:nvPr userDrawn="1">
            <p:custDataLst>
              <p:tags r:id="rId1"/>
            </p:custDataLst>
            <p:extLst>
              <p:ext uri="{D42A27DB-BD31-4B8C-83A1-F6EECF244321}">
                <p14:modId xmlns:p14="http://schemas.microsoft.com/office/powerpoint/2010/main" val="351634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51DEA2A-539C-4314-B110-36CF0F3A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588547"/>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2674723"/>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4847076"/>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Title 1">
            <a:extLst>
              <a:ext uri="{FF2B5EF4-FFF2-40B4-BE49-F238E27FC236}">
                <a16:creationId xmlns:a16="http://schemas.microsoft.com/office/drawing/2014/main" id="{326F6721-0186-4778-8F73-7EEF0983BBB9}"/>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14" name="Text Placeholder 2">
            <a:extLst>
              <a:ext uri="{FF2B5EF4-FFF2-40B4-BE49-F238E27FC236}">
                <a16:creationId xmlns:a16="http://schemas.microsoft.com/office/drawing/2014/main" id="{9AF933EB-587E-4B9C-AD2B-CBAC416237E1}"/>
              </a:ext>
            </a:extLst>
          </p:cNvPr>
          <p:cNvSpPr>
            <a:spLocks noGrp="1"/>
          </p:cNvSpPr>
          <p:nvPr>
            <p:ph type="body" sz="quarter" idx="23" hasCustomPrompt="1"/>
          </p:nvPr>
        </p:nvSpPr>
        <p:spPr>
          <a:xfrm>
            <a:off x="1187974" y="2747660"/>
            <a:ext cx="10315911"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8" name="Text Placeholder 2">
            <a:extLst>
              <a:ext uri="{FF2B5EF4-FFF2-40B4-BE49-F238E27FC236}">
                <a16:creationId xmlns:a16="http://schemas.microsoft.com/office/drawing/2014/main" id="{B7AF34C9-17CE-425D-9690-0A847DA6424A}"/>
              </a:ext>
            </a:extLst>
          </p:cNvPr>
          <p:cNvSpPr>
            <a:spLocks noGrp="1"/>
          </p:cNvSpPr>
          <p:nvPr>
            <p:ph type="body" sz="quarter" idx="24" hasCustomPrompt="1"/>
          </p:nvPr>
        </p:nvSpPr>
        <p:spPr>
          <a:xfrm>
            <a:off x="1187976" y="4920013"/>
            <a:ext cx="10315911"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Text Placeholder 2">
            <a:extLst>
              <a:ext uri="{FF2B5EF4-FFF2-40B4-BE49-F238E27FC236}">
                <a16:creationId xmlns:a16="http://schemas.microsoft.com/office/drawing/2014/main" id="{4CEE244F-F951-4670-AEAF-67D9CC1868EA}"/>
              </a:ext>
            </a:extLst>
          </p:cNvPr>
          <p:cNvSpPr>
            <a:spLocks noGrp="1"/>
          </p:cNvSpPr>
          <p:nvPr>
            <p:ph type="body" sz="quarter" idx="25" hasCustomPrompt="1"/>
          </p:nvPr>
        </p:nvSpPr>
        <p:spPr>
          <a:xfrm>
            <a:off x="1187975" y="1661484"/>
            <a:ext cx="10315911" cy="781391"/>
          </a:xfrm>
          <a:prstGeom prst="rect">
            <a:avLst/>
          </a:prstGeom>
        </p:spPr>
        <p:txBody>
          <a:bodyPr anchor="ctr"/>
          <a:lstStyle>
            <a:lvl1pPr marL="0" indent="0">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1" name="Rectangle: Rounded Corners 20">
            <a:extLst>
              <a:ext uri="{FF2B5EF4-FFF2-40B4-BE49-F238E27FC236}">
                <a16:creationId xmlns:a16="http://schemas.microsoft.com/office/drawing/2014/main" id="{F218D818-CEFD-403C-8EA5-E658F7603F4E}"/>
              </a:ext>
            </a:extLst>
          </p:cNvPr>
          <p:cNvSpPr/>
          <p:nvPr userDrawn="1"/>
        </p:nvSpPr>
        <p:spPr>
          <a:xfrm>
            <a:off x="441821" y="3760899"/>
            <a:ext cx="11363773" cy="92726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Text Placeholder 2">
            <a:extLst>
              <a:ext uri="{FF2B5EF4-FFF2-40B4-BE49-F238E27FC236}">
                <a16:creationId xmlns:a16="http://schemas.microsoft.com/office/drawing/2014/main" id="{1B029CAC-29BE-4BFC-A06F-A9CBA9B02EB0}"/>
              </a:ext>
            </a:extLst>
          </p:cNvPr>
          <p:cNvSpPr>
            <a:spLocks noGrp="1"/>
          </p:cNvSpPr>
          <p:nvPr>
            <p:ph type="body" sz="quarter" idx="26" hasCustomPrompt="1"/>
          </p:nvPr>
        </p:nvSpPr>
        <p:spPr>
          <a:xfrm>
            <a:off x="1187974" y="3833772"/>
            <a:ext cx="10315911" cy="781391"/>
          </a:xfrm>
          <a:prstGeom prst="rect">
            <a:avLst/>
          </a:prstGeom>
        </p:spPr>
        <p:txBody>
          <a:bodyPr anchor="ctr"/>
          <a:lstStyle>
            <a:lvl1pPr marL="0" indent="0" algn="l">
              <a:buNone/>
              <a:defRPr sz="24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Slide Number Placeholder 5">
            <a:extLst>
              <a:ext uri="{FF2B5EF4-FFF2-40B4-BE49-F238E27FC236}">
                <a16:creationId xmlns:a16="http://schemas.microsoft.com/office/drawing/2014/main" id="{616AC023-5886-478D-A2D2-8207202C626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59320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x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6C10432-D387-4D02-99E2-09A5C3C46343}"/>
              </a:ext>
            </a:extLst>
          </p:cNvPr>
          <p:cNvGraphicFramePr>
            <a:graphicFrameLocks noChangeAspect="1"/>
          </p:cNvGraphicFramePr>
          <p:nvPr userDrawn="1">
            <p:custDataLst>
              <p:tags r:id="rId1"/>
            </p:custDataLst>
            <p:extLst>
              <p:ext uri="{D42A27DB-BD31-4B8C-83A1-F6EECF244321}">
                <p14:modId xmlns:p14="http://schemas.microsoft.com/office/powerpoint/2010/main" val="98746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36C10432-D387-4D02-99E2-09A5C3C46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Rectangle: Rounded Corners 14">
            <a:extLst>
              <a:ext uri="{FF2B5EF4-FFF2-40B4-BE49-F238E27FC236}">
                <a16:creationId xmlns:a16="http://schemas.microsoft.com/office/drawing/2014/main" id="{66DBB0EB-7294-4151-9747-784D23B94A45}"/>
              </a:ext>
            </a:extLst>
          </p:cNvPr>
          <p:cNvSpPr/>
          <p:nvPr userDrawn="1"/>
        </p:nvSpPr>
        <p:spPr>
          <a:xfrm>
            <a:off x="441821" y="1395703"/>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Rounded Corners 15">
            <a:extLst>
              <a:ext uri="{FF2B5EF4-FFF2-40B4-BE49-F238E27FC236}">
                <a16:creationId xmlns:a16="http://schemas.microsoft.com/office/drawing/2014/main" id="{A556C300-8A35-4A18-B9B9-1E3661B1352C}"/>
              </a:ext>
            </a:extLst>
          </p:cNvPr>
          <p:cNvSpPr/>
          <p:nvPr userDrawn="1"/>
        </p:nvSpPr>
        <p:spPr>
          <a:xfrm>
            <a:off x="441821" y="2335291"/>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Rounded Corners 16">
            <a:extLst>
              <a:ext uri="{FF2B5EF4-FFF2-40B4-BE49-F238E27FC236}">
                <a16:creationId xmlns:a16="http://schemas.microsoft.com/office/drawing/2014/main" id="{BBBE8934-9D68-4E7E-A5D4-5DC60D7A5388}"/>
              </a:ext>
            </a:extLst>
          </p:cNvPr>
          <p:cNvSpPr/>
          <p:nvPr userDrawn="1"/>
        </p:nvSpPr>
        <p:spPr>
          <a:xfrm>
            <a:off x="441821" y="3274879"/>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Rounded Corners 17">
            <a:extLst>
              <a:ext uri="{FF2B5EF4-FFF2-40B4-BE49-F238E27FC236}">
                <a16:creationId xmlns:a16="http://schemas.microsoft.com/office/drawing/2014/main" id="{DB0FC592-0804-4B6E-BC27-978BFF74EF31}"/>
              </a:ext>
            </a:extLst>
          </p:cNvPr>
          <p:cNvSpPr/>
          <p:nvPr userDrawn="1"/>
        </p:nvSpPr>
        <p:spPr>
          <a:xfrm>
            <a:off x="441821" y="4214467"/>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Title 1">
            <a:extLst>
              <a:ext uri="{FF2B5EF4-FFF2-40B4-BE49-F238E27FC236}">
                <a16:creationId xmlns:a16="http://schemas.microsoft.com/office/drawing/2014/main" id="{DB668526-DB2E-4B4D-A7AB-73374A0B70FF}"/>
              </a:ext>
            </a:extLst>
          </p:cNvPr>
          <p:cNvSpPr>
            <a:spLocks noGrp="1"/>
          </p:cNvSpPr>
          <p:nvPr>
            <p:ph type="title" hasCustomPrompt="1"/>
          </p:nvPr>
        </p:nvSpPr>
        <p:spPr>
          <a:xfrm>
            <a:off x="426097" y="153230"/>
            <a:ext cx="11342232" cy="962338"/>
          </a:xfrm>
        </p:spPr>
        <p:txBody>
          <a:bodyPr vert="horz" anchor="ctr">
            <a:normAutofit/>
          </a:bodyPr>
          <a:lstStyle>
            <a:lvl1pPr algn="l">
              <a:defRPr sz="3800">
                <a:solidFill>
                  <a:schemeClr val="accent1"/>
                </a:solidFill>
                <a:latin typeface="+mn-lt"/>
              </a:defRPr>
            </a:lvl1pPr>
          </a:lstStyle>
          <a:p>
            <a:r>
              <a:rPr lang="en-US"/>
              <a:t>Agenda</a:t>
            </a:r>
          </a:p>
        </p:txBody>
      </p:sp>
      <p:sp>
        <p:nvSpPr>
          <p:cNvPr id="26" name="Text Placeholder 2">
            <a:extLst>
              <a:ext uri="{FF2B5EF4-FFF2-40B4-BE49-F238E27FC236}">
                <a16:creationId xmlns:a16="http://schemas.microsoft.com/office/drawing/2014/main" id="{3024AB2B-F2A9-4D51-90B5-BF224AA4DE55}"/>
              </a:ext>
            </a:extLst>
          </p:cNvPr>
          <p:cNvSpPr>
            <a:spLocks noGrp="1"/>
          </p:cNvSpPr>
          <p:nvPr>
            <p:ph type="body" sz="quarter" idx="25" hasCustomPrompt="1"/>
          </p:nvPr>
        </p:nvSpPr>
        <p:spPr>
          <a:xfrm>
            <a:off x="1187977" y="1452135"/>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0D89DE9D-3BE7-480A-A9F7-A3B3771F88CB}"/>
              </a:ext>
            </a:extLst>
          </p:cNvPr>
          <p:cNvSpPr>
            <a:spLocks noGrp="1"/>
          </p:cNvSpPr>
          <p:nvPr>
            <p:ph type="body" sz="quarter" idx="26" hasCustomPrompt="1"/>
          </p:nvPr>
        </p:nvSpPr>
        <p:spPr>
          <a:xfrm>
            <a:off x="1187978" y="2390273"/>
            <a:ext cx="10315906"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BBFAE151-BD2B-46FE-8C01-B694ACC5984B}"/>
              </a:ext>
            </a:extLst>
          </p:cNvPr>
          <p:cNvSpPr>
            <a:spLocks noGrp="1"/>
          </p:cNvSpPr>
          <p:nvPr>
            <p:ph type="body" sz="quarter" idx="27" hasCustomPrompt="1"/>
          </p:nvPr>
        </p:nvSpPr>
        <p:spPr>
          <a:xfrm>
            <a:off x="1187977" y="3331311"/>
            <a:ext cx="10315908"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Text Placeholder 2">
            <a:extLst>
              <a:ext uri="{FF2B5EF4-FFF2-40B4-BE49-F238E27FC236}">
                <a16:creationId xmlns:a16="http://schemas.microsoft.com/office/drawing/2014/main" id="{649103FF-3323-4181-8232-E93B31AA105A}"/>
              </a:ext>
            </a:extLst>
          </p:cNvPr>
          <p:cNvSpPr>
            <a:spLocks noGrp="1"/>
          </p:cNvSpPr>
          <p:nvPr>
            <p:ph type="body" sz="quarter" idx="28" hasCustomPrompt="1"/>
          </p:nvPr>
        </p:nvSpPr>
        <p:spPr>
          <a:xfrm>
            <a:off x="1187976" y="4270899"/>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1" name="Rectangle: Rounded Corners 30">
            <a:extLst>
              <a:ext uri="{FF2B5EF4-FFF2-40B4-BE49-F238E27FC236}">
                <a16:creationId xmlns:a16="http://schemas.microsoft.com/office/drawing/2014/main" id="{0A2879F4-DD4E-4EE1-9E1B-9F1FB5CE7F66}"/>
              </a:ext>
            </a:extLst>
          </p:cNvPr>
          <p:cNvSpPr/>
          <p:nvPr userDrawn="1"/>
        </p:nvSpPr>
        <p:spPr>
          <a:xfrm>
            <a:off x="442979" y="5154054"/>
            <a:ext cx="11363773" cy="71743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Text Placeholder 2">
            <a:extLst>
              <a:ext uri="{FF2B5EF4-FFF2-40B4-BE49-F238E27FC236}">
                <a16:creationId xmlns:a16="http://schemas.microsoft.com/office/drawing/2014/main" id="{8A3E9844-571E-44E6-B5B8-EC0AF2973918}"/>
              </a:ext>
            </a:extLst>
          </p:cNvPr>
          <p:cNvSpPr>
            <a:spLocks noGrp="1"/>
          </p:cNvSpPr>
          <p:nvPr>
            <p:ph type="body" sz="quarter" idx="29" hasCustomPrompt="1"/>
          </p:nvPr>
        </p:nvSpPr>
        <p:spPr>
          <a:xfrm>
            <a:off x="1187976" y="5214234"/>
            <a:ext cx="10315907" cy="604566"/>
          </a:xfrm>
          <a:prstGeom prst="rect">
            <a:avLst/>
          </a:prstGeom>
        </p:spPr>
        <p:txBody>
          <a:bodyPr anchor="ctr"/>
          <a:lstStyle>
            <a:lvl1pPr marL="0" indent="0">
              <a:buNone/>
              <a:defRPr sz="2200">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D8EE710C-A3C5-45C9-A65E-F744CA439FE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4423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438912" y="1310990"/>
            <a:ext cx="11329490" cy="449668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0974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90862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ub-Titl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38911" y="194694"/>
            <a:ext cx="11336135" cy="527468"/>
          </a:xfrm>
        </p:spPr>
        <p:txBody>
          <a:bodyPr anchor="ctr">
            <a:noAutofit/>
          </a:bodyPr>
          <a:lstStyle>
            <a:lvl1pPr algn="l">
              <a:defRPr sz="380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438912" y="1610139"/>
            <a:ext cx="11329490" cy="4335766"/>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438911" y="762921"/>
            <a:ext cx="11336135" cy="454386"/>
          </a:xfrm>
          <a:prstGeom prst="rect">
            <a:avLst/>
          </a:prstGeom>
        </p:spPr>
        <p:txBody>
          <a:bodyPr anchor="t"/>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914400" rtl="0" eaLnBrk="1" fontAlgn="auto" latinLnBrk="0" hangingPunct="1">
              <a:lnSpc>
                <a:spcPct val="90000"/>
              </a:lnSpc>
              <a:spcBef>
                <a:spcPts val="1000"/>
              </a:spcBef>
              <a:spcAft>
                <a:spcPts val="0"/>
              </a:spcAft>
              <a:buClr>
                <a:schemeClr val="bg2"/>
              </a:buClr>
              <a:buSzTx/>
              <a:buFont typeface="Wingdings" panose="05000000000000000000" pitchFamily="2" charset="2"/>
              <a:buNone/>
              <a:tabLst/>
              <a:defRPr/>
            </a:pPr>
            <a:r>
              <a:rPr lang="en-US"/>
              <a:t>Sub-Title</a:t>
            </a:r>
          </a:p>
        </p:txBody>
      </p:sp>
    </p:spTree>
    <p:extLst>
      <p:ext uri="{BB962C8B-B14F-4D97-AF65-F5344CB8AC3E}">
        <p14:creationId xmlns:p14="http://schemas.microsoft.com/office/powerpoint/2010/main" val="3007808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0"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2126516"/>
            <a:ext cx="5383620" cy="3659177"/>
          </a:xfrm>
          <a:prstGeom prst="rect">
            <a:avLst/>
          </a:prstGeom>
        </p:spPr>
        <p:txBody>
          <a:bodyP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59"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0" y="1291960"/>
            <a:ext cx="5383619" cy="781391"/>
          </a:xfrm>
          <a:prstGeom prst="rect">
            <a:avLst/>
          </a:prstGeom>
        </p:spPr>
        <p:txBody>
          <a:bodyPr anchor="b"/>
          <a:lstStyle>
            <a:lvl1pPr marL="0" indent="0">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98558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1" y="162466"/>
            <a:ext cx="11345668"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0"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353334"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marL="1371600" indent="0">
              <a:lnSpc>
                <a:spcPct val="100000"/>
              </a:lnSpc>
              <a:spcBef>
                <a:spcPts val="0"/>
              </a:spcBef>
              <a:buClr>
                <a:schemeClr val="accent2"/>
              </a:buClr>
              <a:buNone/>
              <a:defRPr sz="220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8284008" y="2126516"/>
            <a:ext cx="3484321" cy="3667722"/>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291961"/>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649688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6281338"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9210675"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9" name="Content Placeholder 2">
            <a:extLst>
              <a:ext uri="{FF2B5EF4-FFF2-40B4-BE49-F238E27FC236}">
                <a16:creationId xmlns:a16="http://schemas.microsoft.com/office/drawing/2014/main" id="{F180FDBC-154E-4BA3-B8FD-99B1F42BBFBD}"/>
              </a:ext>
            </a:extLst>
          </p:cNvPr>
          <p:cNvSpPr>
            <a:spLocks noGrp="1"/>
          </p:cNvSpPr>
          <p:nvPr>
            <p:ph idx="17" hasCustomPrompt="1"/>
          </p:nvPr>
        </p:nvSpPr>
        <p:spPr>
          <a:xfrm>
            <a:off x="3352000" y="2152362"/>
            <a:ext cx="2558664" cy="3644152"/>
          </a:xfrm>
          <a:prstGeom prst="rect">
            <a:avLst/>
          </a:prstGeom>
        </p:spPr>
        <p:txBody>
          <a:bodyPr/>
          <a:lstStyle>
            <a:lvl1pPr>
              <a:lnSpc>
                <a:spcPct val="100000"/>
              </a:lnSpc>
              <a:spcBef>
                <a:spcPts val="0"/>
              </a:spcBef>
              <a:buClr>
                <a:schemeClr val="accent2"/>
              </a:buClr>
              <a:defRPr sz="2000">
                <a:solidFill>
                  <a:schemeClr val="tx1"/>
                </a:solidFill>
              </a:defRPr>
            </a:lvl1pPr>
            <a:lvl2pPr>
              <a:lnSpc>
                <a:spcPct val="100000"/>
              </a:lnSpc>
              <a:spcBef>
                <a:spcPts val="0"/>
              </a:spcBef>
              <a:buClr>
                <a:schemeClr val="accent2"/>
              </a:buClr>
              <a:defRPr sz="2000">
                <a:solidFill>
                  <a:schemeClr val="tx1"/>
                </a:solidFill>
              </a:defRPr>
            </a:lvl2pPr>
            <a:lvl3pPr>
              <a:lnSpc>
                <a:spcPct val="100000"/>
              </a:lnSpc>
              <a:spcBef>
                <a:spcPts val="0"/>
              </a:spcBef>
              <a:buClr>
                <a:schemeClr val="accent2"/>
              </a:buClr>
              <a:defRPr sz="20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4" name="Text Placeholder 2">
            <a:extLst>
              <a:ext uri="{FF2B5EF4-FFF2-40B4-BE49-F238E27FC236}">
                <a16:creationId xmlns:a16="http://schemas.microsoft.com/office/drawing/2014/main" id="{E8155FA5-C82B-43AA-8B7A-2BDAF364940F}"/>
              </a:ext>
            </a:extLst>
          </p:cNvPr>
          <p:cNvSpPr>
            <a:spLocks noGrp="1"/>
          </p:cNvSpPr>
          <p:nvPr>
            <p:ph type="body" sz="quarter" idx="23" hasCustomPrompt="1"/>
          </p:nvPr>
        </p:nvSpPr>
        <p:spPr>
          <a:xfrm>
            <a:off x="422660"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5" name="Text Placeholder 2">
            <a:extLst>
              <a:ext uri="{FF2B5EF4-FFF2-40B4-BE49-F238E27FC236}">
                <a16:creationId xmlns:a16="http://schemas.microsoft.com/office/drawing/2014/main" id="{9B111E7F-E284-4EBB-BB85-84684DA93DDB}"/>
              </a:ext>
            </a:extLst>
          </p:cNvPr>
          <p:cNvSpPr>
            <a:spLocks noGrp="1"/>
          </p:cNvSpPr>
          <p:nvPr>
            <p:ph type="body" sz="quarter" idx="24" hasCustomPrompt="1"/>
          </p:nvPr>
        </p:nvSpPr>
        <p:spPr>
          <a:xfrm>
            <a:off x="3352000"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84AD7BFB-8BAB-4D3C-AEDA-0A364FAD2759}"/>
              </a:ext>
            </a:extLst>
          </p:cNvPr>
          <p:cNvSpPr>
            <a:spLocks noGrp="1"/>
          </p:cNvSpPr>
          <p:nvPr>
            <p:ph type="body" sz="quarter" idx="25" hasCustomPrompt="1"/>
          </p:nvPr>
        </p:nvSpPr>
        <p:spPr>
          <a:xfrm>
            <a:off x="6281338"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5C590827-116B-45F3-92CB-D987026FF047}"/>
              </a:ext>
            </a:extLst>
          </p:cNvPr>
          <p:cNvSpPr>
            <a:spLocks noGrp="1"/>
          </p:cNvSpPr>
          <p:nvPr>
            <p:ph type="body" sz="quarter" idx="26" hasCustomPrompt="1"/>
          </p:nvPr>
        </p:nvSpPr>
        <p:spPr>
          <a:xfrm>
            <a:off x="9209665" y="1291961"/>
            <a:ext cx="2558664" cy="781391"/>
          </a:xfrm>
          <a:prstGeom prst="rect">
            <a:avLst/>
          </a:prstGeom>
        </p:spPr>
        <p:txBody>
          <a:bodyPr anchor="b"/>
          <a:lstStyle>
            <a:lvl1pPr marL="0" indent="0">
              <a:buNone/>
              <a:defRPr sz="22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0" name="Slide Number Placeholder 5">
            <a:extLst>
              <a:ext uri="{FF2B5EF4-FFF2-40B4-BE49-F238E27FC236}">
                <a16:creationId xmlns:a16="http://schemas.microsoft.com/office/drawing/2014/main" id="{20526D8C-CF65-4D65-A1D5-78FE52D523FE}"/>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063497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ox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hasCustomPrompt="1"/>
          </p:nvPr>
        </p:nvSpPr>
        <p:spPr>
          <a:xfrm>
            <a:off x="759537" y="3788533"/>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3" name="Title 1">
            <a:extLst>
              <a:ext uri="{FF2B5EF4-FFF2-40B4-BE49-F238E27FC236}">
                <a16:creationId xmlns:a16="http://schemas.microsoft.com/office/drawing/2014/main" id="{8FFD388D-9BA2-4AF3-8F87-68BFB94461C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4" name="Rectangle 33">
            <a:extLst>
              <a:ext uri="{FF2B5EF4-FFF2-40B4-BE49-F238E27FC236}">
                <a16:creationId xmlns:a16="http://schemas.microsoft.com/office/drawing/2014/main" id="{C688BFEC-9B4B-478C-9350-F0E043928041}"/>
              </a:ext>
            </a:extLst>
          </p:cNvPr>
          <p:cNvSpPr/>
          <p:nvPr userDrawn="1"/>
        </p:nvSpPr>
        <p:spPr>
          <a:xfrm>
            <a:off x="712380" y="134383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 Placeholder 12">
            <a:extLst>
              <a:ext uri="{FF2B5EF4-FFF2-40B4-BE49-F238E27FC236}">
                <a16:creationId xmlns:a16="http://schemas.microsoft.com/office/drawing/2014/main" id="{3C1C43B0-400A-449D-ACFE-40433649D300}"/>
              </a:ext>
            </a:extLst>
          </p:cNvPr>
          <p:cNvSpPr>
            <a:spLocks noGrp="1"/>
          </p:cNvSpPr>
          <p:nvPr>
            <p:ph type="body" sz="quarter" idx="21" hasCustomPrompt="1"/>
          </p:nvPr>
        </p:nvSpPr>
        <p:spPr>
          <a:xfrm>
            <a:off x="759537" y="1403754"/>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6" name="Rectangle 35">
            <a:extLst>
              <a:ext uri="{FF2B5EF4-FFF2-40B4-BE49-F238E27FC236}">
                <a16:creationId xmlns:a16="http://schemas.microsoft.com/office/drawing/2014/main" id="{51E96329-C5C4-4C66-80E5-05DC22C737BF}"/>
              </a:ext>
            </a:extLst>
          </p:cNvPr>
          <p:cNvSpPr/>
          <p:nvPr userDrawn="1"/>
        </p:nvSpPr>
        <p:spPr>
          <a:xfrm>
            <a:off x="6327141" y="3731565"/>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 Placeholder 12">
            <a:extLst>
              <a:ext uri="{FF2B5EF4-FFF2-40B4-BE49-F238E27FC236}">
                <a16:creationId xmlns:a16="http://schemas.microsoft.com/office/drawing/2014/main" id="{9E662AB3-3B2C-431F-9F9F-1EF7B8E26C75}"/>
              </a:ext>
            </a:extLst>
          </p:cNvPr>
          <p:cNvSpPr>
            <a:spLocks noGrp="1"/>
          </p:cNvSpPr>
          <p:nvPr>
            <p:ph type="body" sz="quarter" idx="22" hasCustomPrompt="1"/>
          </p:nvPr>
        </p:nvSpPr>
        <p:spPr>
          <a:xfrm>
            <a:off x="6374298" y="3791484"/>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38" name="Rectangle 37">
            <a:extLst>
              <a:ext uri="{FF2B5EF4-FFF2-40B4-BE49-F238E27FC236}">
                <a16:creationId xmlns:a16="http://schemas.microsoft.com/office/drawing/2014/main" id="{407F49AD-881D-42F0-833D-B17974AD30DA}"/>
              </a:ext>
            </a:extLst>
          </p:cNvPr>
          <p:cNvSpPr/>
          <p:nvPr userDrawn="1"/>
        </p:nvSpPr>
        <p:spPr>
          <a:xfrm>
            <a:off x="6327141" y="1346786"/>
            <a:ext cx="5152479" cy="21018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 Placeholder 12">
            <a:extLst>
              <a:ext uri="{FF2B5EF4-FFF2-40B4-BE49-F238E27FC236}">
                <a16:creationId xmlns:a16="http://schemas.microsoft.com/office/drawing/2014/main" id="{BC835F84-1A40-4428-8F6C-71C4E6D9376E}"/>
              </a:ext>
            </a:extLst>
          </p:cNvPr>
          <p:cNvSpPr>
            <a:spLocks noGrp="1"/>
          </p:cNvSpPr>
          <p:nvPr>
            <p:ph type="body" sz="quarter" idx="23" hasCustomPrompt="1"/>
          </p:nvPr>
        </p:nvSpPr>
        <p:spPr>
          <a:xfrm>
            <a:off x="6374298" y="1406705"/>
            <a:ext cx="5045840" cy="1973806"/>
          </a:xfrm>
          <a:prstGeom prst="rect">
            <a:avLst/>
          </a:prstGeom>
        </p:spPr>
        <p:txBody>
          <a:bodyPr/>
          <a:lstStyle>
            <a:lvl1pPr>
              <a:lnSpc>
                <a:spcPct val="100000"/>
              </a:lnSpc>
              <a:spcBef>
                <a:spcPts val="0"/>
              </a:spcBef>
              <a:buClr>
                <a:schemeClr val="accent2"/>
              </a:buClr>
              <a:defRPr sz="2200">
                <a:solidFill>
                  <a:schemeClr val="tx1"/>
                </a:solidFill>
              </a:defRPr>
            </a:lvl1pPr>
            <a:lvl2pPr>
              <a:lnSpc>
                <a:spcPct val="100000"/>
              </a:lnSpc>
              <a:spcBef>
                <a:spcPts val="0"/>
              </a:spcBef>
              <a:buClr>
                <a:schemeClr val="accent2"/>
              </a:buClr>
              <a:defRPr sz="2200">
                <a:solidFill>
                  <a:schemeClr val="tx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Text</a:t>
            </a:r>
          </a:p>
          <a:p>
            <a:pPr lvl="1"/>
            <a:r>
              <a:rPr lang="en-US"/>
              <a:t>Text</a:t>
            </a:r>
          </a:p>
        </p:txBody>
      </p:sp>
      <p:sp>
        <p:nvSpPr>
          <p:cNvPr id="19" name="Slide Number Placeholder 5">
            <a:extLst>
              <a:ext uri="{FF2B5EF4-FFF2-40B4-BE49-F238E27FC236}">
                <a16:creationId xmlns:a16="http://schemas.microsoft.com/office/drawing/2014/main" id="{66730497-08FE-4003-9B1D-3E5C67564070}"/>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9840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516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59" y="1322171"/>
            <a:ext cx="3994795"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4222166" y="1322171"/>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021673" y="1322171"/>
            <a:ext cx="3994795"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4222167"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021673" y="1986331"/>
            <a:ext cx="3609027"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2"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4544041"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8334858" y="1328749"/>
            <a:ext cx="3183081"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7" name="Slide Number Placeholder 5">
            <a:extLst>
              <a:ext uri="{FF2B5EF4-FFF2-40B4-BE49-F238E27FC236}">
                <a16:creationId xmlns:a16="http://schemas.microsoft.com/office/drawing/2014/main" id="{5E314718-237F-4E52-9B0E-04D5E29BDCD7}"/>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4498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1"/>
            <a:ext cx="3028623"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3265419"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6108178"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8988697" y="1322171"/>
            <a:ext cx="3028623"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3265419"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6108176"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8988697" y="1986331"/>
            <a:ext cx="2736156" cy="364841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6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3583593"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6419207"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301882" y="1328749"/>
            <a:ext cx="2413228" cy="579159"/>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Slide Number Placeholder 5">
            <a:extLst>
              <a:ext uri="{FF2B5EF4-FFF2-40B4-BE49-F238E27FC236}">
                <a16:creationId xmlns:a16="http://schemas.microsoft.com/office/drawing/2014/main" id="{B5401D45-2CB2-45C8-A682-DA96DD74DAD3}"/>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20717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Chevro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 name="Arrow: Pentagon 1">
            <a:extLst>
              <a:ext uri="{FF2B5EF4-FFF2-40B4-BE49-F238E27FC236}">
                <a16:creationId xmlns:a16="http://schemas.microsoft.com/office/drawing/2014/main" id="{BC3C781A-14A4-43D4-BDD1-6AF4E93E22E8}"/>
              </a:ext>
            </a:extLst>
          </p:cNvPr>
          <p:cNvSpPr/>
          <p:nvPr userDrawn="1"/>
        </p:nvSpPr>
        <p:spPr>
          <a:xfrm>
            <a:off x="422660" y="1322171"/>
            <a:ext cx="2443757" cy="6003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Arrow: Chevron 2">
            <a:extLst>
              <a:ext uri="{FF2B5EF4-FFF2-40B4-BE49-F238E27FC236}">
                <a16:creationId xmlns:a16="http://schemas.microsoft.com/office/drawing/2014/main" id="{94E0E128-4C73-417B-BB43-E8167C2554A2}"/>
              </a:ext>
            </a:extLst>
          </p:cNvPr>
          <p:cNvSpPr/>
          <p:nvPr userDrawn="1"/>
        </p:nvSpPr>
        <p:spPr>
          <a:xfrm>
            <a:off x="2690804"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 name="Arrow: Chevron 3">
            <a:extLst>
              <a:ext uri="{FF2B5EF4-FFF2-40B4-BE49-F238E27FC236}">
                <a16:creationId xmlns:a16="http://schemas.microsoft.com/office/drawing/2014/main" id="{EE2848AF-CBDE-472C-BE74-E019FF0CD766}"/>
              </a:ext>
            </a:extLst>
          </p:cNvPr>
          <p:cNvSpPr/>
          <p:nvPr userDrawn="1"/>
        </p:nvSpPr>
        <p:spPr>
          <a:xfrm>
            <a:off x="7227092"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Arrow: Chevron 4">
            <a:extLst>
              <a:ext uri="{FF2B5EF4-FFF2-40B4-BE49-F238E27FC236}">
                <a16:creationId xmlns:a16="http://schemas.microsoft.com/office/drawing/2014/main" id="{89F1ABF6-D8BE-480C-89BD-D4D59C3F65CF}"/>
              </a:ext>
            </a:extLst>
          </p:cNvPr>
          <p:cNvSpPr/>
          <p:nvPr userDrawn="1"/>
        </p:nvSpPr>
        <p:spPr>
          <a:xfrm>
            <a:off x="9495237" y="1322171"/>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3" name="Content Placeholder 2">
            <a:extLst>
              <a:ext uri="{FF2B5EF4-FFF2-40B4-BE49-F238E27FC236}">
                <a16:creationId xmlns:a16="http://schemas.microsoft.com/office/drawing/2014/main" id="{6C6F9A36-043A-4404-B781-F447CAB8FB98}"/>
              </a:ext>
            </a:extLst>
          </p:cNvPr>
          <p:cNvSpPr>
            <a:spLocks noGrp="1"/>
          </p:cNvSpPr>
          <p:nvPr>
            <p:ph idx="23" hasCustomPrompt="1"/>
          </p:nvPr>
        </p:nvSpPr>
        <p:spPr>
          <a:xfrm>
            <a:off x="2690806"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4" name="Content Placeholder 2">
            <a:extLst>
              <a:ext uri="{FF2B5EF4-FFF2-40B4-BE49-F238E27FC236}">
                <a16:creationId xmlns:a16="http://schemas.microsoft.com/office/drawing/2014/main" id="{F875101A-36F5-4344-82D7-E84FE969FBE1}"/>
              </a:ext>
            </a:extLst>
          </p:cNvPr>
          <p:cNvSpPr>
            <a:spLocks noGrp="1"/>
          </p:cNvSpPr>
          <p:nvPr>
            <p:ph idx="24" hasCustomPrompt="1"/>
          </p:nvPr>
        </p:nvSpPr>
        <p:spPr>
          <a:xfrm>
            <a:off x="7227094"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35" name="Content Placeholder 2">
            <a:extLst>
              <a:ext uri="{FF2B5EF4-FFF2-40B4-BE49-F238E27FC236}">
                <a16:creationId xmlns:a16="http://schemas.microsoft.com/office/drawing/2014/main" id="{62F95ECF-640E-49D3-A836-DBCAB2EAD058}"/>
              </a:ext>
            </a:extLst>
          </p:cNvPr>
          <p:cNvSpPr>
            <a:spLocks noGrp="1"/>
          </p:cNvSpPr>
          <p:nvPr>
            <p:ph idx="25" hasCustomPrompt="1"/>
          </p:nvPr>
        </p:nvSpPr>
        <p:spPr>
          <a:xfrm>
            <a:off x="9495237" y="1986331"/>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5" name="Text Placeholder 2">
            <a:extLst>
              <a:ext uri="{FF2B5EF4-FFF2-40B4-BE49-F238E27FC236}">
                <a16:creationId xmlns:a16="http://schemas.microsoft.com/office/drawing/2014/main" id="{C146825B-D9F2-4418-9349-A46BDC455B91}"/>
              </a:ext>
            </a:extLst>
          </p:cNvPr>
          <p:cNvSpPr>
            <a:spLocks noGrp="1"/>
          </p:cNvSpPr>
          <p:nvPr>
            <p:ph type="body" sz="quarter" idx="32" hasCustomPrompt="1"/>
          </p:nvPr>
        </p:nvSpPr>
        <p:spPr>
          <a:xfrm>
            <a:off x="587713"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6" name="Text Placeholder 2">
            <a:extLst>
              <a:ext uri="{FF2B5EF4-FFF2-40B4-BE49-F238E27FC236}">
                <a16:creationId xmlns:a16="http://schemas.microsoft.com/office/drawing/2014/main" id="{3F904253-FD16-4FAA-9ABB-79A050042492}"/>
              </a:ext>
            </a:extLst>
          </p:cNvPr>
          <p:cNvSpPr>
            <a:spLocks noGrp="1"/>
          </p:cNvSpPr>
          <p:nvPr>
            <p:ph type="body" sz="quarter" idx="33" hasCustomPrompt="1"/>
          </p:nvPr>
        </p:nvSpPr>
        <p:spPr>
          <a:xfrm>
            <a:off x="2991537"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7" name="Text Placeholder 2">
            <a:extLst>
              <a:ext uri="{FF2B5EF4-FFF2-40B4-BE49-F238E27FC236}">
                <a16:creationId xmlns:a16="http://schemas.microsoft.com/office/drawing/2014/main" id="{28DEB19C-1440-4282-9B03-793587A718F8}"/>
              </a:ext>
            </a:extLst>
          </p:cNvPr>
          <p:cNvSpPr>
            <a:spLocks noGrp="1"/>
          </p:cNvSpPr>
          <p:nvPr>
            <p:ph type="body" sz="quarter" idx="34" hasCustomPrompt="1"/>
          </p:nvPr>
        </p:nvSpPr>
        <p:spPr>
          <a:xfrm>
            <a:off x="7524377"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Text Placeholder 2">
            <a:extLst>
              <a:ext uri="{FF2B5EF4-FFF2-40B4-BE49-F238E27FC236}">
                <a16:creationId xmlns:a16="http://schemas.microsoft.com/office/drawing/2014/main" id="{872DF980-B89C-4B1E-9A58-3129A20E1479}"/>
              </a:ext>
            </a:extLst>
          </p:cNvPr>
          <p:cNvSpPr>
            <a:spLocks noGrp="1"/>
          </p:cNvSpPr>
          <p:nvPr>
            <p:ph type="body" sz="quarter" idx="35" hasCustomPrompt="1"/>
          </p:nvPr>
        </p:nvSpPr>
        <p:spPr>
          <a:xfrm>
            <a:off x="9808422" y="1328749"/>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2" name="Arrow: Chevron 21">
            <a:extLst>
              <a:ext uri="{FF2B5EF4-FFF2-40B4-BE49-F238E27FC236}">
                <a16:creationId xmlns:a16="http://schemas.microsoft.com/office/drawing/2014/main" id="{62EA48B1-3A94-4189-BDC0-E22EF2608C43}"/>
              </a:ext>
            </a:extLst>
          </p:cNvPr>
          <p:cNvSpPr/>
          <p:nvPr userDrawn="1"/>
        </p:nvSpPr>
        <p:spPr>
          <a:xfrm>
            <a:off x="4958948" y="1328749"/>
            <a:ext cx="2443757" cy="60036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3" name="Content Placeholder 2">
            <a:extLst>
              <a:ext uri="{FF2B5EF4-FFF2-40B4-BE49-F238E27FC236}">
                <a16:creationId xmlns:a16="http://schemas.microsoft.com/office/drawing/2014/main" id="{9158186A-4A8A-48D7-850B-FEF6B3A747A1}"/>
              </a:ext>
            </a:extLst>
          </p:cNvPr>
          <p:cNvSpPr>
            <a:spLocks noGrp="1"/>
          </p:cNvSpPr>
          <p:nvPr>
            <p:ph idx="36" hasCustomPrompt="1"/>
          </p:nvPr>
        </p:nvSpPr>
        <p:spPr>
          <a:xfrm>
            <a:off x="4958950" y="1992909"/>
            <a:ext cx="2207769" cy="3648416"/>
          </a:xfrm>
          <a:prstGeom prst="rect">
            <a:avLst/>
          </a:prstGeom>
        </p:spPr>
        <p:txBody>
          <a:bodyPr/>
          <a:lstStyle>
            <a:lvl1pPr>
              <a:lnSpc>
                <a:spcPct val="100000"/>
              </a:lnSpc>
              <a:spcBef>
                <a:spcPts val="0"/>
              </a:spcBef>
              <a:buClr>
                <a:schemeClr val="accent2"/>
              </a:buClr>
              <a:defRPr sz="1600">
                <a:solidFill>
                  <a:schemeClr val="tx1"/>
                </a:solidFill>
              </a:defRPr>
            </a:lvl1pPr>
            <a:lvl2pPr>
              <a:lnSpc>
                <a:spcPct val="100000"/>
              </a:lnSpc>
              <a:spcBef>
                <a:spcPts val="0"/>
              </a:spcBef>
              <a:buClr>
                <a:schemeClr val="accent2"/>
              </a:buClr>
              <a:defRPr sz="1600">
                <a:solidFill>
                  <a:schemeClr val="tx1"/>
                </a:solidFill>
              </a:defRPr>
            </a:lvl2pPr>
            <a:lvl3pPr>
              <a:lnSpc>
                <a:spcPct val="100000"/>
              </a:lnSpc>
              <a:spcBef>
                <a:spcPts val="0"/>
              </a:spcBef>
              <a:buClr>
                <a:schemeClr val="accent2"/>
              </a:buClr>
              <a:defRPr sz="1400">
                <a:solidFill>
                  <a:schemeClr val="tx1"/>
                </a:solidFill>
              </a:defRPr>
            </a:lvl3pPr>
            <a:lvl4pPr>
              <a:buClr>
                <a:schemeClr val="accent2"/>
              </a:buClr>
              <a:defRPr sz="1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endParaRPr lang="en-US"/>
          </a:p>
        </p:txBody>
      </p:sp>
      <p:sp>
        <p:nvSpPr>
          <p:cNvPr id="24" name="Text Placeholder 2">
            <a:extLst>
              <a:ext uri="{FF2B5EF4-FFF2-40B4-BE49-F238E27FC236}">
                <a16:creationId xmlns:a16="http://schemas.microsoft.com/office/drawing/2014/main" id="{5BD0F29D-3121-45B4-9027-1E5117BCEADB}"/>
              </a:ext>
            </a:extLst>
          </p:cNvPr>
          <p:cNvSpPr>
            <a:spLocks noGrp="1"/>
          </p:cNvSpPr>
          <p:nvPr>
            <p:ph type="body" sz="quarter" idx="37" hasCustomPrompt="1"/>
          </p:nvPr>
        </p:nvSpPr>
        <p:spPr>
          <a:xfrm>
            <a:off x="5254829" y="1335327"/>
            <a:ext cx="1947203" cy="579159"/>
          </a:xfrm>
          <a:prstGeom prst="rect">
            <a:avLst/>
          </a:prstGeom>
        </p:spPr>
        <p:txBody>
          <a:bodyPr anchor="ctr"/>
          <a:lstStyle>
            <a:lvl1pPr marL="0" indent="0" algn="ctr">
              <a:buNone/>
              <a:defRPr sz="16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9" name="Slide Number Placeholder 5">
            <a:extLst>
              <a:ext uri="{FF2B5EF4-FFF2-40B4-BE49-F238E27FC236}">
                <a16:creationId xmlns:a16="http://schemas.microsoft.com/office/drawing/2014/main" id="{ED1D5DF1-A084-42F0-9F84-610F9388782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13180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10" name="Rectangle 9">
            <a:extLst>
              <a:ext uri="{FF2B5EF4-FFF2-40B4-BE49-F238E27FC236}">
                <a16:creationId xmlns:a16="http://schemas.microsoft.com/office/drawing/2014/main" id="{1E0729C3-ACF1-4E41-B822-FC5A03165595}"/>
              </a:ext>
            </a:extLst>
          </p:cNvPr>
          <p:cNvSpPr/>
          <p:nvPr userDrawn="1"/>
        </p:nvSpPr>
        <p:spPr>
          <a:xfrm>
            <a:off x="386540"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96352"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5006164"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315976" y="3372389"/>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625788" y="3372153"/>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81914" y="25389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89345" y="3830461"/>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101538" y="253899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89918" y="3830460"/>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616389" y="253899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8" name="Text Placeholder 2">
            <a:extLst>
              <a:ext uri="{FF2B5EF4-FFF2-40B4-BE49-F238E27FC236}">
                <a16:creationId xmlns:a16="http://schemas.microsoft.com/office/drawing/2014/main" id="{52E01429-D53B-4684-99F3-0DD6A7CCD3B3}"/>
              </a:ext>
            </a:extLst>
          </p:cNvPr>
          <p:cNvSpPr>
            <a:spLocks noGrp="1"/>
          </p:cNvSpPr>
          <p:nvPr>
            <p:ph type="body" sz="quarter" idx="32" hasCustomPrompt="1"/>
          </p:nvPr>
        </p:nvSpPr>
        <p:spPr>
          <a:xfrm>
            <a:off x="381970"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9" name="Text Placeholder 2">
            <a:extLst>
              <a:ext uri="{FF2B5EF4-FFF2-40B4-BE49-F238E27FC236}">
                <a16:creationId xmlns:a16="http://schemas.microsoft.com/office/drawing/2014/main" id="{FEC9E24E-8820-4156-B685-C6F343385E11}"/>
              </a:ext>
            </a:extLst>
          </p:cNvPr>
          <p:cNvSpPr>
            <a:spLocks noGrp="1"/>
          </p:cNvSpPr>
          <p:nvPr>
            <p:ph type="body" sz="quarter" idx="33" hasCustomPrompt="1"/>
          </p:nvPr>
        </p:nvSpPr>
        <p:spPr>
          <a:xfrm>
            <a:off x="4614314"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0" name="Text Placeholder 2">
            <a:extLst>
              <a:ext uri="{FF2B5EF4-FFF2-40B4-BE49-F238E27FC236}">
                <a16:creationId xmlns:a16="http://schemas.microsoft.com/office/drawing/2014/main" id="{0444552D-FB60-4F31-9520-3B89BF2667A0}"/>
              </a:ext>
            </a:extLst>
          </p:cNvPr>
          <p:cNvSpPr>
            <a:spLocks noGrp="1"/>
          </p:cNvSpPr>
          <p:nvPr>
            <p:ph type="body" sz="quarter" idx="34" hasCustomPrompt="1"/>
          </p:nvPr>
        </p:nvSpPr>
        <p:spPr>
          <a:xfrm>
            <a:off x="8846657" y="1438055"/>
            <a:ext cx="2974837" cy="1090298"/>
          </a:xfrm>
          <a:prstGeom prst="rect">
            <a:avLst/>
          </a:prstGeom>
        </p:spPr>
        <p:txBody>
          <a:bodyPr anchor="b"/>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1" name="Text Placeholder 2">
            <a:extLst>
              <a:ext uri="{FF2B5EF4-FFF2-40B4-BE49-F238E27FC236}">
                <a16:creationId xmlns:a16="http://schemas.microsoft.com/office/drawing/2014/main" id="{89222BC9-3852-4736-8912-A9925196CFD5}"/>
              </a:ext>
            </a:extLst>
          </p:cNvPr>
          <p:cNvSpPr>
            <a:spLocks noGrp="1"/>
          </p:cNvSpPr>
          <p:nvPr>
            <p:ph type="body" sz="quarter" idx="35" hasCustomPrompt="1"/>
          </p:nvPr>
        </p:nvSpPr>
        <p:spPr>
          <a:xfrm>
            <a:off x="2498142" y="463392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2" name="Text Placeholder 2">
            <a:extLst>
              <a:ext uri="{FF2B5EF4-FFF2-40B4-BE49-F238E27FC236}">
                <a16:creationId xmlns:a16="http://schemas.microsoft.com/office/drawing/2014/main" id="{971765D2-0AB8-47C9-9148-50593080FB3E}"/>
              </a:ext>
            </a:extLst>
          </p:cNvPr>
          <p:cNvSpPr>
            <a:spLocks noGrp="1"/>
          </p:cNvSpPr>
          <p:nvPr>
            <p:ph type="body" sz="quarter" idx="36" hasCustomPrompt="1"/>
          </p:nvPr>
        </p:nvSpPr>
        <p:spPr>
          <a:xfrm>
            <a:off x="6730486" y="4633929"/>
            <a:ext cx="2974837" cy="1090298"/>
          </a:xfrm>
          <a:prstGeom prst="rect">
            <a:avLst/>
          </a:prstGeom>
        </p:spPr>
        <p:txBody>
          <a:bodyPr anchor="t"/>
          <a:lstStyle>
            <a:lvl1pPr marL="0" indent="0" algn="l">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3" name="Text Placeholder 2">
            <a:extLst>
              <a:ext uri="{FF2B5EF4-FFF2-40B4-BE49-F238E27FC236}">
                <a16:creationId xmlns:a16="http://schemas.microsoft.com/office/drawing/2014/main" id="{63306E3D-0D51-45B8-A1C0-AF06F1ED2824}"/>
              </a:ext>
            </a:extLst>
          </p:cNvPr>
          <p:cNvSpPr>
            <a:spLocks noGrp="1"/>
          </p:cNvSpPr>
          <p:nvPr>
            <p:ph type="body" sz="quarter" idx="37" hasCustomPrompt="1"/>
          </p:nvPr>
        </p:nvSpPr>
        <p:spPr>
          <a:xfrm>
            <a:off x="411746"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35" name="Text Placeholder 2">
            <a:extLst>
              <a:ext uri="{FF2B5EF4-FFF2-40B4-BE49-F238E27FC236}">
                <a16:creationId xmlns:a16="http://schemas.microsoft.com/office/drawing/2014/main" id="{2F3B708F-0327-4B40-B849-8724F0672B0E}"/>
              </a:ext>
            </a:extLst>
          </p:cNvPr>
          <p:cNvSpPr>
            <a:spLocks noGrp="1"/>
          </p:cNvSpPr>
          <p:nvPr>
            <p:ph type="body" sz="quarter" idx="38" hasCustomPrompt="1"/>
          </p:nvPr>
        </p:nvSpPr>
        <p:spPr>
          <a:xfrm>
            <a:off x="2714413"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3" name="Text Placeholder 2">
            <a:extLst>
              <a:ext uri="{FF2B5EF4-FFF2-40B4-BE49-F238E27FC236}">
                <a16:creationId xmlns:a16="http://schemas.microsoft.com/office/drawing/2014/main" id="{1894A72A-360F-4813-974A-BE183FB17418}"/>
              </a:ext>
            </a:extLst>
          </p:cNvPr>
          <p:cNvSpPr>
            <a:spLocks noGrp="1"/>
          </p:cNvSpPr>
          <p:nvPr>
            <p:ph type="body" sz="quarter" idx="39" hasCustomPrompt="1"/>
          </p:nvPr>
        </p:nvSpPr>
        <p:spPr>
          <a:xfrm>
            <a:off x="5031370"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4" name="Text Placeholder 2">
            <a:extLst>
              <a:ext uri="{FF2B5EF4-FFF2-40B4-BE49-F238E27FC236}">
                <a16:creationId xmlns:a16="http://schemas.microsoft.com/office/drawing/2014/main" id="{A76E79E5-7B66-4324-87D2-B80EB36D95F4}"/>
              </a:ext>
            </a:extLst>
          </p:cNvPr>
          <p:cNvSpPr>
            <a:spLocks noGrp="1"/>
          </p:cNvSpPr>
          <p:nvPr>
            <p:ph type="body" sz="quarter" idx="40" hasCustomPrompt="1"/>
          </p:nvPr>
        </p:nvSpPr>
        <p:spPr>
          <a:xfrm>
            <a:off x="7331242"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45" name="Text Placeholder 2">
            <a:extLst>
              <a:ext uri="{FF2B5EF4-FFF2-40B4-BE49-F238E27FC236}">
                <a16:creationId xmlns:a16="http://schemas.microsoft.com/office/drawing/2014/main" id="{B95D1B6D-E882-4E48-B140-B4FA5795F2A8}"/>
              </a:ext>
            </a:extLst>
          </p:cNvPr>
          <p:cNvSpPr>
            <a:spLocks noGrp="1"/>
          </p:cNvSpPr>
          <p:nvPr>
            <p:ph type="body" sz="quarter" idx="41" hasCustomPrompt="1"/>
          </p:nvPr>
        </p:nvSpPr>
        <p:spPr>
          <a:xfrm>
            <a:off x="9642446" y="3402418"/>
            <a:ext cx="2149864" cy="415587"/>
          </a:xfrm>
          <a:prstGeom prst="rect">
            <a:avLst/>
          </a:prstGeom>
        </p:spPr>
        <p:txBody>
          <a:bodyPr anchor="ctr"/>
          <a:lstStyle>
            <a:lvl1pPr marL="0" indent="0" algn="ctr">
              <a:buNone/>
              <a:defRPr sz="1800">
                <a:solidFill>
                  <a:schemeClr val="bg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8" name="Slide Number Placeholder 5">
            <a:extLst>
              <a:ext uri="{FF2B5EF4-FFF2-40B4-BE49-F238E27FC236}">
                <a16:creationId xmlns:a16="http://schemas.microsoft.com/office/drawing/2014/main" id="{6EDD3520-E760-45B6-9D2D-D30D5FB02B4A}"/>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91235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Month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36" name="Title 1">
            <a:extLst>
              <a:ext uri="{FF2B5EF4-FFF2-40B4-BE49-F238E27FC236}">
                <a16:creationId xmlns:a16="http://schemas.microsoft.com/office/drawing/2014/main" id="{32BFFCFC-E0C2-42A4-859F-5884E81DDE8F}"/>
              </a:ext>
            </a:extLst>
          </p:cNvPr>
          <p:cNvSpPr>
            <a:spLocks noGrp="1"/>
          </p:cNvSpPr>
          <p:nvPr>
            <p:ph type="title" hasCustomPrompt="1"/>
          </p:nvPr>
        </p:nvSpPr>
        <p:spPr>
          <a:xfrm>
            <a:off x="422662" y="162466"/>
            <a:ext cx="11345667" cy="962338"/>
          </a:xfrm>
        </p:spPr>
        <p:txBody>
          <a:bodyPr anchor="ctr">
            <a:normAutofit/>
          </a:bodyPr>
          <a:lstStyle>
            <a:lvl1pPr algn="l">
              <a:defRPr sz="3800">
                <a:solidFill>
                  <a:schemeClr val="accent1"/>
                </a:solidFill>
                <a:latin typeface="+mn-lt"/>
              </a:defRPr>
            </a:lvl1pPr>
          </a:lstStyle>
          <a:p>
            <a:r>
              <a:rPr lang="en-US"/>
              <a:t>Title</a:t>
            </a:r>
          </a:p>
        </p:txBody>
      </p:sp>
      <p:sp>
        <p:nvSpPr>
          <p:cNvPr id="32" name="Rectangle 31">
            <a:extLst>
              <a:ext uri="{FF2B5EF4-FFF2-40B4-BE49-F238E27FC236}">
                <a16:creationId xmlns:a16="http://schemas.microsoft.com/office/drawing/2014/main" id="{8F8EF1C3-C7F3-4A05-AF54-FC7A9D6E291D}"/>
              </a:ext>
            </a:extLst>
          </p:cNvPr>
          <p:cNvSpPr/>
          <p:nvPr userDrawn="1"/>
        </p:nvSpPr>
        <p:spPr>
          <a:xfrm>
            <a:off x="150563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 Placeholder 3">
            <a:extLst>
              <a:ext uri="{FF2B5EF4-FFF2-40B4-BE49-F238E27FC236}">
                <a16:creationId xmlns:a16="http://schemas.microsoft.com/office/drawing/2014/main" id="{44440C02-52A2-443D-9850-C05B1CC60607}"/>
              </a:ext>
            </a:extLst>
          </p:cNvPr>
          <p:cNvSpPr>
            <a:spLocks noGrp="1"/>
          </p:cNvSpPr>
          <p:nvPr>
            <p:ph type="body" sz="quarter" idx="10" hasCustomPrompt="1"/>
          </p:nvPr>
        </p:nvSpPr>
        <p:spPr>
          <a:xfrm>
            <a:off x="154108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64" name="Rectangle 63">
            <a:extLst>
              <a:ext uri="{FF2B5EF4-FFF2-40B4-BE49-F238E27FC236}">
                <a16:creationId xmlns:a16="http://schemas.microsoft.com/office/drawing/2014/main" id="{6AE57A17-21B0-4478-932F-2DBE87E6357E}"/>
              </a:ext>
            </a:extLst>
          </p:cNvPr>
          <p:cNvSpPr/>
          <p:nvPr userDrawn="1"/>
        </p:nvSpPr>
        <p:spPr>
          <a:xfrm>
            <a:off x="236312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a:extLst>
              <a:ext uri="{FF2B5EF4-FFF2-40B4-BE49-F238E27FC236}">
                <a16:creationId xmlns:a16="http://schemas.microsoft.com/office/drawing/2014/main" id="{AD77035B-4473-498E-A5C5-E00D6F7989FA}"/>
              </a:ext>
            </a:extLst>
          </p:cNvPr>
          <p:cNvSpPr/>
          <p:nvPr userDrawn="1"/>
        </p:nvSpPr>
        <p:spPr>
          <a:xfrm>
            <a:off x="322061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a:extLst>
              <a:ext uri="{FF2B5EF4-FFF2-40B4-BE49-F238E27FC236}">
                <a16:creationId xmlns:a16="http://schemas.microsoft.com/office/drawing/2014/main" id="{2AC0D8F7-688C-4FEA-9AD6-3EB629869713}"/>
              </a:ext>
            </a:extLst>
          </p:cNvPr>
          <p:cNvSpPr/>
          <p:nvPr userDrawn="1"/>
        </p:nvSpPr>
        <p:spPr>
          <a:xfrm>
            <a:off x="407809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angle 66">
            <a:extLst>
              <a:ext uri="{FF2B5EF4-FFF2-40B4-BE49-F238E27FC236}">
                <a16:creationId xmlns:a16="http://schemas.microsoft.com/office/drawing/2014/main" id="{6AA45063-8870-4F0C-9539-86583740EFA8}"/>
              </a:ext>
            </a:extLst>
          </p:cNvPr>
          <p:cNvSpPr/>
          <p:nvPr userDrawn="1"/>
        </p:nvSpPr>
        <p:spPr>
          <a:xfrm>
            <a:off x="493558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ectangle 67">
            <a:extLst>
              <a:ext uri="{FF2B5EF4-FFF2-40B4-BE49-F238E27FC236}">
                <a16:creationId xmlns:a16="http://schemas.microsoft.com/office/drawing/2014/main" id="{E6CD54BE-68E3-4B28-A5CE-AC46FC750863}"/>
              </a:ext>
            </a:extLst>
          </p:cNvPr>
          <p:cNvSpPr/>
          <p:nvPr userDrawn="1"/>
        </p:nvSpPr>
        <p:spPr>
          <a:xfrm>
            <a:off x="579306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a:extLst>
              <a:ext uri="{FF2B5EF4-FFF2-40B4-BE49-F238E27FC236}">
                <a16:creationId xmlns:a16="http://schemas.microsoft.com/office/drawing/2014/main" id="{DDCAC00F-00B3-4CEB-AC9A-FE4793E32FC6}"/>
              </a:ext>
            </a:extLst>
          </p:cNvPr>
          <p:cNvSpPr/>
          <p:nvPr userDrawn="1"/>
        </p:nvSpPr>
        <p:spPr>
          <a:xfrm>
            <a:off x="6650555"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a:extLst>
              <a:ext uri="{FF2B5EF4-FFF2-40B4-BE49-F238E27FC236}">
                <a16:creationId xmlns:a16="http://schemas.microsoft.com/office/drawing/2014/main" id="{CA4F026D-07C8-4863-B49F-5B2E1BE42ECC}"/>
              </a:ext>
            </a:extLst>
          </p:cNvPr>
          <p:cNvSpPr/>
          <p:nvPr userDrawn="1"/>
        </p:nvSpPr>
        <p:spPr>
          <a:xfrm>
            <a:off x="750804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angle 70">
            <a:extLst>
              <a:ext uri="{FF2B5EF4-FFF2-40B4-BE49-F238E27FC236}">
                <a16:creationId xmlns:a16="http://schemas.microsoft.com/office/drawing/2014/main" id="{DF97762D-01F3-494D-9C05-573F05113364}"/>
              </a:ext>
            </a:extLst>
          </p:cNvPr>
          <p:cNvSpPr/>
          <p:nvPr userDrawn="1"/>
        </p:nvSpPr>
        <p:spPr>
          <a:xfrm>
            <a:off x="8365527"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a:extLst>
              <a:ext uri="{FF2B5EF4-FFF2-40B4-BE49-F238E27FC236}">
                <a16:creationId xmlns:a16="http://schemas.microsoft.com/office/drawing/2014/main" id="{B8ECDD6B-669B-41B4-A2AB-37AB3E630273}"/>
              </a:ext>
            </a:extLst>
          </p:cNvPr>
          <p:cNvSpPr/>
          <p:nvPr userDrawn="1"/>
        </p:nvSpPr>
        <p:spPr>
          <a:xfrm>
            <a:off x="9223013"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a:extLst>
              <a:ext uri="{FF2B5EF4-FFF2-40B4-BE49-F238E27FC236}">
                <a16:creationId xmlns:a16="http://schemas.microsoft.com/office/drawing/2014/main" id="{B3A061A1-FC23-4A3E-A53A-803357DD362C}"/>
              </a:ext>
            </a:extLst>
          </p:cNvPr>
          <p:cNvSpPr/>
          <p:nvPr userDrawn="1"/>
        </p:nvSpPr>
        <p:spPr>
          <a:xfrm>
            <a:off x="10080499"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a:extLst>
              <a:ext uri="{FF2B5EF4-FFF2-40B4-BE49-F238E27FC236}">
                <a16:creationId xmlns:a16="http://schemas.microsoft.com/office/drawing/2014/main" id="{3252DBF2-781E-4EEB-9ED7-86BB8AB4C9E4}"/>
              </a:ext>
            </a:extLst>
          </p:cNvPr>
          <p:cNvSpPr/>
          <p:nvPr userDrawn="1"/>
        </p:nvSpPr>
        <p:spPr>
          <a:xfrm>
            <a:off x="10937981" y="1656544"/>
            <a:ext cx="830348"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Text Placeholder 3">
            <a:extLst>
              <a:ext uri="{FF2B5EF4-FFF2-40B4-BE49-F238E27FC236}">
                <a16:creationId xmlns:a16="http://schemas.microsoft.com/office/drawing/2014/main" id="{1978D52B-C0ED-41F9-815E-EA309C559B06}"/>
              </a:ext>
            </a:extLst>
          </p:cNvPr>
          <p:cNvSpPr>
            <a:spLocks noGrp="1"/>
          </p:cNvSpPr>
          <p:nvPr>
            <p:ph type="body" sz="quarter" idx="21" hasCustomPrompt="1"/>
          </p:nvPr>
        </p:nvSpPr>
        <p:spPr>
          <a:xfrm>
            <a:off x="239873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6" name="Text Placeholder 3">
            <a:extLst>
              <a:ext uri="{FF2B5EF4-FFF2-40B4-BE49-F238E27FC236}">
                <a16:creationId xmlns:a16="http://schemas.microsoft.com/office/drawing/2014/main" id="{914ACD4F-1F6A-4316-B1C5-2561446AEDA5}"/>
              </a:ext>
            </a:extLst>
          </p:cNvPr>
          <p:cNvSpPr>
            <a:spLocks noGrp="1"/>
          </p:cNvSpPr>
          <p:nvPr>
            <p:ph type="body" sz="quarter" idx="22" hasCustomPrompt="1"/>
          </p:nvPr>
        </p:nvSpPr>
        <p:spPr>
          <a:xfrm>
            <a:off x="325638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7" name="Text Placeholder 3">
            <a:extLst>
              <a:ext uri="{FF2B5EF4-FFF2-40B4-BE49-F238E27FC236}">
                <a16:creationId xmlns:a16="http://schemas.microsoft.com/office/drawing/2014/main" id="{71C232EE-2C6C-4717-977C-74903E903DD8}"/>
              </a:ext>
            </a:extLst>
          </p:cNvPr>
          <p:cNvSpPr>
            <a:spLocks noGrp="1"/>
          </p:cNvSpPr>
          <p:nvPr>
            <p:ph type="body" sz="quarter" idx="23" hasCustomPrompt="1"/>
          </p:nvPr>
        </p:nvSpPr>
        <p:spPr>
          <a:xfrm>
            <a:off x="411404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8" name="Text Placeholder 3">
            <a:extLst>
              <a:ext uri="{FF2B5EF4-FFF2-40B4-BE49-F238E27FC236}">
                <a16:creationId xmlns:a16="http://schemas.microsoft.com/office/drawing/2014/main" id="{B9816630-2B80-4C28-B33D-DD0812A8B728}"/>
              </a:ext>
            </a:extLst>
          </p:cNvPr>
          <p:cNvSpPr>
            <a:spLocks noGrp="1"/>
          </p:cNvSpPr>
          <p:nvPr>
            <p:ph type="body" sz="quarter" idx="24" hasCustomPrompt="1"/>
          </p:nvPr>
        </p:nvSpPr>
        <p:spPr>
          <a:xfrm>
            <a:off x="497169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79" name="Text Placeholder 3">
            <a:extLst>
              <a:ext uri="{FF2B5EF4-FFF2-40B4-BE49-F238E27FC236}">
                <a16:creationId xmlns:a16="http://schemas.microsoft.com/office/drawing/2014/main" id="{300DEE89-C49F-46E0-A77A-D7B950BD04DC}"/>
              </a:ext>
            </a:extLst>
          </p:cNvPr>
          <p:cNvSpPr>
            <a:spLocks noGrp="1"/>
          </p:cNvSpPr>
          <p:nvPr>
            <p:ph type="body" sz="quarter" idx="25" hasCustomPrompt="1"/>
          </p:nvPr>
        </p:nvSpPr>
        <p:spPr>
          <a:xfrm>
            <a:off x="582935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0" name="Text Placeholder 3">
            <a:extLst>
              <a:ext uri="{FF2B5EF4-FFF2-40B4-BE49-F238E27FC236}">
                <a16:creationId xmlns:a16="http://schemas.microsoft.com/office/drawing/2014/main" id="{BDB9C754-9DD6-4FD0-B899-C683F1F2C7A5}"/>
              </a:ext>
            </a:extLst>
          </p:cNvPr>
          <p:cNvSpPr>
            <a:spLocks noGrp="1"/>
          </p:cNvSpPr>
          <p:nvPr>
            <p:ph type="body" sz="quarter" idx="26" hasCustomPrompt="1"/>
          </p:nvPr>
        </p:nvSpPr>
        <p:spPr>
          <a:xfrm>
            <a:off x="6687005"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1" name="Text Placeholder 3">
            <a:extLst>
              <a:ext uri="{FF2B5EF4-FFF2-40B4-BE49-F238E27FC236}">
                <a16:creationId xmlns:a16="http://schemas.microsoft.com/office/drawing/2014/main" id="{4D99DBD6-2784-4E29-980C-00181C5FAD1F}"/>
              </a:ext>
            </a:extLst>
          </p:cNvPr>
          <p:cNvSpPr>
            <a:spLocks noGrp="1"/>
          </p:cNvSpPr>
          <p:nvPr>
            <p:ph type="body" sz="quarter" idx="27" hasCustomPrompt="1"/>
          </p:nvPr>
        </p:nvSpPr>
        <p:spPr>
          <a:xfrm>
            <a:off x="7544659"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2" name="Text Placeholder 3">
            <a:extLst>
              <a:ext uri="{FF2B5EF4-FFF2-40B4-BE49-F238E27FC236}">
                <a16:creationId xmlns:a16="http://schemas.microsoft.com/office/drawing/2014/main" id="{EE50CF8F-FEE4-41EF-9F66-25AD46C90E55}"/>
              </a:ext>
            </a:extLst>
          </p:cNvPr>
          <p:cNvSpPr>
            <a:spLocks noGrp="1"/>
          </p:cNvSpPr>
          <p:nvPr>
            <p:ph type="body" sz="quarter" idx="28" hasCustomPrompt="1"/>
          </p:nvPr>
        </p:nvSpPr>
        <p:spPr>
          <a:xfrm>
            <a:off x="8402313"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3" name="Text Placeholder 3">
            <a:extLst>
              <a:ext uri="{FF2B5EF4-FFF2-40B4-BE49-F238E27FC236}">
                <a16:creationId xmlns:a16="http://schemas.microsoft.com/office/drawing/2014/main" id="{BF82666D-5E30-464E-BDAC-A160E2BB5ADD}"/>
              </a:ext>
            </a:extLst>
          </p:cNvPr>
          <p:cNvSpPr>
            <a:spLocks noGrp="1"/>
          </p:cNvSpPr>
          <p:nvPr>
            <p:ph type="body" sz="quarter" idx="29" hasCustomPrompt="1"/>
          </p:nvPr>
        </p:nvSpPr>
        <p:spPr>
          <a:xfrm>
            <a:off x="9259967"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4" name="Text Placeholder 3">
            <a:extLst>
              <a:ext uri="{FF2B5EF4-FFF2-40B4-BE49-F238E27FC236}">
                <a16:creationId xmlns:a16="http://schemas.microsoft.com/office/drawing/2014/main" id="{F1C6E7F8-730C-45CB-B7CD-9CBFC0B97231}"/>
              </a:ext>
            </a:extLst>
          </p:cNvPr>
          <p:cNvSpPr>
            <a:spLocks noGrp="1"/>
          </p:cNvSpPr>
          <p:nvPr>
            <p:ph type="body" sz="quarter" idx="30" hasCustomPrompt="1"/>
          </p:nvPr>
        </p:nvSpPr>
        <p:spPr>
          <a:xfrm>
            <a:off x="10117621"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85" name="Text Placeholder 3">
            <a:extLst>
              <a:ext uri="{FF2B5EF4-FFF2-40B4-BE49-F238E27FC236}">
                <a16:creationId xmlns:a16="http://schemas.microsoft.com/office/drawing/2014/main" id="{2D130999-4F04-4097-B8B8-46F5B3D041D9}"/>
              </a:ext>
            </a:extLst>
          </p:cNvPr>
          <p:cNvSpPr>
            <a:spLocks noGrp="1"/>
          </p:cNvSpPr>
          <p:nvPr>
            <p:ph type="body" sz="quarter" idx="31" hasCustomPrompt="1"/>
          </p:nvPr>
        </p:nvSpPr>
        <p:spPr>
          <a:xfrm>
            <a:off x="10975270" y="1671275"/>
            <a:ext cx="747423" cy="400050"/>
          </a:xfrm>
          <a:prstGeom prst="rect">
            <a:avLst/>
          </a:prstGeom>
        </p:spPr>
        <p:txBody>
          <a:bodyPr anchor="ctr"/>
          <a:lstStyle>
            <a:lvl1pPr algn="ctr">
              <a:buNone/>
              <a:defRPr sz="1600"/>
            </a:lvl1pPr>
            <a:lvl2pPr>
              <a:buNone/>
              <a:defRPr sz="1400"/>
            </a:lvl2pPr>
            <a:lvl3pPr>
              <a:defRPr sz="1400"/>
            </a:lvl3pPr>
            <a:lvl4pPr>
              <a:defRPr sz="1400"/>
            </a:lvl4pPr>
            <a:lvl5pPr>
              <a:defRPr sz="1400"/>
            </a:lvl5pPr>
          </a:lstStyle>
          <a:p>
            <a:pPr lvl="0"/>
            <a:r>
              <a:rPr lang="en-US"/>
              <a:t>Month</a:t>
            </a:r>
          </a:p>
        </p:txBody>
      </p:sp>
      <p:sp>
        <p:nvSpPr>
          <p:cNvPr id="34" name="Slide Number Placeholder 5">
            <a:extLst>
              <a:ext uri="{FF2B5EF4-FFF2-40B4-BE49-F238E27FC236}">
                <a16:creationId xmlns:a16="http://schemas.microsoft.com/office/drawing/2014/main" id="{F669174D-1272-4F8B-8AC3-4D4989DBF41E}"/>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142423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 Lef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07FE31F-6F7C-45E4-8003-85B28143C0EE}"/>
              </a:ext>
            </a:extLst>
          </p:cNvPr>
          <p:cNvSpPr>
            <a:spLocks noGrp="1"/>
          </p:cNvSpPr>
          <p:nvPr>
            <p:ph idx="13" hasCustomPrompt="1"/>
          </p:nvPr>
        </p:nvSpPr>
        <p:spPr>
          <a:xfrm>
            <a:off x="3821682" y="495380"/>
            <a:ext cx="7959711" cy="5601122"/>
          </a:xfrm>
          <a:prstGeom prst="rect">
            <a:avLst/>
          </a:prstGeom>
        </p:spPr>
        <p:txBody>
          <a:bodyPr anchor="ctr"/>
          <a:lstStyle>
            <a:lvl1pPr>
              <a:lnSpc>
                <a:spcPct val="100000"/>
              </a:lnSpc>
              <a:spcBef>
                <a:spcPts val="0"/>
              </a:spcBef>
              <a:buClr>
                <a:schemeClr val="accent2"/>
              </a:buClr>
              <a:defRPr sz="2400">
                <a:solidFill>
                  <a:schemeClr val="tx1"/>
                </a:solidFill>
              </a:defRPr>
            </a:lvl1pPr>
            <a:lvl2pPr>
              <a:lnSpc>
                <a:spcPct val="100000"/>
              </a:lnSpc>
              <a:spcBef>
                <a:spcPts val="0"/>
              </a:spcBef>
              <a:buClr>
                <a:schemeClr val="accent2"/>
              </a:buClr>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0897" y="0"/>
            <a:ext cx="316114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9" name="Title 1">
            <a:extLst>
              <a:ext uri="{FF2B5EF4-FFF2-40B4-BE49-F238E27FC236}">
                <a16:creationId xmlns:a16="http://schemas.microsoft.com/office/drawing/2014/main" id="{6CD2B28D-4529-4C9A-AFA6-6D4C9BE5EC15}"/>
              </a:ext>
            </a:extLst>
          </p:cNvPr>
          <p:cNvSpPr>
            <a:spLocks noGrp="1"/>
          </p:cNvSpPr>
          <p:nvPr>
            <p:ph type="ctrTitle" hasCustomPrompt="1"/>
          </p:nvPr>
        </p:nvSpPr>
        <p:spPr>
          <a:xfrm>
            <a:off x="267773" y="2124219"/>
            <a:ext cx="2653227" cy="2343445"/>
          </a:xfrm>
          <a:noFill/>
          <a:ln>
            <a:noFill/>
          </a:ln>
        </p:spPr>
        <p:txBody>
          <a:bodyPr anchor="ctr">
            <a:noAutofit/>
          </a:bodyPr>
          <a:lstStyle>
            <a:lvl1pPr algn="l">
              <a:lnSpc>
                <a:spcPct val="100000"/>
              </a:lnSpc>
              <a:defRPr sz="3600">
                <a:solidFill>
                  <a:schemeClr val="bg1"/>
                </a:solidFill>
                <a:latin typeface="+mn-lt"/>
              </a:defRPr>
            </a:lvl1pPr>
          </a:lstStyle>
          <a:p>
            <a:r>
              <a:rPr lang="en-US"/>
              <a:t>Title</a:t>
            </a:r>
          </a:p>
        </p:txBody>
      </p:sp>
      <p:sp>
        <p:nvSpPr>
          <p:cNvPr id="10" name="Slide Number Placeholder 5">
            <a:extLst>
              <a:ext uri="{FF2B5EF4-FFF2-40B4-BE49-F238E27FC236}">
                <a16:creationId xmlns:a16="http://schemas.microsoft.com/office/drawing/2014/main" id="{1970CEFB-CE7B-450E-A158-5F7426D76ACB}"/>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4222779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ation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26097" y="153230"/>
            <a:ext cx="11342232" cy="962338"/>
          </a:xfrm>
        </p:spPr>
        <p:txBody>
          <a:bodyPr anchor="ctr">
            <a:normAutofit/>
          </a:bodyPr>
          <a:lstStyle>
            <a:lvl1pPr algn="l">
              <a:defRPr sz="380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1193023" y="1869556"/>
            <a:ext cx="9786984" cy="3110306"/>
          </a:xfrm>
          <a:prstGeom prst="rect">
            <a:avLst/>
          </a:prstGeom>
        </p:spPr>
        <p:txBody>
          <a:bodyPr/>
          <a:lstStyle>
            <a:lvl1pPr marL="0" indent="0">
              <a:lnSpc>
                <a:spcPct val="100000"/>
              </a:lnSpc>
              <a:spcBef>
                <a:spcPts val="0"/>
              </a:spcBef>
              <a:buClr>
                <a:schemeClr val="accent2"/>
              </a:buClr>
              <a:buNone/>
              <a:defRPr sz="2400">
                <a:solidFill>
                  <a:schemeClr val="tx1"/>
                </a:solidFill>
              </a:defRPr>
            </a:lvl1pPr>
            <a:lvl2pPr marL="457200" indent="0">
              <a:lnSpc>
                <a:spcPct val="100000"/>
              </a:lnSpc>
              <a:spcBef>
                <a:spcPts val="0"/>
              </a:spcBef>
              <a:buClr>
                <a:schemeClr val="accent2"/>
              </a:buClr>
              <a:buNone/>
              <a:defRPr sz="2400">
                <a:solidFill>
                  <a:schemeClr val="tx1"/>
                </a:solidFill>
              </a:defRPr>
            </a:lvl2pPr>
            <a:lvl3pPr>
              <a:lnSpc>
                <a:spcPct val="100000"/>
              </a:lnSpc>
              <a:spcBef>
                <a:spcPts val="0"/>
              </a:spcBef>
              <a:buClr>
                <a:schemeClr val="accent2"/>
              </a:buClr>
              <a:defRPr sz="2400">
                <a:solidFill>
                  <a:schemeClr val="tx1"/>
                </a:solidFill>
              </a:defRPr>
            </a:lvl3pPr>
            <a:lvl4pPr>
              <a:buClr>
                <a:schemeClr val="accent2"/>
              </a:buClr>
              <a:defRPr sz="2400">
                <a:solidFill>
                  <a:schemeClr val="accent1"/>
                </a:solidFill>
              </a:defRPr>
            </a:lvl4pPr>
            <a:lvl5pPr>
              <a:buClr>
                <a:schemeClr val="accent2"/>
              </a:buClr>
              <a:defRPr>
                <a:solidFill>
                  <a:schemeClr val="accent1"/>
                </a:solidFill>
              </a:defRPr>
            </a:lvl5pPr>
          </a:lstStyle>
          <a:p>
            <a:pPr lvl="0"/>
            <a:r>
              <a:rPr lang="en-US"/>
              <a:t>Quotation</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11" name="Rounded Rectangle 53">
            <a:extLst>
              <a:ext uri="{FF2B5EF4-FFF2-40B4-BE49-F238E27FC236}">
                <a16:creationId xmlns:a16="http://schemas.microsoft.com/office/drawing/2014/main" id="{E19E0B11-7EA6-4D27-B2E3-E8EA822669AE}"/>
              </a:ext>
            </a:extLst>
          </p:cNvPr>
          <p:cNvSpPr/>
          <p:nvPr userDrawn="1"/>
        </p:nvSpPr>
        <p:spPr>
          <a:xfrm>
            <a:off x="630000" y="1513738"/>
            <a:ext cx="10810160" cy="3834557"/>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grpSp>
        <p:nvGrpSpPr>
          <p:cNvPr id="12" name="Group 11">
            <a:extLst>
              <a:ext uri="{FF2B5EF4-FFF2-40B4-BE49-F238E27FC236}">
                <a16:creationId xmlns:a16="http://schemas.microsoft.com/office/drawing/2014/main" id="{0007226F-F11B-4C65-A6FC-7BA9B76D2787}"/>
              </a:ext>
            </a:extLst>
          </p:cNvPr>
          <p:cNvGrpSpPr/>
          <p:nvPr userDrawn="1"/>
        </p:nvGrpSpPr>
        <p:grpSpPr>
          <a:xfrm>
            <a:off x="10982826" y="4912835"/>
            <a:ext cx="609731" cy="609731"/>
            <a:chOff x="3296528" y="4412526"/>
            <a:chExt cx="609731" cy="609731"/>
          </a:xfrm>
        </p:grpSpPr>
        <p:sp>
          <p:nvSpPr>
            <p:cNvPr id="13" name="Oval 12">
              <a:extLst>
                <a:ext uri="{FF2B5EF4-FFF2-40B4-BE49-F238E27FC236}">
                  <a16:creationId xmlns:a16="http://schemas.microsoft.com/office/drawing/2014/main" id="{BBEE2054-B52E-422E-8F6E-11AEAD635085}"/>
                </a:ext>
              </a:extLst>
            </p:cNvPr>
            <p:cNvSpPr>
              <a:spLocks noChangeArrowheads="1"/>
            </p:cNvSpPr>
            <p:nvPr/>
          </p:nvSpPr>
          <p:spPr bwMode="auto">
            <a:xfrm flipH="1" flipV="1">
              <a:off x="3296528" y="4412526"/>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4" name="Freeform 58">
              <a:extLst>
                <a:ext uri="{FF2B5EF4-FFF2-40B4-BE49-F238E27FC236}">
                  <a16:creationId xmlns:a16="http://schemas.microsoft.com/office/drawing/2014/main" id="{A256EB3A-9D9C-4F37-92DB-DFEFF9B1B99E}"/>
                </a:ext>
              </a:extLst>
            </p:cNvPr>
            <p:cNvSpPr>
              <a:spLocks noEditPoints="1"/>
            </p:cNvSpPr>
            <p:nvPr/>
          </p:nvSpPr>
          <p:spPr bwMode="auto">
            <a:xfrm flipH="1" flipV="1">
              <a:off x="3446107" y="459704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15" name="Group 14">
            <a:extLst>
              <a:ext uri="{FF2B5EF4-FFF2-40B4-BE49-F238E27FC236}">
                <a16:creationId xmlns:a16="http://schemas.microsoft.com/office/drawing/2014/main" id="{E14DDDF9-49A6-4F64-96EB-C4A1EE691045}"/>
              </a:ext>
            </a:extLst>
          </p:cNvPr>
          <p:cNvGrpSpPr/>
          <p:nvPr userDrawn="1"/>
        </p:nvGrpSpPr>
        <p:grpSpPr>
          <a:xfrm>
            <a:off x="477603" y="1428056"/>
            <a:ext cx="609731" cy="609731"/>
            <a:chOff x="477603" y="1406746"/>
            <a:chExt cx="609731" cy="609731"/>
          </a:xfrm>
        </p:grpSpPr>
        <p:sp>
          <p:nvSpPr>
            <p:cNvPr id="16" name="Freeform 55">
              <a:extLst>
                <a:ext uri="{FF2B5EF4-FFF2-40B4-BE49-F238E27FC236}">
                  <a16:creationId xmlns:a16="http://schemas.microsoft.com/office/drawing/2014/main" id="{546DB116-1BDF-497B-BDB0-7B10B2F522B9}"/>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7" name="Oval 16">
              <a:extLst>
                <a:ext uri="{FF2B5EF4-FFF2-40B4-BE49-F238E27FC236}">
                  <a16:creationId xmlns:a16="http://schemas.microsoft.com/office/drawing/2014/main" id="{F7D1E9DF-2A5F-4F20-BB5B-DE57E61ABBF9}"/>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8" name="Freeform 64">
              <a:extLst>
                <a:ext uri="{FF2B5EF4-FFF2-40B4-BE49-F238E27FC236}">
                  <a16:creationId xmlns:a16="http://schemas.microsoft.com/office/drawing/2014/main" id="{A2702CF5-26E7-4C57-9FDD-9B0F3DF10DF9}"/>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spTree>
    <p:extLst>
      <p:ext uri="{BB962C8B-B14F-4D97-AF65-F5344CB8AC3E}">
        <p14:creationId xmlns:p14="http://schemas.microsoft.com/office/powerpoint/2010/main" val="3675384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ation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569021" y="2472338"/>
            <a:ext cx="3123862"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665622" y="2546431"/>
            <a:ext cx="2942182"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3235549" y="5392435"/>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3385128"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463332"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416624" y="2386655"/>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566202"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886418"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773906"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45" name="Rounded Rectangle 53">
            <a:extLst>
              <a:ext uri="{FF2B5EF4-FFF2-40B4-BE49-F238E27FC236}">
                <a16:creationId xmlns:a16="http://schemas.microsoft.com/office/drawing/2014/main" id="{9DBD6129-8516-4F51-8335-74C7AD8DD03A}"/>
              </a:ext>
            </a:extLst>
          </p:cNvPr>
          <p:cNvSpPr/>
          <p:nvPr/>
        </p:nvSpPr>
        <p:spPr>
          <a:xfrm>
            <a:off x="4615800" y="2472338"/>
            <a:ext cx="3123862"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4712401" y="2546431"/>
            <a:ext cx="2942182"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7282328" y="5392435"/>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7431907"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4510111"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4463403" y="2386655"/>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4612981"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4933197"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4820685"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8552754" y="2472338"/>
            <a:ext cx="3123862" cy="3338136"/>
          </a:xfrm>
          <a:prstGeom prst="roundRect">
            <a:avLst/>
          </a:prstGeom>
          <a:noFill/>
          <a:ln w="8572" cap="rnd" cmpd="sng" algn="ctr">
            <a:solidFill>
              <a:srgbClr val="F16038"/>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8649355" y="2546431"/>
            <a:ext cx="2942182" cy="3199546"/>
          </a:xfrm>
          <a:prstGeom prst="roundRect">
            <a:avLst/>
          </a:prstGeom>
          <a:solidFill>
            <a:schemeClr val="accent2">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11219282" y="5392435"/>
            <a:ext cx="609731" cy="609731"/>
          </a:xfrm>
          <a:prstGeom prst="ellipse">
            <a:avLst/>
          </a:prstGeom>
          <a:solidFill>
            <a:schemeClr val="accent2"/>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11368861"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8447065"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8400357" y="2386655"/>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8549935"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8870151"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8757639"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828799" y="185130"/>
            <a:ext cx="9939603" cy="962338"/>
          </a:xfrm>
        </p:spPr>
        <p:txBody>
          <a:bodyPr vert="horz" anchor="ctr">
            <a:normAutofit/>
          </a:bodyPr>
          <a:lstStyle>
            <a:lvl1pPr algn="l">
              <a:defRPr sz="380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1266734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ation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2A3BD-1E42-48EC-9922-741DE353A773}"/>
              </a:ext>
            </a:extLst>
          </p:cNvPr>
          <p:cNvGraphicFramePr>
            <a:graphicFrameLocks noChangeAspect="1"/>
          </p:cNvGraphicFramePr>
          <p:nvPr userDrawn="1">
            <p:custDataLst>
              <p:tags r:id="rId1"/>
            </p:custDataLst>
            <p:extLst>
              <p:ext uri="{D42A27DB-BD31-4B8C-83A1-F6EECF244321}">
                <p14:modId xmlns:p14="http://schemas.microsoft.com/office/powerpoint/2010/main" val="208603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2D2A3BD-1E42-48EC-9922-741DE353A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ounded Rectangle 53">
            <a:extLst>
              <a:ext uri="{FF2B5EF4-FFF2-40B4-BE49-F238E27FC236}">
                <a16:creationId xmlns:a16="http://schemas.microsoft.com/office/drawing/2014/main" id="{84032349-A3AE-494B-9CCD-86D59070AD06}"/>
              </a:ext>
            </a:extLst>
          </p:cNvPr>
          <p:cNvSpPr/>
          <p:nvPr/>
        </p:nvSpPr>
        <p:spPr>
          <a:xfrm>
            <a:off x="569021" y="2472338"/>
            <a:ext cx="3123862"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33" name="Rounded Rectangle 54">
            <a:extLst>
              <a:ext uri="{FF2B5EF4-FFF2-40B4-BE49-F238E27FC236}">
                <a16:creationId xmlns:a16="http://schemas.microsoft.com/office/drawing/2014/main" id="{D7F184F8-EE3B-4BFB-B177-9CBBFA74D24B}"/>
              </a:ext>
            </a:extLst>
          </p:cNvPr>
          <p:cNvSpPr/>
          <p:nvPr/>
        </p:nvSpPr>
        <p:spPr>
          <a:xfrm>
            <a:off x="665622" y="2546431"/>
            <a:ext cx="2942182"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30" name="Oval 29">
            <a:extLst>
              <a:ext uri="{FF2B5EF4-FFF2-40B4-BE49-F238E27FC236}">
                <a16:creationId xmlns:a16="http://schemas.microsoft.com/office/drawing/2014/main" id="{4C029E6E-8263-4D70-B1B9-71EE8520639D}"/>
              </a:ext>
            </a:extLst>
          </p:cNvPr>
          <p:cNvSpPr>
            <a:spLocks noChangeArrowheads="1"/>
          </p:cNvSpPr>
          <p:nvPr/>
        </p:nvSpPr>
        <p:spPr bwMode="auto">
          <a:xfrm flipH="1" flipV="1">
            <a:off x="3235549" y="5392435"/>
            <a:ext cx="609731"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1" name="Freeform 58">
            <a:extLst>
              <a:ext uri="{FF2B5EF4-FFF2-40B4-BE49-F238E27FC236}">
                <a16:creationId xmlns:a16="http://schemas.microsoft.com/office/drawing/2014/main" id="{EBD374DE-EE9B-4991-889A-DB9AA467B5D1}"/>
              </a:ext>
            </a:extLst>
          </p:cNvPr>
          <p:cNvSpPr>
            <a:spLocks noEditPoints="1"/>
          </p:cNvSpPr>
          <p:nvPr/>
        </p:nvSpPr>
        <p:spPr bwMode="auto">
          <a:xfrm flipH="1" flipV="1">
            <a:off x="3385128"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7" name="Freeform 55">
            <a:extLst>
              <a:ext uri="{FF2B5EF4-FFF2-40B4-BE49-F238E27FC236}">
                <a16:creationId xmlns:a16="http://schemas.microsoft.com/office/drawing/2014/main" id="{EE39E872-6CB9-4089-A4EA-1C0877C8F39B}"/>
              </a:ext>
            </a:extLst>
          </p:cNvPr>
          <p:cNvSpPr>
            <a:spLocks noEditPoints="1"/>
          </p:cNvSpPr>
          <p:nvPr/>
        </p:nvSpPr>
        <p:spPr bwMode="auto">
          <a:xfrm>
            <a:off x="463332"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8" name="Oval 27">
            <a:extLst>
              <a:ext uri="{FF2B5EF4-FFF2-40B4-BE49-F238E27FC236}">
                <a16:creationId xmlns:a16="http://schemas.microsoft.com/office/drawing/2014/main" id="{D902C1AF-F6C3-4351-9E88-0BAF68203D36}"/>
              </a:ext>
            </a:extLst>
          </p:cNvPr>
          <p:cNvSpPr>
            <a:spLocks noChangeArrowheads="1"/>
          </p:cNvSpPr>
          <p:nvPr/>
        </p:nvSpPr>
        <p:spPr bwMode="auto">
          <a:xfrm>
            <a:off x="416624" y="2386655"/>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9" name="Freeform 64">
            <a:extLst>
              <a:ext uri="{FF2B5EF4-FFF2-40B4-BE49-F238E27FC236}">
                <a16:creationId xmlns:a16="http://schemas.microsoft.com/office/drawing/2014/main" id="{C5A0B029-FC7E-48B9-ABCC-60945230C980}"/>
              </a:ext>
            </a:extLst>
          </p:cNvPr>
          <p:cNvSpPr>
            <a:spLocks noEditPoints="1"/>
          </p:cNvSpPr>
          <p:nvPr/>
        </p:nvSpPr>
        <p:spPr bwMode="auto">
          <a:xfrm>
            <a:off x="566202"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20" name="ee4pContent2">
            <a:extLst>
              <a:ext uri="{FF2B5EF4-FFF2-40B4-BE49-F238E27FC236}">
                <a16:creationId xmlns:a16="http://schemas.microsoft.com/office/drawing/2014/main" id="{0A41D8D0-A72D-42A3-B33F-3C8072F4CB4B}"/>
              </a:ext>
            </a:extLst>
          </p:cNvPr>
          <p:cNvSpPr txBox="1"/>
          <p:nvPr/>
        </p:nvSpPr>
        <p:spPr>
          <a:xfrm>
            <a:off x="886418"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773906"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460924"/>
            <a:ext cx="3484320" cy="781391"/>
          </a:xfrm>
          <a:prstGeom prst="rect">
            <a:avLst/>
          </a:prstGeom>
        </p:spPr>
        <p:txBody>
          <a:bodyPr anchor="b"/>
          <a:lstStyle>
            <a:lvl1pPr marL="0" indent="0">
              <a:buNone/>
              <a:defRPr sz="24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3" y="6624083"/>
            <a:ext cx="474999" cy="233917"/>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
        <p:nvSpPr>
          <p:cNvPr id="45" name="Rounded Rectangle 53">
            <a:extLst>
              <a:ext uri="{FF2B5EF4-FFF2-40B4-BE49-F238E27FC236}">
                <a16:creationId xmlns:a16="http://schemas.microsoft.com/office/drawing/2014/main" id="{9DBD6129-8516-4F51-8335-74C7AD8DD03A}"/>
              </a:ext>
            </a:extLst>
          </p:cNvPr>
          <p:cNvSpPr/>
          <p:nvPr/>
        </p:nvSpPr>
        <p:spPr>
          <a:xfrm>
            <a:off x="4615800" y="2472338"/>
            <a:ext cx="3123862"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46" name="Rounded Rectangle 54">
            <a:extLst>
              <a:ext uri="{FF2B5EF4-FFF2-40B4-BE49-F238E27FC236}">
                <a16:creationId xmlns:a16="http://schemas.microsoft.com/office/drawing/2014/main" id="{4DA442F9-3F5B-46BA-9597-3D5165D4169B}"/>
              </a:ext>
            </a:extLst>
          </p:cNvPr>
          <p:cNvSpPr/>
          <p:nvPr/>
        </p:nvSpPr>
        <p:spPr>
          <a:xfrm>
            <a:off x="4712401" y="2546431"/>
            <a:ext cx="2942182"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43" name="Oval 42">
            <a:extLst>
              <a:ext uri="{FF2B5EF4-FFF2-40B4-BE49-F238E27FC236}">
                <a16:creationId xmlns:a16="http://schemas.microsoft.com/office/drawing/2014/main" id="{D0D36EED-876F-47AF-A719-D9FB21BF753A}"/>
              </a:ext>
            </a:extLst>
          </p:cNvPr>
          <p:cNvSpPr>
            <a:spLocks noChangeArrowheads="1"/>
          </p:cNvSpPr>
          <p:nvPr/>
        </p:nvSpPr>
        <p:spPr bwMode="auto">
          <a:xfrm flipH="1" flipV="1">
            <a:off x="7282328" y="5392435"/>
            <a:ext cx="609731"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4" name="Freeform 58">
            <a:extLst>
              <a:ext uri="{FF2B5EF4-FFF2-40B4-BE49-F238E27FC236}">
                <a16:creationId xmlns:a16="http://schemas.microsoft.com/office/drawing/2014/main" id="{8D6EA5DA-E01B-4EC2-9051-9063D9A2940C}"/>
              </a:ext>
            </a:extLst>
          </p:cNvPr>
          <p:cNvSpPr>
            <a:spLocks noEditPoints="1"/>
          </p:cNvSpPr>
          <p:nvPr/>
        </p:nvSpPr>
        <p:spPr bwMode="auto">
          <a:xfrm flipH="1" flipV="1">
            <a:off x="7431907"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0" name="Freeform 55">
            <a:extLst>
              <a:ext uri="{FF2B5EF4-FFF2-40B4-BE49-F238E27FC236}">
                <a16:creationId xmlns:a16="http://schemas.microsoft.com/office/drawing/2014/main" id="{608D4C11-B9CB-47CA-AF70-8722144BB327}"/>
              </a:ext>
            </a:extLst>
          </p:cNvPr>
          <p:cNvSpPr>
            <a:spLocks noEditPoints="1"/>
          </p:cNvSpPr>
          <p:nvPr/>
        </p:nvSpPr>
        <p:spPr bwMode="auto">
          <a:xfrm>
            <a:off x="4510111"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1" name="Oval 40">
            <a:extLst>
              <a:ext uri="{FF2B5EF4-FFF2-40B4-BE49-F238E27FC236}">
                <a16:creationId xmlns:a16="http://schemas.microsoft.com/office/drawing/2014/main" id="{7CB384A3-166D-4FFC-947C-F578769A1FED}"/>
              </a:ext>
            </a:extLst>
          </p:cNvPr>
          <p:cNvSpPr>
            <a:spLocks noChangeArrowheads="1"/>
          </p:cNvSpPr>
          <p:nvPr/>
        </p:nvSpPr>
        <p:spPr bwMode="auto">
          <a:xfrm>
            <a:off x="4463403" y="2386655"/>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42" name="Freeform 64">
            <a:extLst>
              <a:ext uri="{FF2B5EF4-FFF2-40B4-BE49-F238E27FC236}">
                <a16:creationId xmlns:a16="http://schemas.microsoft.com/office/drawing/2014/main" id="{9960EABC-897C-4ECC-92DE-DA115777B824}"/>
              </a:ext>
            </a:extLst>
          </p:cNvPr>
          <p:cNvSpPr>
            <a:spLocks noEditPoints="1"/>
          </p:cNvSpPr>
          <p:nvPr/>
        </p:nvSpPr>
        <p:spPr bwMode="auto">
          <a:xfrm>
            <a:off x="4612981"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6" name="ee4pContent2">
            <a:extLst>
              <a:ext uri="{FF2B5EF4-FFF2-40B4-BE49-F238E27FC236}">
                <a16:creationId xmlns:a16="http://schemas.microsoft.com/office/drawing/2014/main" id="{95B74FBD-60E5-434F-ACF3-7DABB1A6340B}"/>
              </a:ext>
            </a:extLst>
          </p:cNvPr>
          <p:cNvSpPr txBox="1"/>
          <p:nvPr/>
        </p:nvSpPr>
        <p:spPr>
          <a:xfrm>
            <a:off x="4933197"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47" name="Content Placeholder 2">
            <a:extLst>
              <a:ext uri="{FF2B5EF4-FFF2-40B4-BE49-F238E27FC236}">
                <a16:creationId xmlns:a16="http://schemas.microsoft.com/office/drawing/2014/main" id="{094F239A-1801-4446-89B3-884C311650A2}"/>
              </a:ext>
            </a:extLst>
          </p:cNvPr>
          <p:cNvSpPr>
            <a:spLocks noGrp="1"/>
          </p:cNvSpPr>
          <p:nvPr>
            <p:ph idx="26" hasCustomPrompt="1"/>
          </p:nvPr>
        </p:nvSpPr>
        <p:spPr>
          <a:xfrm>
            <a:off x="4820685"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59" name="Rounded Rectangle 53">
            <a:extLst>
              <a:ext uri="{FF2B5EF4-FFF2-40B4-BE49-F238E27FC236}">
                <a16:creationId xmlns:a16="http://schemas.microsoft.com/office/drawing/2014/main" id="{52AC84E4-2555-4C3D-A487-C26DC7462EA9}"/>
              </a:ext>
            </a:extLst>
          </p:cNvPr>
          <p:cNvSpPr/>
          <p:nvPr/>
        </p:nvSpPr>
        <p:spPr>
          <a:xfrm>
            <a:off x="8552754" y="2472338"/>
            <a:ext cx="3123862" cy="3338136"/>
          </a:xfrm>
          <a:prstGeom prst="roundRect">
            <a:avLst/>
          </a:prstGeom>
          <a:noFill/>
          <a:ln w="8572" cap="rnd"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60" name="Rounded Rectangle 54">
            <a:extLst>
              <a:ext uri="{FF2B5EF4-FFF2-40B4-BE49-F238E27FC236}">
                <a16:creationId xmlns:a16="http://schemas.microsoft.com/office/drawing/2014/main" id="{FB5C5BA0-0BEA-4162-B4CC-4D491E332A68}"/>
              </a:ext>
            </a:extLst>
          </p:cNvPr>
          <p:cNvSpPr/>
          <p:nvPr/>
        </p:nvSpPr>
        <p:spPr>
          <a:xfrm>
            <a:off x="8649355" y="2546431"/>
            <a:ext cx="2942182" cy="3199546"/>
          </a:xfrm>
          <a:prstGeom prst="roundRect">
            <a:avLst/>
          </a:prstGeom>
          <a:solidFill>
            <a:schemeClr val="accent1">
              <a:lumMod val="20000"/>
              <a:lumOff val="8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GB" sz="1400">
              <a:solidFill>
                <a:srgbClr val="FFFFFF"/>
              </a:solidFill>
            </a:endParaRPr>
          </a:p>
        </p:txBody>
      </p:sp>
      <p:sp>
        <p:nvSpPr>
          <p:cNvPr id="57" name="Oval 56">
            <a:extLst>
              <a:ext uri="{FF2B5EF4-FFF2-40B4-BE49-F238E27FC236}">
                <a16:creationId xmlns:a16="http://schemas.microsoft.com/office/drawing/2014/main" id="{434EF28E-FC5C-4750-8A53-D9783E3CD27D}"/>
              </a:ext>
            </a:extLst>
          </p:cNvPr>
          <p:cNvSpPr>
            <a:spLocks noChangeArrowheads="1"/>
          </p:cNvSpPr>
          <p:nvPr/>
        </p:nvSpPr>
        <p:spPr bwMode="auto">
          <a:xfrm flipH="1" flipV="1">
            <a:off x="11219282" y="5392435"/>
            <a:ext cx="609731" cy="609731"/>
          </a:xfrm>
          <a:prstGeom prst="ellipse">
            <a:avLst/>
          </a:prstGeom>
          <a:solidFill>
            <a:schemeClr val="accent1"/>
          </a:solidFill>
          <a:ln w="12001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8" name="Freeform 58">
            <a:extLst>
              <a:ext uri="{FF2B5EF4-FFF2-40B4-BE49-F238E27FC236}">
                <a16:creationId xmlns:a16="http://schemas.microsoft.com/office/drawing/2014/main" id="{E97FEC6F-63C7-40D0-9377-30B45F6CD693}"/>
              </a:ext>
            </a:extLst>
          </p:cNvPr>
          <p:cNvSpPr>
            <a:spLocks noEditPoints="1"/>
          </p:cNvSpPr>
          <p:nvPr/>
        </p:nvSpPr>
        <p:spPr bwMode="auto">
          <a:xfrm flipH="1" flipV="1">
            <a:off x="11368861" y="557695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4" name="Freeform 55">
            <a:extLst>
              <a:ext uri="{FF2B5EF4-FFF2-40B4-BE49-F238E27FC236}">
                <a16:creationId xmlns:a16="http://schemas.microsoft.com/office/drawing/2014/main" id="{913D585F-FEBD-402D-9D29-09FFE52C15EB}"/>
              </a:ext>
            </a:extLst>
          </p:cNvPr>
          <p:cNvSpPr>
            <a:spLocks noEditPoints="1"/>
          </p:cNvSpPr>
          <p:nvPr/>
        </p:nvSpPr>
        <p:spPr bwMode="auto">
          <a:xfrm>
            <a:off x="8447065" y="246830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5" name="Oval 54">
            <a:extLst>
              <a:ext uri="{FF2B5EF4-FFF2-40B4-BE49-F238E27FC236}">
                <a16:creationId xmlns:a16="http://schemas.microsoft.com/office/drawing/2014/main" id="{0136FDB1-FB36-4BD9-9E8A-0178BC1E5249}"/>
              </a:ext>
            </a:extLst>
          </p:cNvPr>
          <p:cNvSpPr>
            <a:spLocks noChangeArrowheads="1"/>
          </p:cNvSpPr>
          <p:nvPr/>
        </p:nvSpPr>
        <p:spPr bwMode="auto">
          <a:xfrm>
            <a:off x="8400357" y="2386655"/>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6" name="Freeform 64">
            <a:extLst>
              <a:ext uri="{FF2B5EF4-FFF2-40B4-BE49-F238E27FC236}">
                <a16:creationId xmlns:a16="http://schemas.microsoft.com/office/drawing/2014/main" id="{584F723F-41E9-477F-93D3-1090F5B10D5C}"/>
              </a:ext>
            </a:extLst>
          </p:cNvPr>
          <p:cNvSpPr>
            <a:spLocks noEditPoints="1"/>
          </p:cNvSpPr>
          <p:nvPr/>
        </p:nvSpPr>
        <p:spPr bwMode="auto">
          <a:xfrm>
            <a:off x="8549935" y="2571173"/>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0" name="ee4pContent2">
            <a:extLst>
              <a:ext uri="{FF2B5EF4-FFF2-40B4-BE49-F238E27FC236}">
                <a16:creationId xmlns:a16="http://schemas.microsoft.com/office/drawing/2014/main" id="{BC3941E2-56A9-4B00-9738-777557865DAC}"/>
              </a:ext>
            </a:extLst>
          </p:cNvPr>
          <p:cNvSpPr txBox="1"/>
          <p:nvPr/>
        </p:nvSpPr>
        <p:spPr>
          <a:xfrm>
            <a:off x="8870151" y="3016873"/>
            <a:ext cx="2611561" cy="21544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fontAlgn="ctr">
              <a:buSzPct val="100000"/>
            </a:pPr>
            <a:endParaRPr lang="en-US" sz="1400">
              <a:solidFill>
                <a:srgbClr val="575757"/>
              </a:solidFill>
              <a:latin typeface="+mn-lt"/>
            </a:endParaRPr>
          </a:p>
        </p:txBody>
      </p:sp>
      <p:sp>
        <p:nvSpPr>
          <p:cNvPr id="61" name="Content Placeholder 2">
            <a:extLst>
              <a:ext uri="{FF2B5EF4-FFF2-40B4-BE49-F238E27FC236}">
                <a16:creationId xmlns:a16="http://schemas.microsoft.com/office/drawing/2014/main" id="{9D9485E6-A8CF-4BCE-A8C7-F4BECFF856AB}"/>
              </a:ext>
            </a:extLst>
          </p:cNvPr>
          <p:cNvSpPr>
            <a:spLocks noGrp="1"/>
          </p:cNvSpPr>
          <p:nvPr>
            <p:ph idx="27" hasCustomPrompt="1"/>
          </p:nvPr>
        </p:nvSpPr>
        <p:spPr>
          <a:xfrm>
            <a:off x="8757639" y="2996385"/>
            <a:ext cx="2724073" cy="2558617"/>
          </a:xfrm>
          <a:prstGeom prst="rect">
            <a:avLst/>
          </a:prstGeom>
        </p:spPr>
        <p:txBody>
          <a:bodyPr/>
          <a:lstStyle>
            <a:lvl1pPr marL="0" indent="0">
              <a:lnSpc>
                <a:spcPct val="100000"/>
              </a:lnSpc>
              <a:spcBef>
                <a:spcPts val="0"/>
              </a:spcBef>
              <a:buClr>
                <a:schemeClr val="accent2"/>
              </a:buClr>
              <a:buNone/>
              <a:defRPr sz="1600">
                <a:solidFill>
                  <a:schemeClr val="tx1"/>
                </a:solidFill>
              </a:defRPr>
            </a:lvl1pPr>
            <a:lvl2pPr>
              <a:lnSpc>
                <a:spcPct val="100000"/>
              </a:lnSpc>
              <a:spcBef>
                <a:spcPts val="0"/>
              </a:spcBef>
              <a:buClr>
                <a:schemeClr val="accent2"/>
              </a:buClr>
              <a:defRPr sz="2200">
                <a:solidFill>
                  <a:schemeClr val="tx1"/>
                </a:solidFill>
              </a:defRPr>
            </a:lvl2pPr>
            <a:lvl3pPr>
              <a:lnSpc>
                <a:spcPct val="100000"/>
              </a:lnSpc>
              <a:spcBef>
                <a:spcPts val="0"/>
              </a:spcBef>
              <a:buClr>
                <a:schemeClr val="accent2"/>
              </a:buClr>
              <a:defRPr sz="2200">
                <a:solidFill>
                  <a:schemeClr val="tx1"/>
                </a:solidFill>
              </a:defRPr>
            </a:lvl3pPr>
            <a:lvl4pPr>
              <a:buClr>
                <a:schemeClr val="accent2"/>
              </a:buClr>
              <a:defRPr sz="1600">
                <a:solidFill>
                  <a:schemeClr val="accent1"/>
                </a:solidFill>
              </a:defRPr>
            </a:lvl4pPr>
            <a:lvl5pPr>
              <a:buClr>
                <a:schemeClr val="accent2"/>
              </a:buClr>
              <a:defRPr>
                <a:solidFill>
                  <a:schemeClr val="accent1"/>
                </a:solidFill>
              </a:defRPr>
            </a:lvl5pPr>
          </a:lstStyle>
          <a:p>
            <a:pPr lvl="0"/>
            <a:r>
              <a:rPr lang="en-US"/>
              <a:t>Quotation</a:t>
            </a:r>
          </a:p>
        </p:txBody>
      </p:sp>
      <p:sp>
        <p:nvSpPr>
          <p:cNvPr id="3" name="Title 1">
            <a:extLst>
              <a:ext uri="{FF2B5EF4-FFF2-40B4-BE49-F238E27FC236}">
                <a16:creationId xmlns:a16="http://schemas.microsoft.com/office/drawing/2014/main" id="{7D99EDA0-825F-1CAF-C010-FAB0A3D49315}"/>
              </a:ext>
            </a:extLst>
          </p:cNvPr>
          <p:cNvSpPr>
            <a:spLocks noGrp="1"/>
          </p:cNvSpPr>
          <p:nvPr>
            <p:ph type="title" hasCustomPrompt="1"/>
          </p:nvPr>
        </p:nvSpPr>
        <p:spPr>
          <a:xfrm>
            <a:off x="1828799" y="185130"/>
            <a:ext cx="9939603" cy="962338"/>
          </a:xfrm>
        </p:spPr>
        <p:txBody>
          <a:bodyPr vert="horz" anchor="ctr">
            <a:normAutofit/>
          </a:bodyPr>
          <a:lstStyle>
            <a:lvl1pPr algn="l">
              <a:defRPr sz="3800">
                <a:solidFill>
                  <a:schemeClr val="accent1"/>
                </a:solidFill>
                <a:latin typeface="+mn-lt"/>
              </a:defRPr>
            </a:lvl1pPr>
          </a:lstStyle>
          <a:p>
            <a:r>
              <a:rPr lang="en-US"/>
              <a:t>Title</a:t>
            </a:r>
          </a:p>
        </p:txBody>
      </p:sp>
      <p:pic>
        <p:nvPicPr>
          <p:cNvPr id="4" name="Graphic 3">
            <a:extLst>
              <a:ext uri="{FF2B5EF4-FFF2-40B4-BE49-F238E27FC236}">
                <a16:creationId xmlns:a16="http://schemas.microsoft.com/office/drawing/2014/main" id="{B999C9D7-EC9A-470F-B45F-0C3C883A99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838" y="287865"/>
            <a:ext cx="1391922" cy="695962"/>
          </a:xfrm>
          <a:prstGeom prst="rect">
            <a:avLst/>
          </a:prstGeom>
        </p:spPr>
      </p:pic>
    </p:spTree>
    <p:extLst>
      <p:ext uri="{BB962C8B-B14F-4D97-AF65-F5344CB8AC3E}">
        <p14:creationId xmlns:p14="http://schemas.microsoft.com/office/powerpoint/2010/main" val="1254135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hapes">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623C72F7-4EED-34BB-F0D4-F91FA5CD1CFE}"/>
              </a:ext>
            </a:extLst>
          </p:cNvPr>
          <p:cNvGrpSpPr/>
          <p:nvPr userDrawn="1"/>
        </p:nvGrpSpPr>
        <p:grpSpPr>
          <a:xfrm>
            <a:off x="351821" y="290939"/>
            <a:ext cx="306171" cy="3712342"/>
            <a:chOff x="351821" y="290939"/>
            <a:chExt cx="306171" cy="3712342"/>
          </a:xfrm>
        </p:grpSpPr>
        <p:cxnSp>
          <p:nvCxnSpPr>
            <p:cNvPr id="17" name="Straight Connector 16">
              <a:extLst>
                <a:ext uri="{FF2B5EF4-FFF2-40B4-BE49-F238E27FC236}">
                  <a16:creationId xmlns:a16="http://schemas.microsoft.com/office/drawing/2014/main" id="{5C24BC1B-0226-4C92-9C5B-06CC44F4B81B}"/>
                </a:ext>
              </a:extLst>
            </p:cNvPr>
            <p:cNvCxnSpPr>
              <a:cxnSpLocks/>
            </p:cNvCxnSpPr>
            <p:nvPr/>
          </p:nvCxnSpPr>
          <p:spPr>
            <a:xfrm>
              <a:off x="504906" y="290939"/>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992C80B7-8030-9A9D-3E32-DF314D14A379}"/>
                </a:ext>
              </a:extLst>
            </p:cNvPr>
            <p:cNvGrpSpPr/>
            <p:nvPr userDrawn="1"/>
          </p:nvGrpSpPr>
          <p:grpSpPr>
            <a:xfrm>
              <a:off x="351821" y="1993655"/>
              <a:ext cx="306171" cy="306910"/>
              <a:chOff x="351821" y="1993655"/>
              <a:chExt cx="306171" cy="306910"/>
            </a:xfrm>
          </p:grpSpPr>
          <p:sp>
            <p:nvSpPr>
              <p:cNvPr id="19" name="Freeform 94">
                <a:extLst>
                  <a:ext uri="{FF2B5EF4-FFF2-40B4-BE49-F238E27FC236}">
                    <a16:creationId xmlns:a16="http://schemas.microsoft.com/office/drawing/2014/main" id="{2E0AD4BB-05F7-433A-973E-71541E335660}"/>
                  </a:ext>
                </a:extLst>
              </p:cNvPr>
              <p:cNvSpPr>
                <a:spLocks/>
              </p:cNvSpPr>
              <p:nvPr/>
            </p:nvSpPr>
            <p:spPr bwMode="gray">
              <a:xfrm>
                <a:off x="351821"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0" name="Freeform 95">
                <a:extLst>
                  <a:ext uri="{FF2B5EF4-FFF2-40B4-BE49-F238E27FC236}">
                    <a16:creationId xmlns:a16="http://schemas.microsoft.com/office/drawing/2014/main" id="{57CA910F-21D8-4F58-8CC8-E690A58677DD}"/>
                  </a:ext>
                </a:extLst>
              </p:cNvPr>
              <p:cNvSpPr>
                <a:spLocks/>
              </p:cNvSpPr>
              <p:nvPr/>
            </p:nvSpPr>
            <p:spPr bwMode="gray">
              <a:xfrm>
                <a:off x="468252"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70" name="Group 69">
            <a:extLst>
              <a:ext uri="{FF2B5EF4-FFF2-40B4-BE49-F238E27FC236}">
                <a16:creationId xmlns:a16="http://schemas.microsoft.com/office/drawing/2014/main" id="{D47ABF21-EAEA-D175-F545-597AA831B1D2}"/>
              </a:ext>
            </a:extLst>
          </p:cNvPr>
          <p:cNvGrpSpPr/>
          <p:nvPr userDrawn="1"/>
        </p:nvGrpSpPr>
        <p:grpSpPr>
          <a:xfrm>
            <a:off x="2851373" y="271284"/>
            <a:ext cx="3712342" cy="306171"/>
            <a:chOff x="1672261" y="290940"/>
            <a:chExt cx="3712342" cy="306171"/>
          </a:xfrm>
        </p:grpSpPr>
        <p:cxnSp>
          <p:nvCxnSpPr>
            <p:cNvPr id="22" name="Straight Connector 21">
              <a:extLst>
                <a:ext uri="{FF2B5EF4-FFF2-40B4-BE49-F238E27FC236}">
                  <a16:creationId xmlns:a16="http://schemas.microsoft.com/office/drawing/2014/main" id="{7B3DC6CA-7902-4937-95E5-5C914E48AE3C}"/>
                </a:ext>
              </a:extLst>
            </p:cNvPr>
            <p:cNvCxnSpPr>
              <a:cxnSpLocks/>
            </p:cNvCxnSpPr>
            <p:nvPr/>
          </p:nvCxnSpPr>
          <p:spPr>
            <a:xfrm rot="5400000">
              <a:off x="3528432" y="-1412146"/>
              <a:ext cx="0" cy="3712342"/>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Freeform 94">
              <a:extLst>
                <a:ext uri="{FF2B5EF4-FFF2-40B4-BE49-F238E27FC236}">
                  <a16:creationId xmlns:a16="http://schemas.microsoft.com/office/drawing/2014/main" id="{3864E931-1CFE-46C4-98D3-D2B749FDCAD1}"/>
                </a:ext>
              </a:extLst>
            </p:cNvPr>
            <p:cNvSpPr>
              <a:spLocks/>
            </p:cNvSpPr>
            <p:nvPr/>
          </p:nvSpPr>
          <p:spPr bwMode="gray">
            <a:xfrm rot="5400000">
              <a:off x="3375346" y="290571"/>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1"/>
            </a:solidFill>
            <a:ln>
              <a:solidFill>
                <a:schemeClr val="accent1"/>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5" name="Freeform 95">
              <a:extLst>
                <a:ext uri="{FF2B5EF4-FFF2-40B4-BE49-F238E27FC236}">
                  <a16:creationId xmlns:a16="http://schemas.microsoft.com/office/drawing/2014/main" id="{42DA81ED-D65B-410A-9778-6B5F38C7E3D2}"/>
                </a:ext>
              </a:extLst>
            </p:cNvPr>
            <p:cNvSpPr>
              <a:spLocks/>
            </p:cNvSpPr>
            <p:nvPr/>
          </p:nvSpPr>
          <p:spPr bwMode="gray">
            <a:xfrm rot="5400000">
              <a:off x="3467136" y="355132"/>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pic>
        <p:nvPicPr>
          <p:cNvPr id="26" name="Graphic 25" descr="Badge Follow with solid fill">
            <a:extLst>
              <a:ext uri="{FF2B5EF4-FFF2-40B4-BE49-F238E27FC236}">
                <a16:creationId xmlns:a16="http://schemas.microsoft.com/office/drawing/2014/main" id="{671D9039-8F92-44C5-8D70-D3F25F133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2517" y="169726"/>
            <a:ext cx="676481" cy="676481"/>
          </a:xfrm>
          <a:prstGeom prst="rect">
            <a:avLst/>
          </a:prstGeom>
        </p:spPr>
      </p:pic>
      <p:pic>
        <p:nvPicPr>
          <p:cNvPr id="27" name="Graphic 26" descr="Badge Unfollow with solid fill">
            <a:extLst>
              <a:ext uri="{FF2B5EF4-FFF2-40B4-BE49-F238E27FC236}">
                <a16:creationId xmlns:a16="http://schemas.microsoft.com/office/drawing/2014/main" id="{880F85CA-E50B-42E2-8F01-CC04A70F3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9046" y="875898"/>
            <a:ext cx="676481" cy="676481"/>
          </a:xfrm>
          <a:prstGeom prst="rect">
            <a:avLst/>
          </a:prstGeom>
        </p:spPr>
      </p:pic>
      <p:grpSp>
        <p:nvGrpSpPr>
          <p:cNvPr id="31" name="Group 30">
            <a:extLst>
              <a:ext uri="{FF2B5EF4-FFF2-40B4-BE49-F238E27FC236}">
                <a16:creationId xmlns:a16="http://schemas.microsoft.com/office/drawing/2014/main" id="{A27B518A-7620-4164-B8DB-8027B2FE2A1C}"/>
              </a:ext>
            </a:extLst>
          </p:cNvPr>
          <p:cNvGrpSpPr/>
          <p:nvPr/>
        </p:nvGrpSpPr>
        <p:grpSpPr>
          <a:xfrm>
            <a:off x="7189900" y="200785"/>
            <a:ext cx="609731" cy="609731"/>
            <a:chOff x="477603" y="1406746"/>
            <a:chExt cx="609731" cy="609731"/>
          </a:xfrm>
        </p:grpSpPr>
        <p:sp>
          <p:nvSpPr>
            <p:cNvPr id="32" name="Freeform 55">
              <a:extLst>
                <a:ext uri="{FF2B5EF4-FFF2-40B4-BE49-F238E27FC236}">
                  <a16:creationId xmlns:a16="http://schemas.microsoft.com/office/drawing/2014/main" id="{1898FE79-9E4D-49C0-AABE-BC109372ACBC}"/>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3" name="Oval 32">
              <a:extLst>
                <a:ext uri="{FF2B5EF4-FFF2-40B4-BE49-F238E27FC236}">
                  <a16:creationId xmlns:a16="http://schemas.microsoft.com/office/drawing/2014/main" id="{08C24F43-A42B-4661-AA66-9A3BD762CCCD}"/>
                </a:ext>
              </a:extLst>
            </p:cNvPr>
            <p:cNvSpPr>
              <a:spLocks noChangeArrowheads="1"/>
            </p:cNvSpPr>
            <p:nvPr/>
          </p:nvSpPr>
          <p:spPr bwMode="auto">
            <a:xfrm>
              <a:off x="477603" y="1406746"/>
              <a:ext cx="609731" cy="609731"/>
            </a:xfrm>
            <a:prstGeom prst="ellipse">
              <a:avLst/>
            </a:prstGeom>
            <a:solidFill>
              <a:schemeClr val="accent1"/>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34" name="Freeform 64">
              <a:extLst>
                <a:ext uri="{FF2B5EF4-FFF2-40B4-BE49-F238E27FC236}">
                  <a16:creationId xmlns:a16="http://schemas.microsoft.com/office/drawing/2014/main" id="{77FEF53B-F41F-45CD-B248-C50C732647CE}"/>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59" name="Group 58">
            <a:extLst>
              <a:ext uri="{FF2B5EF4-FFF2-40B4-BE49-F238E27FC236}">
                <a16:creationId xmlns:a16="http://schemas.microsoft.com/office/drawing/2014/main" id="{5D0A2FB9-2A59-45F2-B4F5-37AB38304BB7}"/>
              </a:ext>
            </a:extLst>
          </p:cNvPr>
          <p:cNvGrpSpPr/>
          <p:nvPr/>
        </p:nvGrpSpPr>
        <p:grpSpPr>
          <a:xfrm>
            <a:off x="11230258" y="231445"/>
            <a:ext cx="553042" cy="553042"/>
            <a:chOff x="2575691" y="2382486"/>
            <a:chExt cx="256032" cy="256032"/>
          </a:xfrm>
        </p:grpSpPr>
        <p:sp>
          <p:nvSpPr>
            <p:cNvPr id="57" name="Oval 16">
              <a:extLst>
                <a:ext uri="{FF2B5EF4-FFF2-40B4-BE49-F238E27FC236}">
                  <a16:creationId xmlns:a16="http://schemas.microsoft.com/office/drawing/2014/main" id="{C812400C-0D6D-415D-A4AD-E4740D37FA63}"/>
                </a:ext>
              </a:extLst>
            </p:cNvPr>
            <p:cNvSpPr>
              <a:spLocks noChangeArrowheads="1"/>
            </p:cNvSpPr>
            <p:nvPr userDrawn="1"/>
          </p:nvSpPr>
          <p:spPr bwMode="auto">
            <a:xfrm>
              <a:off x="2575691" y="2382486"/>
              <a:ext cx="256032" cy="25603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8" name="Freeform 17">
              <a:extLst>
                <a:ext uri="{FF2B5EF4-FFF2-40B4-BE49-F238E27FC236}">
                  <a16:creationId xmlns:a16="http://schemas.microsoft.com/office/drawing/2014/main" id="{F9353467-11DF-4545-A6A5-8A6DF74AF076}"/>
                </a:ext>
              </a:extLst>
            </p:cNvPr>
            <p:cNvSpPr>
              <a:spLocks/>
            </p:cNvSpPr>
            <p:nvPr userDrawn="1"/>
          </p:nvSpPr>
          <p:spPr bwMode="auto">
            <a:xfrm>
              <a:off x="2640453" y="2448753"/>
              <a:ext cx="126510" cy="121991"/>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1" name="Group 10">
            <a:extLst>
              <a:ext uri="{FF2B5EF4-FFF2-40B4-BE49-F238E27FC236}">
                <a16:creationId xmlns:a16="http://schemas.microsoft.com/office/drawing/2014/main" id="{943564C1-8134-0094-8288-DE7E6EF08310}"/>
              </a:ext>
            </a:extLst>
          </p:cNvPr>
          <p:cNvGrpSpPr/>
          <p:nvPr userDrawn="1"/>
        </p:nvGrpSpPr>
        <p:grpSpPr>
          <a:xfrm>
            <a:off x="11230257" y="937617"/>
            <a:ext cx="553042" cy="553042"/>
            <a:chOff x="937876" y="5262999"/>
            <a:chExt cx="553042" cy="553042"/>
          </a:xfrm>
          <a:solidFill>
            <a:srgbClr val="F16038"/>
          </a:solidFill>
        </p:grpSpPr>
        <p:sp>
          <p:nvSpPr>
            <p:cNvPr id="61" name="Oval 16">
              <a:extLst>
                <a:ext uri="{FF2B5EF4-FFF2-40B4-BE49-F238E27FC236}">
                  <a16:creationId xmlns:a16="http://schemas.microsoft.com/office/drawing/2014/main" id="{D2FDA84E-6F4B-4DAD-8AF2-3E7F3F9B66BC}"/>
                </a:ext>
              </a:extLst>
            </p:cNvPr>
            <p:cNvSpPr>
              <a:spLocks noChangeArrowheads="1"/>
            </p:cNvSpPr>
            <p:nvPr userDrawn="1"/>
          </p:nvSpPr>
          <p:spPr bwMode="auto">
            <a:xfrm>
              <a:off x="937876" y="5262999"/>
              <a:ext cx="553042" cy="553042"/>
            </a:xfrm>
            <a:prstGeom prst="ellipse">
              <a:avLst/>
            </a:prstGeom>
            <a:grpFill/>
            <a:ln>
              <a:noFill/>
            </a:ln>
          </p:spPr>
          <p:txBody>
            <a:bodyPr vert="horz" wrap="square" lIns="91440" tIns="45720" rIns="91440" bIns="45720" numCol="1" anchor="ctr" anchorCtr="0" compatLnSpc="1">
              <a:prstTxWarp prst="textNoShape">
                <a:avLst/>
              </a:prstTxWarp>
            </a:bodyPr>
            <a:lstStyle/>
            <a:p>
              <a:pPr algn="ctr"/>
              <a:endParaRPr lang="en-US" sz="2800">
                <a:solidFill>
                  <a:schemeClr val="bg1"/>
                </a:solidFill>
              </a:endParaRPr>
            </a:p>
          </p:txBody>
        </p:sp>
        <p:sp>
          <p:nvSpPr>
            <p:cNvPr id="63" name="TextBox 62">
              <a:extLst>
                <a:ext uri="{FF2B5EF4-FFF2-40B4-BE49-F238E27FC236}">
                  <a16:creationId xmlns:a16="http://schemas.microsoft.com/office/drawing/2014/main" id="{73C271EF-D0DB-48CB-A23E-A4BFECCB2215}"/>
                </a:ext>
              </a:extLst>
            </p:cNvPr>
            <p:cNvSpPr txBox="1"/>
            <p:nvPr userDrawn="1"/>
          </p:nvSpPr>
          <p:spPr>
            <a:xfrm>
              <a:off x="1077766" y="5308687"/>
              <a:ext cx="296999" cy="461665"/>
            </a:xfrm>
            <a:prstGeom prst="rect">
              <a:avLst/>
            </a:prstGeom>
            <a:grpFill/>
          </p:spPr>
          <p:txBody>
            <a:bodyPr wrap="square" rtlCol="0" anchor="ctr">
              <a:spAutoFit/>
            </a:bodyPr>
            <a:lstStyle/>
            <a:p>
              <a:pPr algn="ctr"/>
              <a:r>
                <a:rPr lang="en-US" sz="2400" b="0">
                  <a:solidFill>
                    <a:schemeClr val="bg1"/>
                  </a:solidFill>
                </a:rPr>
                <a:t>X</a:t>
              </a:r>
            </a:p>
          </p:txBody>
        </p:sp>
      </p:grpSp>
      <p:grpSp>
        <p:nvGrpSpPr>
          <p:cNvPr id="72" name="Group 71">
            <a:extLst>
              <a:ext uri="{FF2B5EF4-FFF2-40B4-BE49-F238E27FC236}">
                <a16:creationId xmlns:a16="http://schemas.microsoft.com/office/drawing/2014/main" id="{8BB05F7E-D142-5A46-2788-5D99EC5F09C2}"/>
              </a:ext>
            </a:extLst>
          </p:cNvPr>
          <p:cNvGrpSpPr/>
          <p:nvPr userDrawn="1"/>
        </p:nvGrpSpPr>
        <p:grpSpPr>
          <a:xfrm>
            <a:off x="784989" y="290939"/>
            <a:ext cx="306171" cy="3712342"/>
            <a:chOff x="889325" y="290939"/>
            <a:chExt cx="306171" cy="3712342"/>
          </a:xfrm>
        </p:grpSpPr>
        <p:cxnSp>
          <p:nvCxnSpPr>
            <p:cNvPr id="3" name="Straight Connector 2">
              <a:extLst>
                <a:ext uri="{FF2B5EF4-FFF2-40B4-BE49-F238E27FC236}">
                  <a16:creationId xmlns:a16="http://schemas.microsoft.com/office/drawing/2014/main" id="{B80215A2-00B9-8750-5D3F-A4CBE7FC7673}"/>
                </a:ext>
              </a:extLst>
            </p:cNvPr>
            <p:cNvCxnSpPr>
              <a:cxnSpLocks/>
            </p:cNvCxnSpPr>
            <p:nvPr/>
          </p:nvCxnSpPr>
          <p:spPr>
            <a:xfrm>
              <a:off x="1042410" y="29093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7055241-BDCF-5BAA-0A2B-D542D175EF32}"/>
                </a:ext>
              </a:extLst>
            </p:cNvPr>
            <p:cNvGrpSpPr/>
            <p:nvPr userDrawn="1"/>
          </p:nvGrpSpPr>
          <p:grpSpPr>
            <a:xfrm>
              <a:off x="889325" y="1993655"/>
              <a:ext cx="306171" cy="306910"/>
              <a:chOff x="889325" y="1993655"/>
              <a:chExt cx="306171" cy="306910"/>
            </a:xfrm>
          </p:grpSpPr>
          <p:sp>
            <p:nvSpPr>
              <p:cNvPr id="28" name="Freeform 94">
                <a:extLst>
                  <a:ext uri="{FF2B5EF4-FFF2-40B4-BE49-F238E27FC236}">
                    <a16:creationId xmlns:a16="http://schemas.microsoft.com/office/drawing/2014/main" id="{30E1DE24-2437-161B-ED35-537FE1A0552E}"/>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29" name="Freeform 95">
                <a:extLst>
                  <a:ext uri="{FF2B5EF4-FFF2-40B4-BE49-F238E27FC236}">
                    <a16:creationId xmlns:a16="http://schemas.microsoft.com/office/drawing/2014/main" id="{F40DCCA5-31F4-0129-9C9C-9D918F6E0551}"/>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74" name="Group 73">
            <a:extLst>
              <a:ext uri="{FF2B5EF4-FFF2-40B4-BE49-F238E27FC236}">
                <a16:creationId xmlns:a16="http://schemas.microsoft.com/office/drawing/2014/main" id="{EB30E7EE-CCEE-EEF9-1545-5CDFEE09541C}"/>
              </a:ext>
            </a:extLst>
          </p:cNvPr>
          <p:cNvGrpSpPr/>
          <p:nvPr userDrawn="1"/>
        </p:nvGrpSpPr>
        <p:grpSpPr>
          <a:xfrm>
            <a:off x="2851373" y="657431"/>
            <a:ext cx="3712342" cy="306171"/>
            <a:chOff x="1671091" y="750197"/>
            <a:chExt cx="3712342" cy="306171"/>
          </a:xfrm>
        </p:grpSpPr>
        <p:cxnSp>
          <p:nvCxnSpPr>
            <p:cNvPr id="40" name="Straight Connector 39">
              <a:extLst>
                <a:ext uri="{FF2B5EF4-FFF2-40B4-BE49-F238E27FC236}">
                  <a16:creationId xmlns:a16="http://schemas.microsoft.com/office/drawing/2014/main" id="{52AFF5DE-F691-4744-40DA-038D228E1781}"/>
                </a:ext>
              </a:extLst>
            </p:cNvPr>
            <p:cNvCxnSpPr>
              <a:cxnSpLocks/>
            </p:cNvCxnSpPr>
            <p:nvPr/>
          </p:nvCxnSpPr>
          <p:spPr>
            <a:xfrm rot="5400000">
              <a:off x="3527262" y="-952889"/>
              <a:ext cx="0" cy="3712342"/>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E402850-6D30-5767-3859-B7DAB53DAC7C}"/>
                </a:ext>
              </a:extLst>
            </p:cNvPr>
            <p:cNvGrpSpPr/>
            <p:nvPr userDrawn="1"/>
          </p:nvGrpSpPr>
          <p:grpSpPr>
            <a:xfrm>
              <a:off x="3373807" y="750197"/>
              <a:ext cx="306910" cy="306171"/>
              <a:chOff x="3373807" y="750197"/>
              <a:chExt cx="306910" cy="306171"/>
            </a:xfrm>
          </p:grpSpPr>
          <p:sp>
            <p:nvSpPr>
              <p:cNvPr id="44" name="Freeform 94">
                <a:extLst>
                  <a:ext uri="{FF2B5EF4-FFF2-40B4-BE49-F238E27FC236}">
                    <a16:creationId xmlns:a16="http://schemas.microsoft.com/office/drawing/2014/main" id="{147820E6-38BE-984B-DFE1-C7609E89164A}"/>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2"/>
              </a:solidFill>
              <a:ln>
                <a:solidFill>
                  <a:schemeClr val="accent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45" name="Freeform 95">
                <a:extLst>
                  <a:ext uri="{FF2B5EF4-FFF2-40B4-BE49-F238E27FC236}">
                    <a16:creationId xmlns:a16="http://schemas.microsoft.com/office/drawing/2014/main" id="{6DDE8E23-6459-EBE6-AA24-61450B776811}"/>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76" name="Group 75">
            <a:extLst>
              <a:ext uri="{FF2B5EF4-FFF2-40B4-BE49-F238E27FC236}">
                <a16:creationId xmlns:a16="http://schemas.microsoft.com/office/drawing/2014/main" id="{A1413BB6-2363-24F9-1B34-0900446FDA3A}"/>
              </a:ext>
            </a:extLst>
          </p:cNvPr>
          <p:cNvGrpSpPr/>
          <p:nvPr userDrawn="1"/>
        </p:nvGrpSpPr>
        <p:grpSpPr>
          <a:xfrm>
            <a:off x="7793766" y="200785"/>
            <a:ext cx="609731" cy="609731"/>
            <a:chOff x="477603" y="1406746"/>
            <a:chExt cx="609731" cy="609731"/>
          </a:xfrm>
        </p:grpSpPr>
        <p:sp>
          <p:nvSpPr>
            <p:cNvPr id="77" name="Freeform 55">
              <a:extLst>
                <a:ext uri="{FF2B5EF4-FFF2-40B4-BE49-F238E27FC236}">
                  <a16:creationId xmlns:a16="http://schemas.microsoft.com/office/drawing/2014/main" id="{E6A8401E-8065-3115-05D1-90E52001E30E}"/>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78" name="Oval 77">
              <a:extLst>
                <a:ext uri="{FF2B5EF4-FFF2-40B4-BE49-F238E27FC236}">
                  <a16:creationId xmlns:a16="http://schemas.microsoft.com/office/drawing/2014/main" id="{1A64AAE6-91D0-7C37-8C02-2E4300AD5A6C}"/>
                </a:ext>
              </a:extLst>
            </p:cNvPr>
            <p:cNvSpPr>
              <a:spLocks noChangeArrowheads="1"/>
            </p:cNvSpPr>
            <p:nvPr/>
          </p:nvSpPr>
          <p:spPr bwMode="auto">
            <a:xfrm>
              <a:off x="477603" y="1406746"/>
              <a:ext cx="609731" cy="609731"/>
            </a:xfrm>
            <a:prstGeom prst="ellipse">
              <a:avLst/>
            </a:prstGeom>
            <a:solidFill>
              <a:schemeClr val="accent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79" name="Freeform 64">
              <a:extLst>
                <a:ext uri="{FF2B5EF4-FFF2-40B4-BE49-F238E27FC236}">
                  <a16:creationId xmlns:a16="http://schemas.microsoft.com/office/drawing/2014/main" id="{A26DA545-FF14-61A6-649D-DE90CE3E4DFC}"/>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2" name="Group 1">
            <a:extLst>
              <a:ext uri="{FF2B5EF4-FFF2-40B4-BE49-F238E27FC236}">
                <a16:creationId xmlns:a16="http://schemas.microsoft.com/office/drawing/2014/main" id="{431EB44B-6D77-F9A5-D07F-18EA7BBCAA0F}"/>
              </a:ext>
            </a:extLst>
          </p:cNvPr>
          <p:cNvGrpSpPr/>
          <p:nvPr userDrawn="1"/>
        </p:nvGrpSpPr>
        <p:grpSpPr>
          <a:xfrm>
            <a:off x="8397632" y="200785"/>
            <a:ext cx="609731" cy="609731"/>
            <a:chOff x="477603" y="1406746"/>
            <a:chExt cx="609731" cy="609731"/>
          </a:xfrm>
        </p:grpSpPr>
        <p:sp>
          <p:nvSpPr>
            <p:cNvPr id="4" name="Freeform 55">
              <a:extLst>
                <a:ext uri="{FF2B5EF4-FFF2-40B4-BE49-F238E27FC236}">
                  <a16:creationId xmlns:a16="http://schemas.microsoft.com/office/drawing/2014/main" id="{8E2EF3C0-0716-82A1-4273-0012F0A65712}"/>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5" name="Oval 4">
              <a:extLst>
                <a:ext uri="{FF2B5EF4-FFF2-40B4-BE49-F238E27FC236}">
                  <a16:creationId xmlns:a16="http://schemas.microsoft.com/office/drawing/2014/main" id="{22C43A98-BB11-C676-D144-D98BCB88B08F}"/>
                </a:ext>
              </a:extLst>
            </p:cNvPr>
            <p:cNvSpPr>
              <a:spLocks noChangeArrowheads="1"/>
            </p:cNvSpPr>
            <p:nvPr/>
          </p:nvSpPr>
          <p:spPr bwMode="auto">
            <a:xfrm>
              <a:off x="477603" y="1406746"/>
              <a:ext cx="609731" cy="609731"/>
            </a:xfrm>
            <a:prstGeom prst="ellipse">
              <a:avLst/>
            </a:prstGeom>
            <a:solidFill>
              <a:schemeClr val="tx2"/>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6" name="Freeform 64">
              <a:extLst>
                <a:ext uri="{FF2B5EF4-FFF2-40B4-BE49-F238E27FC236}">
                  <a16:creationId xmlns:a16="http://schemas.microsoft.com/office/drawing/2014/main" id="{E9478043-3D30-1ADD-ECE9-2022647076D5}"/>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7" name="Group 6">
            <a:extLst>
              <a:ext uri="{FF2B5EF4-FFF2-40B4-BE49-F238E27FC236}">
                <a16:creationId xmlns:a16="http://schemas.microsoft.com/office/drawing/2014/main" id="{BD8815CC-05C1-970D-5486-949F424DE317}"/>
              </a:ext>
            </a:extLst>
          </p:cNvPr>
          <p:cNvGrpSpPr/>
          <p:nvPr userDrawn="1"/>
        </p:nvGrpSpPr>
        <p:grpSpPr>
          <a:xfrm>
            <a:off x="9001498" y="200785"/>
            <a:ext cx="609731" cy="609731"/>
            <a:chOff x="477603" y="1406746"/>
            <a:chExt cx="609731" cy="609731"/>
          </a:xfrm>
        </p:grpSpPr>
        <p:sp>
          <p:nvSpPr>
            <p:cNvPr id="8" name="Freeform 55">
              <a:extLst>
                <a:ext uri="{FF2B5EF4-FFF2-40B4-BE49-F238E27FC236}">
                  <a16:creationId xmlns:a16="http://schemas.microsoft.com/office/drawing/2014/main" id="{35808259-1CEA-1183-A2F0-1DBB266AE800}"/>
                </a:ext>
              </a:extLst>
            </p:cNvPr>
            <p:cNvSpPr>
              <a:spLocks noEditPoints="1"/>
            </p:cNvSpPr>
            <p:nvPr/>
          </p:nvSpPr>
          <p:spPr bwMode="auto">
            <a:xfrm>
              <a:off x="524311" y="148839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9" name="Oval 8">
              <a:extLst>
                <a:ext uri="{FF2B5EF4-FFF2-40B4-BE49-F238E27FC236}">
                  <a16:creationId xmlns:a16="http://schemas.microsoft.com/office/drawing/2014/main" id="{A0544376-EA43-77C8-6FC3-EB2F76E858E2}"/>
                </a:ext>
              </a:extLst>
            </p:cNvPr>
            <p:cNvSpPr>
              <a:spLocks noChangeArrowheads="1"/>
            </p:cNvSpPr>
            <p:nvPr/>
          </p:nvSpPr>
          <p:spPr bwMode="auto">
            <a:xfrm>
              <a:off x="477603" y="1406746"/>
              <a:ext cx="609731" cy="609731"/>
            </a:xfrm>
            <a:prstGeom prst="ellipse">
              <a:avLst/>
            </a:prstGeom>
            <a:solidFill>
              <a:schemeClr val="accent3"/>
            </a:solidFill>
            <a:ln w="154305" cap="flat" cmpd="sng" algn="ctr">
              <a:solidFill>
                <a:srgbClr val="FFFFFF"/>
              </a:solidFill>
              <a:prstDash val="solid"/>
              <a:round/>
              <a:headEnd type="none" w="med" len="med"/>
              <a:tailEnd type="none" w="med" len="med"/>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sp>
          <p:nvSpPr>
            <p:cNvPr id="10" name="Freeform 64">
              <a:extLst>
                <a:ext uri="{FF2B5EF4-FFF2-40B4-BE49-F238E27FC236}">
                  <a16:creationId xmlns:a16="http://schemas.microsoft.com/office/drawing/2014/main" id="{B5BA094A-1BCB-2E49-4A47-919400142552}"/>
                </a:ext>
              </a:extLst>
            </p:cNvPr>
            <p:cNvSpPr>
              <a:spLocks noEditPoints="1"/>
            </p:cNvSpPr>
            <p:nvPr/>
          </p:nvSpPr>
          <p:spPr bwMode="auto">
            <a:xfrm>
              <a:off x="627181" y="1591264"/>
              <a:ext cx="310574" cy="240695"/>
            </a:xfrm>
            <a:custGeom>
              <a:avLst/>
              <a:gdLst>
                <a:gd name="T0" fmla="*/ 154 w 596"/>
                <a:gd name="T1" fmla="*/ 204 h 464"/>
                <a:gd name="T2" fmla="*/ 191 w 596"/>
                <a:gd name="T3" fmla="*/ 276 h 464"/>
                <a:gd name="T4" fmla="*/ 229 w 596"/>
                <a:gd name="T5" fmla="*/ 352 h 464"/>
                <a:gd name="T6" fmla="*/ 118 w 596"/>
                <a:gd name="T7" fmla="*/ 464 h 464"/>
                <a:gd name="T8" fmla="*/ 0 w 596"/>
                <a:gd name="T9" fmla="*/ 329 h 464"/>
                <a:gd name="T10" fmla="*/ 202 w 596"/>
                <a:gd name="T11" fmla="*/ 0 h 464"/>
                <a:gd name="T12" fmla="*/ 253 w 596"/>
                <a:gd name="T13" fmla="*/ 68 h 464"/>
                <a:gd name="T14" fmla="*/ 196 w 596"/>
                <a:gd name="T15" fmla="*/ 116 h 464"/>
                <a:gd name="T16" fmla="*/ 154 w 596"/>
                <a:gd name="T17" fmla="*/ 204 h 464"/>
                <a:gd name="T18" fmla="*/ 538 w 596"/>
                <a:gd name="T19" fmla="*/ 116 h 464"/>
                <a:gd name="T20" fmla="*/ 596 w 596"/>
                <a:gd name="T21" fmla="*/ 68 h 464"/>
                <a:gd name="T22" fmla="*/ 545 w 596"/>
                <a:gd name="T23" fmla="*/ 0 h 464"/>
                <a:gd name="T24" fmla="*/ 343 w 596"/>
                <a:gd name="T25" fmla="*/ 329 h 464"/>
                <a:gd name="T26" fmla="*/ 461 w 596"/>
                <a:gd name="T27" fmla="*/ 464 h 464"/>
                <a:gd name="T28" fmla="*/ 571 w 596"/>
                <a:gd name="T29" fmla="*/ 352 h 464"/>
                <a:gd name="T30" fmla="*/ 534 w 596"/>
                <a:gd name="T31" fmla="*/ 276 h 464"/>
                <a:gd name="T32" fmla="*/ 497 w 596"/>
                <a:gd name="T33" fmla="*/ 204 h 464"/>
                <a:gd name="T34" fmla="*/ 538 w 596"/>
                <a:gd name="T35" fmla="*/ 11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6" h="464">
                  <a:moveTo>
                    <a:pt x="154" y="204"/>
                  </a:moveTo>
                  <a:cubicBezTo>
                    <a:pt x="154" y="225"/>
                    <a:pt x="166" y="249"/>
                    <a:pt x="191" y="276"/>
                  </a:cubicBezTo>
                  <a:cubicBezTo>
                    <a:pt x="216" y="304"/>
                    <a:pt x="229" y="329"/>
                    <a:pt x="229" y="352"/>
                  </a:cubicBezTo>
                  <a:cubicBezTo>
                    <a:pt x="229" y="426"/>
                    <a:pt x="192" y="464"/>
                    <a:pt x="118" y="464"/>
                  </a:cubicBezTo>
                  <a:cubicBezTo>
                    <a:pt x="40" y="464"/>
                    <a:pt x="0" y="419"/>
                    <a:pt x="0" y="329"/>
                  </a:cubicBezTo>
                  <a:cubicBezTo>
                    <a:pt x="0" y="194"/>
                    <a:pt x="67" y="85"/>
                    <a:pt x="202" y="0"/>
                  </a:cubicBezTo>
                  <a:cubicBezTo>
                    <a:pt x="253" y="68"/>
                    <a:pt x="253" y="68"/>
                    <a:pt x="253" y="68"/>
                  </a:cubicBezTo>
                  <a:cubicBezTo>
                    <a:pt x="196" y="116"/>
                    <a:pt x="196" y="116"/>
                    <a:pt x="196" y="116"/>
                  </a:cubicBezTo>
                  <a:cubicBezTo>
                    <a:pt x="168" y="140"/>
                    <a:pt x="154" y="169"/>
                    <a:pt x="154" y="204"/>
                  </a:cubicBezTo>
                  <a:close/>
                  <a:moveTo>
                    <a:pt x="538" y="116"/>
                  </a:moveTo>
                  <a:cubicBezTo>
                    <a:pt x="596" y="68"/>
                    <a:pt x="596" y="68"/>
                    <a:pt x="596" y="68"/>
                  </a:cubicBezTo>
                  <a:cubicBezTo>
                    <a:pt x="545" y="0"/>
                    <a:pt x="545" y="0"/>
                    <a:pt x="545" y="0"/>
                  </a:cubicBezTo>
                  <a:cubicBezTo>
                    <a:pt x="410" y="85"/>
                    <a:pt x="343" y="194"/>
                    <a:pt x="343" y="329"/>
                  </a:cubicBezTo>
                  <a:cubicBezTo>
                    <a:pt x="343" y="419"/>
                    <a:pt x="382" y="464"/>
                    <a:pt x="461" y="464"/>
                  </a:cubicBezTo>
                  <a:cubicBezTo>
                    <a:pt x="534" y="464"/>
                    <a:pt x="571" y="426"/>
                    <a:pt x="571" y="352"/>
                  </a:cubicBezTo>
                  <a:cubicBezTo>
                    <a:pt x="571" y="329"/>
                    <a:pt x="559" y="304"/>
                    <a:pt x="534" y="276"/>
                  </a:cubicBezTo>
                  <a:cubicBezTo>
                    <a:pt x="509" y="249"/>
                    <a:pt x="497" y="225"/>
                    <a:pt x="497" y="204"/>
                  </a:cubicBezTo>
                  <a:cubicBezTo>
                    <a:pt x="497" y="169"/>
                    <a:pt x="511" y="140"/>
                    <a:pt x="538" y="116"/>
                  </a:cubicBezTo>
                  <a:close/>
                </a:path>
              </a:pathLst>
            </a:custGeom>
            <a:solidFill>
              <a:schemeClr val="bg1"/>
            </a:solidFill>
            <a:ln>
              <a:noFill/>
            </a:ln>
          </p:spPr>
          <p:txBody>
            <a:bodyPr vert="horz" wrap="square" lIns="61722" tIns="30861" rIns="61722" bIns="30861" numCol="1" anchor="t" anchorCtr="0" compatLnSpc="1">
              <a:prstTxWarp prst="textNoShape">
                <a:avLst/>
              </a:prstTxWarp>
            </a:bodyPr>
            <a:lstStyle/>
            <a:p>
              <a:endParaRPr lang="en-US" sz="2000">
                <a:solidFill>
                  <a:schemeClr val="bg1"/>
                </a:solidFill>
              </a:endParaRPr>
            </a:p>
          </p:txBody>
        </p:sp>
      </p:grpSp>
      <p:grpSp>
        <p:nvGrpSpPr>
          <p:cNvPr id="12" name="Group 11">
            <a:extLst>
              <a:ext uri="{FF2B5EF4-FFF2-40B4-BE49-F238E27FC236}">
                <a16:creationId xmlns:a16="http://schemas.microsoft.com/office/drawing/2014/main" id="{9970CF81-F3EB-E180-2FBF-06F50C07BE63}"/>
              </a:ext>
            </a:extLst>
          </p:cNvPr>
          <p:cNvGrpSpPr/>
          <p:nvPr userDrawn="1"/>
        </p:nvGrpSpPr>
        <p:grpSpPr>
          <a:xfrm>
            <a:off x="1218157" y="290939"/>
            <a:ext cx="306171" cy="3712342"/>
            <a:chOff x="889325" y="290939"/>
            <a:chExt cx="306171" cy="3712342"/>
          </a:xfrm>
        </p:grpSpPr>
        <p:cxnSp>
          <p:nvCxnSpPr>
            <p:cNvPr id="13" name="Straight Connector 12">
              <a:extLst>
                <a:ext uri="{FF2B5EF4-FFF2-40B4-BE49-F238E27FC236}">
                  <a16:creationId xmlns:a16="http://schemas.microsoft.com/office/drawing/2014/main" id="{1B768B22-2967-B1E0-CCBB-FE002C165B42}"/>
                </a:ext>
              </a:extLst>
            </p:cNvPr>
            <p:cNvCxnSpPr>
              <a:cxnSpLocks/>
            </p:cNvCxnSpPr>
            <p:nvPr/>
          </p:nvCxnSpPr>
          <p:spPr>
            <a:xfrm>
              <a:off x="1042410" y="29093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2486176D-FBEE-9378-A661-A58AD4F9C983}"/>
                </a:ext>
              </a:extLst>
            </p:cNvPr>
            <p:cNvGrpSpPr/>
            <p:nvPr userDrawn="1"/>
          </p:nvGrpSpPr>
          <p:grpSpPr>
            <a:xfrm>
              <a:off x="889325" y="1993655"/>
              <a:ext cx="306171" cy="306910"/>
              <a:chOff x="889325" y="1993655"/>
              <a:chExt cx="306171" cy="306910"/>
            </a:xfrm>
          </p:grpSpPr>
          <p:sp>
            <p:nvSpPr>
              <p:cNvPr id="15" name="Freeform 94">
                <a:extLst>
                  <a:ext uri="{FF2B5EF4-FFF2-40B4-BE49-F238E27FC236}">
                    <a16:creationId xmlns:a16="http://schemas.microsoft.com/office/drawing/2014/main" id="{78E73B51-E848-B5AD-E6B8-262399CE3B86}"/>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16" name="Freeform 95">
                <a:extLst>
                  <a:ext uri="{FF2B5EF4-FFF2-40B4-BE49-F238E27FC236}">
                    <a16:creationId xmlns:a16="http://schemas.microsoft.com/office/drawing/2014/main" id="{9302F533-ABCA-A30E-27BE-ED36C2E619A4}"/>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18" name="Group 17">
            <a:extLst>
              <a:ext uri="{FF2B5EF4-FFF2-40B4-BE49-F238E27FC236}">
                <a16:creationId xmlns:a16="http://schemas.microsoft.com/office/drawing/2014/main" id="{CC54A1CA-29FC-3051-249B-D4C7E6651EBF}"/>
              </a:ext>
            </a:extLst>
          </p:cNvPr>
          <p:cNvGrpSpPr/>
          <p:nvPr userDrawn="1"/>
        </p:nvGrpSpPr>
        <p:grpSpPr>
          <a:xfrm>
            <a:off x="1636347" y="290939"/>
            <a:ext cx="306171" cy="3712342"/>
            <a:chOff x="889325" y="290939"/>
            <a:chExt cx="306171" cy="3712342"/>
          </a:xfrm>
        </p:grpSpPr>
        <p:cxnSp>
          <p:nvCxnSpPr>
            <p:cNvPr id="21" name="Straight Connector 20">
              <a:extLst>
                <a:ext uri="{FF2B5EF4-FFF2-40B4-BE49-F238E27FC236}">
                  <a16:creationId xmlns:a16="http://schemas.microsoft.com/office/drawing/2014/main" id="{E825B9BD-B3D4-4912-23CC-173242EA0BB0}"/>
                </a:ext>
              </a:extLst>
            </p:cNvPr>
            <p:cNvCxnSpPr>
              <a:cxnSpLocks/>
            </p:cNvCxnSpPr>
            <p:nvPr/>
          </p:nvCxnSpPr>
          <p:spPr>
            <a:xfrm>
              <a:off x="1042410" y="29093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0FB32B3F-D99F-7A33-CD63-467F32C3AD9D}"/>
                </a:ext>
              </a:extLst>
            </p:cNvPr>
            <p:cNvGrpSpPr/>
            <p:nvPr userDrawn="1"/>
          </p:nvGrpSpPr>
          <p:grpSpPr>
            <a:xfrm>
              <a:off x="889325" y="1993655"/>
              <a:ext cx="306171" cy="306910"/>
              <a:chOff x="889325" y="1993655"/>
              <a:chExt cx="306171" cy="306910"/>
            </a:xfrm>
          </p:grpSpPr>
          <p:sp>
            <p:nvSpPr>
              <p:cNvPr id="30" name="Freeform 94">
                <a:extLst>
                  <a:ext uri="{FF2B5EF4-FFF2-40B4-BE49-F238E27FC236}">
                    <a16:creationId xmlns:a16="http://schemas.microsoft.com/office/drawing/2014/main" id="{73DC24C1-68A7-A584-D71B-BA179DD0C587}"/>
                  </a:ext>
                </a:extLst>
              </p:cNvPr>
              <p:cNvSpPr>
                <a:spLocks/>
              </p:cNvSpPr>
              <p:nvPr/>
            </p:nvSpPr>
            <p:spPr bwMode="gray">
              <a:xfrm>
                <a:off x="889325" y="199365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35" name="Freeform 95">
                <a:extLst>
                  <a:ext uri="{FF2B5EF4-FFF2-40B4-BE49-F238E27FC236}">
                    <a16:creationId xmlns:a16="http://schemas.microsoft.com/office/drawing/2014/main" id="{E5065597-4B8B-A6C9-9FFF-625C19578632}"/>
                  </a:ext>
                </a:extLst>
              </p:cNvPr>
              <p:cNvSpPr>
                <a:spLocks/>
              </p:cNvSpPr>
              <p:nvPr/>
            </p:nvSpPr>
            <p:spPr bwMode="gray">
              <a:xfrm>
                <a:off x="1005756" y="203591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36" name="Group 35">
            <a:extLst>
              <a:ext uri="{FF2B5EF4-FFF2-40B4-BE49-F238E27FC236}">
                <a16:creationId xmlns:a16="http://schemas.microsoft.com/office/drawing/2014/main" id="{C38AB864-3522-B03A-D0EA-C4D283A9D3DD}"/>
              </a:ext>
            </a:extLst>
          </p:cNvPr>
          <p:cNvGrpSpPr/>
          <p:nvPr userDrawn="1"/>
        </p:nvGrpSpPr>
        <p:grpSpPr>
          <a:xfrm>
            <a:off x="2851373" y="1043578"/>
            <a:ext cx="3712342" cy="306171"/>
            <a:chOff x="1671091" y="750197"/>
            <a:chExt cx="3712342" cy="306171"/>
          </a:xfrm>
        </p:grpSpPr>
        <p:cxnSp>
          <p:nvCxnSpPr>
            <p:cNvPr id="37" name="Straight Connector 36">
              <a:extLst>
                <a:ext uri="{FF2B5EF4-FFF2-40B4-BE49-F238E27FC236}">
                  <a16:creationId xmlns:a16="http://schemas.microsoft.com/office/drawing/2014/main" id="{03B6F7C3-8D94-259D-A417-2A11D4F15D9A}"/>
                </a:ext>
              </a:extLst>
            </p:cNvPr>
            <p:cNvCxnSpPr>
              <a:cxnSpLocks/>
            </p:cNvCxnSpPr>
            <p:nvPr/>
          </p:nvCxnSpPr>
          <p:spPr>
            <a:xfrm rot="5400000">
              <a:off x="3527262" y="-952889"/>
              <a:ext cx="0" cy="3712342"/>
            </a:xfrm>
            <a:prstGeom prst="line">
              <a:avLst/>
            </a:prstGeom>
            <a:ln w="1905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040A7457-5D78-1C31-8039-91A19FDD0DB6}"/>
                </a:ext>
              </a:extLst>
            </p:cNvPr>
            <p:cNvGrpSpPr/>
            <p:nvPr userDrawn="1"/>
          </p:nvGrpSpPr>
          <p:grpSpPr>
            <a:xfrm>
              <a:off x="3373807" y="750197"/>
              <a:ext cx="306910" cy="306171"/>
              <a:chOff x="3373807" y="750197"/>
              <a:chExt cx="306910" cy="306171"/>
            </a:xfrm>
          </p:grpSpPr>
          <p:sp>
            <p:nvSpPr>
              <p:cNvPr id="39" name="Freeform 94">
                <a:extLst>
                  <a:ext uri="{FF2B5EF4-FFF2-40B4-BE49-F238E27FC236}">
                    <a16:creationId xmlns:a16="http://schemas.microsoft.com/office/drawing/2014/main" id="{C5AB23C8-8090-330A-9949-B6837797EC14}"/>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42" name="Freeform 95">
                <a:extLst>
                  <a:ext uri="{FF2B5EF4-FFF2-40B4-BE49-F238E27FC236}">
                    <a16:creationId xmlns:a16="http://schemas.microsoft.com/office/drawing/2014/main" id="{6FDBCA63-33A5-50A8-91D5-C56D035FF836}"/>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grpSp>
        <p:nvGrpSpPr>
          <p:cNvPr id="47" name="Group 46">
            <a:extLst>
              <a:ext uri="{FF2B5EF4-FFF2-40B4-BE49-F238E27FC236}">
                <a16:creationId xmlns:a16="http://schemas.microsoft.com/office/drawing/2014/main" id="{F6D80A9E-2FFD-9273-BA9E-EA0F9FE6E664}"/>
              </a:ext>
            </a:extLst>
          </p:cNvPr>
          <p:cNvGrpSpPr/>
          <p:nvPr userDrawn="1"/>
        </p:nvGrpSpPr>
        <p:grpSpPr>
          <a:xfrm>
            <a:off x="2851373" y="1429726"/>
            <a:ext cx="3712342" cy="306171"/>
            <a:chOff x="1671091" y="750197"/>
            <a:chExt cx="3712342" cy="306171"/>
          </a:xfrm>
        </p:grpSpPr>
        <p:cxnSp>
          <p:nvCxnSpPr>
            <p:cNvPr id="48" name="Straight Connector 47">
              <a:extLst>
                <a:ext uri="{FF2B5EF4-FFF2-40B4-BE49-F238E27FC236}">
                  <a16:creationId xmlns:a16="http://schemas.microsoft.com/office/drawing/2014/main" id="{872E8AD8-961E-A66D-5F0A-0D7018D1E431}"/>
                </a:ext>
              </a:extLst>
            </p:cNvPr>
            <p:cNvCxnSpPr>
              <a:cxnSpLocks/>
            </p:cNvCxnSpPr>
            <p:nvPr/>
          </p:nvCxnSpPr>
          <p:spPr>
            <a:xfrm rot="5400000">
              <a:off x="3527262" y="-952889"/>
              <a:ext cx="0" cy="3712342"/>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F00EF186-24D1-1A1A-0FB3-410ECDB00F6D}"/>
                </a:ext>
              </a:extLst>
            </p:cNvPr>
            <p:cNvGrpSpPr/>
            <p:nvPr userDrawn="1"/>
          </p:nvGrpSpPr>
          <p:grpSpPr>
            <a:xfrm>
              <a:off x="3373807" y="750197"/>
              <a:ext cx="306910" cy="306171"/>
              <a:chOff x="3373807" y="750197"/>
              <a:chExt cx="306910" cy="306171"/>
            </a:xfrm>
          </p:grpSpPr>
          <p:sp>
            <p:nvSpPr>
              <p:cNvPr id="51" name="Freeform 94">
                <a:extLst>
                  <a:ext uri="{FF2B5EF4-FFF2-40B4-BE49-F238E27FC236}">
                    <a16:creationId xmlns:a16="http://schemas.microsoft.com/office/drawing/2014/main" id="{AE1C210D-63EC-1DF7-497A-BD4465E2B841}"/>
                  </a:ext>
                </a:extLst>
              </p:cNvPr>
              <p:cNvSpPr>
                <a:spLocks/>
              </p:cNvSpPr>
              <p:nvPr/>
            </p:nvSpPr>
            <p:spPr bwMode="gray">
              <a:xfrm rot="5400000">
                <a:off x="3374176" y="74982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accent3"/>
              </a:solidFill>
              <a:ln>
                <a:solidFill>
                  <a:schemeClr val="accent3"/>
                </a:solidFill>
              </a:ln>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sp>
            <p:nvSpPr>
              <p:cNvPr id="52" name="Freeform 95">
                <a:extLst>
                  <a:ext uri="{FF2B5EF4-FFF2-40B4-BE49-F238E27FC236}">
                    <a16:creationId xmlns:a16="http://schemas.microsoft.com/office/drawing/2014/main" id="{D4F652A4-0DE0-A822-4F5C-86AD5FF1B299}"/>
                  </a:ext>
                </a:extLst>
              </p:cNvPr>
              <p:cNvSpPr>
                <a:spLocks/>
              </p:cNvSpPr>
              <p:nvPr/>
            </p:nvSpPr>
            <p:spPr bwMode="gray">
              <a:xfrm rot="5400000">
                <a:off x="3465966" y="81438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a:solidFill>
                    <a:srgbClr val="6E6F73"/>
                  </a:solidFill>
                </a:endParaRPr>
              </a:p>
            </p:txBody>
          </p:sp>
        </p:grpSp>
      </p:grpSp>
      <p:sp>
        <p:nvSpPr>
          <p:cNvPr id="62" name="Oval 61">
            <a:extLst>
              <a:ext uri="{FF2B5EF4-FFF2-40B4-BE49-F238E27FC236}">
                <a16:creationId xmlns:a16="http://schemas.microsoft.com/office/drawing/2014/main" id="{FA944FD9-38D3-9D1C-F4DE-507659CBFA85}"/>
              </a:ext>
            </a:extLst>
          </p:cNvPr>
          <p:cNvSpPr>
            <a:spLocks noChangeAspect="1"/>
          </p:cNvSpPr>
          <p:nvPr userDrawn="1"/>
        </p:nvSpPr>
        <p:spPr>
          <a:xfrm>
            <a:off x="1218157" y="4308891"/>
            <a:ext cx="2341909" cy="2341909"/>
          </a:xfrm>
          <a:prstGeom prst="ellipse">
            <a:avLst/>
          </a:prstGeom>
          <a:solidFill>
            <a:srgbClr val="FF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2200" kern="0">
                <a:solidFill>
                  <a:schemeClr val="accent1"/>
                </a:solidFill>
              </a:rPr>
              <a:t>X</a:t>
            </a:r>
          </a:p>
        </p:txBody>
      </p:sp>
      <p:sp>
        <p:nvSpPr>
          <p:cNvPr id="65" name="Oval 64">
            <a:extLst>
              <a:ext uri="{FF2B5EF4-FFF2-40B4-BE49-F238E27FC236}">
                <a16:creationId xmlns:a16="http://schemas.microsoft.com/office/drawing/2014/main" id="{B2564DDB-99A6-2362-2AED-5979A75D98C6}"/>
              </a:ext>
            </a:extLst>
          </p:cNvPr>
          <p:cNvSpPr>
            <a:spLocks noChangeAspect="1"/>
          </p:cNvSpPr>
          <p:nvPr userDrawn="1"/>
        </p:nvSpPr>
        <p:spPr>
          <a:xfrm>
            <a:off x="3867992" y="4308890"/>
            <a:ext cx="2341909" cy="2341909"/>
          </a:xfrm>
          <a:prstGeom prst="ellipse">
            <a:avLst/>
          </a:prstGeom>
          <a:solidFill>
            <a:srgbClr val="FFFFFF"/>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2200" kern="0">
                <a:solidFill>
                  <a:schemeClr val="accent2"/>
                </a:solidFill>
              </a:rPr>
              <a:t>X</a:t>
            </a:r>
          </a:p>
        </p:txBody>
      </p:sp>
      <p:sp>
        <p:nvSpPr>
          <p:cNvPr id="66" name="Oval 65">
            <a:extLst>
              <a:ext uri="{FF2B5EF4-FFF2-40B4-BE49-F238E27FC236}">
                <a16:creationId xmlns:a16="http://schemas.microsoft.com/office/drawing/2014/main" id="{0557F00B-3AF8-9542-313D-ECC85C6A2331}"/>
              </a:ext>
            </a:extLst>
          </p:cNvPr>
          <p:cNvSpPr>
            <a:spLocks noChangeAspect="1"/>
          </p:cNvSpPr>
          <p:nvPr userDrawn="1"/>
        </p:nvSpPr>
        <p:spPr>
          <a:xfrm>
            <a:off x="9203493" y="4374311"/>
            <a:ext cx="2341909" cy="2341909"/>
          </a:xfrm>
          <a:prstGeom prst="ellipse">
            <a:avLst/>
          </a:prstGeom>
          <a:solidFill>
            <a:srgbClr val="FFFFFF"/>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2200" kern="0">
                <a:solidFill>
                  <a:schemeClr val="accent3"/>
                </a:solidFill>
              </a:rPr>
              <a:t>X</a:t>
            </a:r>
          </a:p>
        </p:txBody>
      </p:sp>
      <p:sp>
        <p:nvSpPr>
          <p:cNvPr id="67" name="Oval 66">
            <a:extLst>
              <a:ext uri="{FF2B5EF4-FFF2-40B4-BE49-F238E27FC236}">
                <a16:creationId xmlns:a16="http://schemas.microsoft.com/office/drawing/2014/main" id="{5A5CDCFB-8DFF-5119-DE2E-3B75E48DD86B}"/>
              </a:ext>
            </a:extLst>
          </p:cNvPr>
          <p:cNvSpPr>
            <a:spLocks noChangeAspect="1"/>
          </p:cNvSpPr>
          <p:nvPr userDrawn="1"/>
        </p:nvSpPr>
        <p:spPr>
          <a:xfrm>
            <a:off x="6479097" y="4371253"/>
            <a:ext cx="2341909" cy="2341909"/>
          </a:xfrm>
          <a:prstGeom prst="ellipse">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r>
              <a:rPr lang="en-US" sz="2200" kern="0">
                <a:solidFill>
                  <a:schemeClr val="tx2"/>
                </a:solidFill>
              </a:rPr>
              <a:t>X</a:t>
            </a:r>
          </a:p>
        </p:txBody>
      </p:sp>
      <p:sp>
        <p:nvSpPr>
          <p:cNvPr id="41" name="TextBox 40">
            <a:extLst>
              <a:ext uri="{FF2B5EF4-FFF2-40B4-BE49-F238E27FC236}">
                <a16:creationId xmlns:a16="http://schemas.microsoft.com/office/drawing/2014/main" id="{11283242-8911-C972-8585-839DE6A85D22}"/>
              </a:ext>
            </a:extLst>
          </p:cNvPr>
          <p:cNvSpPr txBox="1"/>
          <p:nvPr userDrawn="1"/>
        </p:nvSpPr>
        <p:spPr>
          <a:xfrm>
            <a:off x="2858305" y="1878213"/>
            <a:ext cx="7068624" cy="2308324"/>
          </a:xfrm>
          <a:prstGeom prst="rect">
            <a:avLst/>
          </a:prstGeom>
          <a:noFill/>
          <a:ln w="38100">
            <a:solidFill>
              <a:schemeClr val="tx1"/>
            </a:solidFill>
          </a:ln>
        </p:spPr>
        <p:txBody>
          <a:bodyPr wrap="square" rtlCol="0">
            <a:spAutoFit/>
          </a:bodyPr>
          <a:lstStyle/>
          <a:p>
            <a:r>
              <a:rPr lang="en-US" dirty="0"/>
              <a:t>To utilize the symbols that are represented on this slide, you will need to:</a:t>
            </a:r>
          </a:p>
          <a:p>
            <a:endParaRPr lang="en-US" dirty="0"/>
          </a:p>
          <a:p>
            <a:pPr marL="228600" indent="-228600">
              <a:buAutoNum type="arabicPeriod"/>
            </a:pPr>
            <a:r>
              <a:rPr lang="en-US" dirty="0"/>
              <a:t>Select the “View” menu tab</a:t>
            </a:r>
          </a:p>
          <a:p>
            <a:pPr marL="228600" indent="-228600">
              <a:buAutoNum type="arabicPeriod"/>
            </a:pPr>
            <a:r>
              <a:rPr lang="en-US" dirty="0"/>
              <a:t>Select “Slide Master” in the Master Views tab</a:t>
            </a:r>
          </a:p>
          <a:p>
            <a:pPr marL="228600" indent="-228600">
              <a:buAutoNum type="arabicPeriod"/>
            </a:pPr>
            <a:r>
              <a:rPr lang="en-US" dirty="0"/>
              <a:t>Right-click the object you want to use and select “Copy”</a:t>
            </a:r>
          </a:p>
          <a:p>
            <a:pPr marL="228600" indent="-228600">
              <a:buAutoNum type="arabicPeriod"/>
            </a:pPr>
            <a:r>
              <a:rPr lang="en-US" dirty="0"/>
              <a:t>Select “Close Master View”</a:t>
            </a:r>
          </a:p>
          <a:p>
            <a:pPr marL="228600" indent="-228600">
              <a:buAutoNum type="arabicPeriod"/>
            </a:pPr>
            <a:r>
              <a:rPr lang="en-US" dirty="0"/>
              <a:t>Paste the object onto the desired slide.</a:t>
            </a:r>
          </a:p>
          <a:p>
            <a:endParaRPr lang="en-US" dirty="0"/>
          </a:p>
        </p:txBody>
      </p:sp>
    </p:spTree>
    <p:extLst>
      <p:ext uri="{BB962C8B-B14F-4D97-AF65-F5344CB8AC3E}">
        <p14:creationId xmlns:p14="http://schemas.microsoft.com/office/powerpoint/2010/main" val="175820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438913" y="194694"/>
            <a:ext cx="11336135" cy="527468"/>
          </a:xfrm>
        </p:spPr>
        <p:txBody>
          <a:bodyPr anchor="ctr">
            <a:noAutofit/>
          </a:bodyPr>
          <a:lstStyle>
            <a:lvl1pPr algn="l">
              <a:defRPr sz="2850">
                <a:solidFill>
                  <a:schemeClr val="accent1"/>
                </a:solidFill>
                <a:latin typeface="+mn-lt"/>
              </a:defRPr>
            </a:lvl1pPr>
          </a:lstStyle>
          <a:p>
            <a:r>
              <a:rPr lang="en-US"/>
              <a:t>Title</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121E0ABC-F1ED-4808-AA0F-E41E5263C235}"/>
              </a:ext>
            </a:extLst>
          </p:cNvPr>
          <p:cNvSpPr>
            <a:spLocks noGrp="1"/>
          </p:cNvSpPr>
          <p:nvPr>
            <p:ph idx="1" hasCustomPrompt="1"/>
          </p:nvPr>
        </p:nvSpPr>
        <p:spPr>
          <a:xfrm>
            <a:off x="438912" y="1610139"/>
            <a:ext cx="11329491" cy="433576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Slide Number Placeholder 5">
            <a:extLst>
              <a:ext uri="{FF2B5EF4-FFF2-40B4-BE49-F238E27FC236}">
                <a16:creationId xmlns:a16="http://schemas.microsoft.com/office/drawing/2014/main" id="{3B73E5AC-0FE8-4521-BF8B-6CA4809ED540}"/>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A321BAD0-0913-44ED-803B-2E1B77252F21}"/>
              </a:ext>
            </a:extLst>
          </p:cNvPr>
          <p:cNvSpPr>
            <a:spLocks noGrp="1"/>
          </p:cNvSpPr>
          <p:nvPr>
            <p:ph type="body" sz="quarter" idx="23" hasCustomPrompt="1"/>
          </p:nvPr>
        </p:nvSpPr>
        <p:spPr>
          <a:xfrm>
            <a:off x="438913" y="762921"/>
            <a:ext cx="11336135" cy="454386"/>
          </a:xfrm>
          <a:prstGeom prst="rect">
            <a:avLst/>
          </a:prstGeom>
        </p:spPr>
        <p:txBody>
          <a:bodyPr anchor="t"/>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marL="0" marR="0" lvl="0" indent="0" algn="l" defTabSz="685800" rtl="0" eaLnBrk="1" fontAlgn="auto" latinLnBrk="0" hangingPunct="1">
              <a:lnSpc>
                <a:spcPct val="90000"/>
              </a:lnSpc>
              <a:spcBef>
                <a:spcPts val="750"/>
              </a:spcBef>
              <a:spcAft>
                <a:spcPts val="0"/>
              </a:spcAft>
              <a:buClr>
                <a:schemeClr val="bg2"/>
              </a:buClr>
              <a:buSzTx/>
              <a:buFont typeface="Wingdings" panose="05000000000000000000" pitchFamily="2" charset="2"/>
              <a:buNone/>
              <a:tabLst/>
              <a:defRPr/>
            </a:pPr>
            <a:r>
              <a:rPr lang="en-US"/>
              <a:t>Sub-Title</a:t>
            </a:r>
          </a:p>
        </p:txBody>
      </p:sp>
    </p:spTree>
    <p:extLst>
      <p:ext uri="{BB962C8B-B14F-4D97-AF65-F5344CB8AC3E}">
        <p14:creationId xmlns:p14="http://schemas.microsoft.com/office/powerpoint/2010/main" val="7529102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llout Boxes">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B33B571-5459-4218-AE42-96B925C1D574}"/>
              </a:ext>
            </a:extLst>
          </p:cNvPr>
          <p:cNvGrpSpPr/>
          <p:nvPr/>
        </p:nvGrpSpPr>
        <p:grpSpPr>
          <a:xfrm>
            <a:off x="3365863" y="594333"/>
            <a:ext cx="2341910" cy="1831351"/>
            <a:chOff x="1339315" y="926137"/>
            <a:chExt cx="2341910" cy="1831351"/>
          </a:xfrm>
        </p:grpSpPr>
        <p:sp>
          <p:nvSpPr>
            <p:cNvPr id="41" name="Rectangle: Rounded Corners 40">
              <a:extLst>
                <a:ext uri="{FF2B5EF4-FFF2-40B4-BE49-F238E27FC236}">
                  <a16:creationId xmlns:a16="http://schemas.microsoft.com/office/drawing/2014/main" id="{C503DCED-0388-4250-B570-5C03B00DDEFE}"/>
                </a:ext>
              </a:extLst>
            </p:cNvPr>
            <p:cNvSpPr/>
            <p:nvPr userDrawn="1"/>
          </p:nvSpPr>
          <p:spPr>
            <a:xfrm>
              <a:off x="1339315" y="926137"/>
              <a:ext cx="2341910" cy="1078859"/>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2"/>
                  </a:solidFill>
                </a:rPr>
                <a:t>X</a:t>
              </a:r>
            </a:p>
          </p:txBody>
        </p:sp>
        <p:cxnSp>
          <p:nvCxnSpPr>
            <p:cNvPr id="43" name="Straight Connector 42">
              <a:extLst>
                <a:ext uri="{FF2B5EF4-FFF2-40B4-BE49-F238E27FC236}">
                  <a16:creationId xmlns:a16="http://schemas.microsoft.com/office/drawing/2014/main" id="{E836C172-3449-4183-8753-18747798DFA4}"/>
                </a:ext>
              </a:extLst>
            </p:cNvPr>
            <p:cNvCxnSpPr>
              <a:cxnSpLocks/>
              <a:endCxn id="41"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4BFD274-7D1D-AA7F-F413-174235B23789}"/>
              </a:ext>
            </a:extLst>
          </p:cNvPr>
          <p:cNvGrpSpPr/>
          <p:nvPr userDrawn="1"/>
        </p:nvGrpSpPr>
        <p:grpSpPr>
          <a:xfrm>
            <a:off x="3413502" y="2784179"/>
            <a:ext cx="2341910" cy="1831351"/>
            <a:chOff x="1339315" y="926137"/>
            <a:chExt cx="2341910" cy="1831351"/>
          </a:xfrm>
        </p:grpSpPr>
        <p:sp>
          <p:nvSpPr>
            <p:cNvPr id="84" name="Rectangle: Rounded Corners 83">
              <a:extLst>
                <a:ext uri="{FF2B5EF4-FFF2-40B4-BE49-F238E27FC236}">
                  <a16:creationId xmlns:a16="http://schemas.microsoft.com/office/drawing/2014/main" id="{61E3B916-1005-BF09-54D4-CE5B356F6AFF}"/>
                </a:ext>
              </a:extLst>
            </p:cNvPr>
            <p:cNvSpPr/>
            <p:nvPr userDrawn="1"/>
          </p:nvSpPr>
          <p:spPr>
            <a:xfrm>
              <a:off x="1339315" y="926137"/>
              <a:ext cx="2341910" cy="1078859"/>
            </a:xfrm>
            <a:prstGeom prst="round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X</a:t>
              </a:r>
            </a:p>
          </p:txBody>
        </p:sp>
        <p:cxnSp>
          <p:nvCxnSpPr>
            <p:cNvPr id="85" name="Straight Connector 84">
              <a:extLst>
                <a:ext uri="{FF2B5EF4-FFF2-40B4-BE49-F238E27FC236}">
                  <a16:creationId xmlns:a16="http://schemas.microsoft.com/office/drawing/2014/main" id="{160F9D3E-AD1F-9BF4-7689-7C670032DFC6}"/>
                </a:ext>
              </a:extLst>
            </p:cNvPr>
            <p:cNvCxnSpPr>
              <a:cxnSpLocks/>
              <a:endCxn id="84" idx="2"/>
            </p:cNvCxnSpPr>
            <p:nvPr userDrawn="1"/>
          </p:nvCxnSpPr>
          <p:spPr>
            <a:xfrm flipV="1">
              <a:off x="1827720" y="2004996"/>
              <a:ext cx="682550" cy="752492"/>
            </a:xfrm>
            <a:prstGeom prst="line">
              <a:avLst/>
            </a:prstGeom>
            <a:ln w="19050">
              <a:solidFill>
                <a:srgbClr val="F1603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2B33D592-F560-A9E7-6E95-3D82BF9F103A}"/>
              </a:ext>
            </a:extLst>
          </p:cNvPr>
          <p:cNvGrpSpPr/>
          <p:nvPr userDrawn="1"/>
        </p:nvGrpSpPr>
        <p:grpSpPr>
          <a:xfrm>
            <a:off x="253119" y="594333"/>
            <a:ext cx="2341910" cy="1831351"/>
            <a:chOff x="1339315" y="926137"/>
            <a:chExt cx="2341910" cy="1831351"/>
          </a:xfrm>
        </p:grpSpPr>
        <p:sp>
          <p:nvSpPr>
            <p:cNvPr id="93" name="Rectangle: Rounded Corners 92">
              <a:extLst>
                <a:ext uri="{FF2B5EF4-FFF2-40B4-BE49-F238E27FC236}">
                  <a16:creationId xmlns:a16="http://schemas.microsoft.com/office/drawing/2014/main" id="{D5766655-C4E8-5B07-F55E-39E0AB169572}"/>
                </a:ext>
              </a:extLst>
            </p:cNvPr>
            <p:cNvSpPr/>
            <p:nvPr userDrawn="1"/>
          </p:nvSpPr>
          <p:spPr>
            <a:xfrm>
              <a:off x="1339315" y="926137"/>
              <a:ext cx="2341910" cy="1078859"/>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X</a:t>
              </a:r>
            </a:p>
          </p:txBody>
        </p:sp>
        <p:cxnSp>
          <p:nvCxnSpPr>
            <p:cNvPr id="94" name="Straight Connector 93">
              <a:extLst>
                <a:ext uri="{FF2B5EF4-FFF2-40B4-BE49-F238E27FC236}">
                  <a16:creationId xmlns:a16="http://schemas.microsoft.com/office/drawing/2014/main" id="{17B076BF-6305-635C-B4DF-20C4911D61D2}"/>
                </a:ext>
              </a:extLst>
            </p:cNvPr>
            <p:cNvCxnSpPr>
              <a:cxnSpLocks/>
              <a:endCxn id="93"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4758E08-AFDB-19C9-A214-9545949A2D3B}"/>
              </a:ext>
            </a:extLst>
          </p:cNvPr>
          <p:cNvGrpSpPr/>
          <p:nvPr userDrawn="1"/>
        </p:nvGrpSpPr>
        <p:grpSpPr>
          <a:xfrm>
            <a:off x="432374" y="2787538"/>
            <a:ext cx="2341910" cy="1831351"/>
            <a:chOff x="1339315" y="926137"/>
            <a:chExt cx="2341910" cy="1831351"/>
          </a:xfrm>
        </p:grpSpPr>
        <p:sp>
          <p:nvSpPr>
            <p:cNvPr id="96" name="Rectangle: Rounded Corners 95">
              <a:extLst>
                <a:ext uri="{FF2B5EF4-FFF2-40B4-BE49-F238E27FC236}">
                  <a16:creationId xmlns:a16="http://schemas.microsoft.com/office/drawing/2014/main" id="{A34C52E0-5FB1-8604-6E2E-9BA90D467D6C}"/>
                </a:ext>
              </a:extLst>
            </p:cNvPr>
            <p:cNvSpPr/>
            <p:nvPr userDrawn="1"/>
          </p:nvSpPr>
          <p:spPr>
            <a:xfrm>
              <a:off x="1339315" y="926137"/>
              <a:ext cx="2341910" cy="1078859"/>
            </a:xfrm>
            <a:prstGeom prst="round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X</a:t>
              </a:r>
            </a:p>
          </p:txBody>
        </p:sp>
        <p:cxnSp>
          <p:nvCxnSpPr>
            <p:cNvPr id="97" name="Straight Connector 96">
              <a:extLst>
                <a:ext uri="{FF2B5EF4-FFF2-40B4-BE49-F238E27FC236}">
                  <a16:creationId xmlns:a16="http://schemas.microsoft.com/office/drawing/2014/main" id="{22106D67-AB88-AEAF-19E9-2F896E700785}"/>
                </a:ext>
              </a:extLst>
            </p:cNvPr>
            <p:cNvCxnSpPr>
              <a:cxnSpLocks/>
              <a:endCxn id="96" idx="2"/>
            </p:cNvCxnSpPr>
            <p:nvPr userDrawn="1"/>
          </p:nvCxnSpPr>
          <p:spPr>
            <a:xfrm flipV="1">
              <a:off x="1827720" y="2004996"/>
              <a:ext cx="682550" cy="752492"/>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0256E359-9C97-E091-656B-8C9EB49E2E64}"/>
              </a:ext>
            </a:extLst>
          </p:cNvPr>
          <p:cNvGrpSpPr/>
          <p:nvPr userDrawn="1"/>
        </p:nvGrpSpPr>
        <p:grpSpPr>
          <a:xfrm>
            <a:off x="9591350" y="594333"/>
            <a:ext cx="2341910" cy="1831351"/>
            <a:chOff x="1339315" y="926137"/>
            <a:chExt cx="2341910" cy="1831351"/>
          </a:xfrm>
        </p:grpSpPr>
        <p:sp>
          <p:nvSpPr>
            <p:cNvPr id="99" name="Rectangle: Rounded Corners 98">
              <a:extLst>
                <a:ext uri="{FF2B5EF4-FFF2-40B4-BE49-F238E27FC236}">
                  <a16:creationId xmlns:a16="http://schemas.microsoft.com/office/drawing/2014/main" id="{ED6CC7BE-F383-BB8B-960D-F6F3EDC4BE40}"/>
                </a:ext>
              </a:extLst>
            </p:cNvPr>
            <p:cNvSpPr/>
            <p:nvPr userDrawn="1"/>
          </p:nvSpPr>
          <p:spPr>
            <a:xfrm>
              <a:off x="1339315" y="926137"/>
              <a:ext cx="2341910" cy="1078859"/>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3"/>
                  </a:solidFill>
                </a:rPr>
                <a:t>X</a:t>
              </a:r>
            </a:p>
          </p:txBody>
        </p:sp>
        <p:cxnSp>
          <p:nvCxnSpPr>
            <p:cNvPr id="100" name="Straight Connector 99">
              <a:extLst>
                <a:ext uri="{FF2B5EF4-FFF2-40B4-BE49-F238E27FC236}">
                  <a16:creationId xmlns:a16="http://schemas.microsoft.com/office/drawing/2014/main" id="{96F60E16-0313-E9CA-975F-8F046D7DF2B2}"/>
                </a:ext>
              </a:extLst>
            </p:cNvPr>
            <p:cNvCxnSpPr>
              <a:cxnSpLocks/>
              <a:endCxn id="99"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F9714492-4322-3851-1073-77D7C28EAD6D}"/>
              </a:ext>
            </a:extLst>
          </p:cNvPr>
          <p:cNvGrpSpPr/>
          <p:nvPr userDrawn="1"/>
        </p:nvGrpSpPr>
        <p:grpSpPr>
          <a:xfrm>
            <a:off x="9591350" y="2784179"/>
            <a:ext cx="2341910" cy="1831351"/>
            <a:chOff x="1339315" y="926137"/>
            <a:chExt cx="2341910" cy="1831351"/>
          </a:xfrm>
        </p:grpSpPr>
        <p:sp>
          <p:nvSpPr>
            <p:cNvPr id="102" name="Rectangle: Rounded Corners 101">
              <a:extLst>
                <a:ext uri="{FF2B5EF4-FFF2-40B4-BE49-F238E27FC236}">
                  <a16:creationId xmlns:a16="http://schemas.microsoft.com/office/drawing/2014/main" id="{DBE424FB-71E0-DEFA-309E-36A7B956CD7B}"/>
                </a:ext>
              </a:extLst>
            </p:cNvPr>
            <p:cNvSpPr/>
            <p:nvPr userDrawn="1"/>
          </p:nvSpPr>
          <p:spPr>
            <a:xfrm>
              <a:off x="1339315" y="926137"/>
              <a:ext cx="2341910" cy="1078859"/>
            </a:xfrm>
            <a:prstGeom prst="roundRect">
              <a:avLst/>
            </a:prstGeom>
            <a:solidFill>
              <a:schemeClr val="accent3">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X</a:t>
              </a:r>
            </a:p>
          </p:txBody>
        </p:sp>
        <p:cxnSp>
          <p:nvCxnSpPr>
            <p:cNvPr id="103" name="Straight Connector 102">
              <a:extLst>
                <a:ext uri="{FF2B5EF4-FFF2-40B4-BE49-F238E27FC236}">
                  <a16:creationId xmlns:a16="http://schemas.microsoft.com/office/drawing/2014/main" id="{2696A9CE-4B78-C5EA-0DAA-185939BF469A}"/>
                </a:ext>
              </a:extLst>
            </p:cNvPr>
            <p:cNvCxnSpPr>
              <a:cxnSpLocks/>
              <a:endCxn id="102" idx="2"/>
            </p:cNvCxnSpPr>
            <p:nvPr userDrawn="1"/>
          </p:nvCxnSpPr>
          <p:spPr>
            <a:xfrm flipV="1">
              <a:off x="1827720" y="2004996"/>
              <a:ext cx="682550" cy="752492"/>
            </a:xfrm>
            <a:prstGeom prst="line">
              <a:avLst/>
            </a:prstGeom>
            <a:ln w="1905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3DEC714-83F2-81E1-816E-58354B8D57B9}"/>
              </a:ext>
            </a:extLst>
          </p:cNvPr>
          <p:cNvGrpSpPr/>
          <p:nvPr userDrawn="1"/>
        </p:nvGrpSpPr>
        <p:grpSpPr>
          <a:xfrm>
            <a:off x="6478607" y="594333"/>
            <a:ext cx="2341910" cy="1831351"/>
            <a:chOff x="1339315" y="926137"/>
            <a:chExt cx="2341910" cy="1831351"/>
          </a:xfrm>
        </p:grpSpPr>
        <p:sp>
          <p:nvSpPr>
            <p:cNvPr id="12" name="Rectangle: Rounded Corners 11">
              <a:extLst>
                <a:ext uri="{FF2B5EF4-FFF2-40B4-BE49-F238E27FC236}">
                  <a16:creationId xmlns:a16="http://schemas.microsoft.com/office/drawing/2014/main" id="{173472AE-EF0D-C06E-9C40-BB6CB778AD48}"/>
                </a:ext>
              </a:extLst>
            </p:cNvPr>
            <p:cNvSpPr/>
            <p:nvPr userDrawn="1"/>
          </p:nvSpPr>
          <p:spPr>
            <a:xfrm>
              <a:off x="1339315" y="926137"/>
              <a:ext cx="2341910" cy="1078859"/>
            </a:xfrm>
            <a:prstGeom prst="round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X</a:t>
              </a:r>
            </a:p>
          </p:txBody>
        </p:sp>
        <p:cxnSp>
          <p:nvCxnSpPr>
            <p:cNvPr id="13" name="Straight Connector 12">
              <a:extLst>
                <a:ext uri="{FF2B5EF4-FFF2-40B4-BE49-F238E27FC236}">
                  <a16:creationId xmlns:a16="http://schemas.microsoft.com/office/drawing/2014/main" id="{E40F6767-F297-C887-A38A-9182BCD8ED69}"/>
                </a:ext>
              </a:extLst>
            </p:cNvPr>
            <p:cNvCxnSpPr>
              <a:cxnSpLocks/>
              <a:endCxn id="12"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9D4CA72-54DB-032C-9ED4-33F3A83A48F0}"/>
              </a:ext>
            </a:extLst>
          </p:cNvPr>
          <p:cNvGrpSpPr/>
          <p:nvPr userDrawn="1"/>
        </p:nvGrpSpPr>
        <p:grpSpPr>
          <a:xfrm>
            <a:off x="6545443" y="2784179"/>
            <a:ext cx="2341910" cy="1831351"/>
            <a:chOff x="1339315" y="926137"/>
            <a:chExt cx="2341910" cy="1831351"/>
          </a:xfrm>
        </p:grpSpPr>
        <p:sp>
          <p:nvSpPr>
            <p:cNvPr id="15" name="Rectangle: Rounded Corners 14">
              <a:extLst>
                <a:ext uri="{FF2B5EF4-FFF2-40B4-BE49-F238E27FC236}">
                  <a16:creationId xmlns:a16="http://schemas.microsoft.com/office/drawing/2014/main" id="{59B87D7D-EF82-7DA1-1BB8-0306C7A9488D}"/>
                </a:ext>
              </a:extLst>
            </p:cNvPr>
            <p:cNvSpPr/>
            <p:nvPr userDrawn="1"/>
          </p:nvSpPr>
          <p:spPr>
            <a:xfrm>
              <a:off x="1339315" y="926137"/>
              <a:ext cx="2341910" cy="1078859"/>
            </a:xfrm>
            <a:prstGeom prst="roundRect">
              <a:avLst/>
            </a:prstGeom>
            <a:solidFill>
              <a:srgbClr val="CDE0F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X</a:t>
              </a:r>
            </a:p>
          </p:txBody>
        </p:sp>
        <p:cxnSp>
          <p:nvCxnSpPr>
            <p:cNvPr id="16" name="Straight Connector 15">
              <a:extLst>
                <a:ext uri="{FF2B5EF4-FFF2-40B4-BE49-F238E27FC236}">
                  <a16:creationId xmlns:a16="http://schemas.microsoft.com/office/drawing/2014/main" id="{624C43E1-DBB6-AE25-35C4-33DA8FA1FA41}"/>
                </a:ext>
              </a:extLst>
            </p:cNvPr>
            <p:cNvCxnSpPr>
              <a:cxnSpLocks/>
              <a:endCxn id="15" idx="2"/>
            </p:cNvCxnSpPr>
            <p:nvPr userDrawn="1"/>
          </p:nvCxnSpPr>
          <p:spPr>
            <a:xfrm flipV="1">
              <a:off x="1827720" y="2004996"/>
              <a:ext cx="682550" cy="752492"/>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5E0FC2A7-DAAA-20B7-EEA7-22F3A593A66B}"/>
              </a:ext>
            </a:extLst>
          </p:cNvPr>
          <p:cNvSpPr txBox="1"/>
          <p:nvPr userDrawn="1"/>
        </p:nvSpPr>
        <p:spPr>
          <a:xfrm>
            <a:off x="2173461" y="4740222"/>
            <a:ext cx="7068624" cy="2031325"/>
          </a:xfrm>
          <a:prstGeom prst="rect">
            <a:avLst/>
          </a:prstGeom>
          <a:noFill/>
          <a:ln w="38100">
            <a:solidFill>
              <a:schemeClr val="tx1"/>
            </a:solidFill>
          </a:ln>
        </p:spPr>
        <p:txBody>
          <a:bodyPr wrap="square" rtlCol="0">
            <a:spAutoFit/>
          </a:bodyPr>
          <a:lstStyle/>
          <a:p>
            <a:r>
              <a:rPr lang="en-US" dirty="0"/>
              <a:t>To utilize the symbols that are represented on this slide, you will need to:</a:t>
            </a:r>
          </a:p>
          <a:p>
            <a:endParaRPr lang="en-US" dirty="0"/>
          </a:p>
          <a:p>
            <a:pPr marL="228600" indent="-228600">
              <a:buAutoNum type="arabicPeriod"/>
            </a:pPr>
            <a:r>
              <a:rPr lang="en-US" dirty="0"/>
              <a:t>Select the “View” menu tab</a:t>
            </a:r>
          </a:p>
          <a:p>
            <a:pPr marL="228600" indent="-228600">
              <a:buAutoNum type="arabicPeriod"/>
            </a:pPr>
            <a:r>
              <a:rPr lang="en-US" dirty="0"/>
              <a:t>Select “Slide Master” in the Master Views tab</a:t>
            </a:r>
          </a:p>
          <a:p>
            <a:pPr marL="228600" indent="-228600">
              <a:buAutoNum type="arabicPeriod"/>
            </a:pPr>
            <a:r>
              <a:rPr lang="en-US" dirty="0"/>
              <a:t>Right-click the object you want to use and select “Copy”</a:t>
            </a:r>
          </a:p>
          <a:p>
            <a:pPr marL="228600" indent="-228600">
              <a:buAutoNum type="arabicPeriod"/>
            </a:pPr>
            <a:r>
              <a:rPr lang="en-US" dirty="0"/>
              <a:t>Select “Close Master View”</a:t>
            </a:r>
          </a:p>
          <a:p>
            <a:pPr marL="228600" indent="-228600">
              <a:buAutoNum type="arabicPeriod"/>
            </a:pPr>
            <a:r>
              <a:rPr lang="en-US" dirty="0"/>
              <a:t>Paste the object onto the desired slide.</a:t>
            </a:r>
          </a:p>
        </p:txBody>
      </p:sp>
    </p:spTree>
    <p:extLst>
      <p:ext uri="{BB962C8B-B14F-4D97-AF65-F5344CB8AC3E}">
        <p14:creationId xmlns:p14="http://schemas.microsoft.com/office/powerpoint/2010/main" val="270961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4713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r>
              <a:rPr lang="en-US"/>
              <a:t>DRAFT</a:t>
            </a:r>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9663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0" name="Content Placeholder 2">
            <a:extLst>
              <a:ext uri="{FF2B5EF4-FFF2-40B4-BE49-F238E27FC236}">
                <a16:creationId xmlns:a16="http://schemas.microsoft.com/office/drawing/2014/main" id="{ED7E7471-44C5-463E-B019-1DAB8864F308}"/>
              </a:ext>
            </a:extLst>
          </p:cNvPr>
          <p:cNvSpPr>
            <a:spLocks noGrp="1"/>
          </p:cNvSpPr>
          <p:nvPr>
            <p:ph idx="13" hasCustomPrompt="1"/>
          </p:nvPr>
        </p:nvSpPr>
        <p:spPr>
          <a:xfrm>
            <a:off x="6385721" y="2126518"/>
            <a:ext cx="5383620"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8"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2" y="2126518"/>
            <a:ext cx="5383620" cy="3659177"/>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8" name="Text Placeholder 2">
            <a:extLst>
              <a:ext uri="{FF2B5EF4-FFF2-40B4-BE49-F238E27FC236}">
                <a16:creationId xmlns:a16="http://schemas.microsoft.com/office/drawing/2014/main" id="{74602F1B-E91A-4D86-95C3-BBF4B0703DBB}"/>
              </a:ext>
            </a:extLst>
          </p:cNvPr>
          <p:cNvSpPr>
            <a:spLocks noGrp="1"/>
          </p:cNvSpPr>
          <p:nvPr>
            <p:ph type="body" sz="quarter" idx="23" hasCustomPrompt="1"/>
          </p:nvPr>
        </p:nvSpPr>
        <p:spPr>
          <a:xfrm>
            <a:off x="422660" y="1291962"/>
            <a:ext cx="5383619"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9" name="Text Placeholder 2">
            <a:extLst>
              <a:ext uri="{FF2B5EF4-FFF2-40B4-BE49-F238E27FC236}">
                <a16:creationId xmlns:a16="http://schemas.microsoft.com/office/drawing/2014/main" id="{D12EA0E5-9CDC-4B54-9359-6369D410C859}"/>
              </a:ext>
            </a:extLst>
          </p:cNvPr>
          <p:cNvSpPr>
            <a:spLocks noGrp="1"/>
          </p:cNvSpPr>
          <p:nvPr>
            <p:ph type="body" sz="quarter" idx="24" hasCustomPrompt="1"/>
          </p:nvPr>
        </p:nvSpPr>
        <p:spPr>
          <a:xfrm>
            <a:off x="6384711" y="1291962"/>
            <a:ext cx="5383619" cy="781391"/>
          </a:xfrm>
          <a:prstGeom prst="rect">
            <a:avLst/>
          </a:prstGeom>
        </p:spPr>
        <p:txBody>
          <a:bodyPr anchor="b"/>
          <a:lstStyle>
            <a:lvl1pPr marL="0" indent="0">
              <a:buNone/>
              <a:defRPr sz="21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78A88B1D-8CA9-48F0-8B4D-B52D96D4B874}"/>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02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1" y="6062945"/>
            <a:ext cx="997300" cy="398921"/>
          </a:xfrm>
          <a:prstGeom prst="rect">
            <a:avLst/>
          </a:prstGeom>
        </p:spPr>
      </p:pic>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518B"/>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4C3115-AEBF-461F-9D32-921B43814FA0}"/>
              </a:ext>
            </a:extLst>
          </p:cNvPr>
          <p:cNvSpPr>
            <a:spLocks noGrp="1"/>
          </p:cNvSpPr>
          <p:nvPr>
            <p:ph type="title" hasCustomPrompt="1"/>
          </p:nvPr>
        </p:nvSpPr>
        <p:spPr>
          <a:xfrm>
            <a:off x="422662" y="162466"/>
            <a:ext cx="11345668" cy="962338"/>
          </a:xfrm>
        </p:spPr>
        <p:txBody>
          <a:bodyPr anchor="ctr">
            <a:normAutofit/>
          </a:bodyPr>
          <a:lstStyle>
            <a:lvl1pPr algn="l">
              <a:defRPr sz="2850">
                <a:solidFill>
                  <a:schemeClr val="accent1"/>
                </a:solidFill>
                <a:latin typeface="+mn-lt"/>
              </a:defRPr>
            </a:lvl1pPr>
          </a:lstStyle>
          <a:p>
            <a:r>
              <a:rPr lang="en-US"/>
              <a:t>Title</a:t>
            </a:r>
          </a:p>
        </p:txBody>
      </p:sp>
      <p:sp>
        <p:nvSpPr>
          <p:cNvPr id="16" name="Content Placeholder 2">
            <a:extLst>
              <a:ext uri="{FF2B5EF4-FFF2-40B4-BE49-F238E27FC236}">
                <a16:creationId xmlns:a16="http://schemas.microsoft.com/office/drawing/2014/main" id="{D5171826-1EC2-4094-A91A-687811C86802}"/>
              </a:ext>
            </a:extLst>
          </p:cNvPr>
          <p:cNvSpPr>
            <a:spLocks noGrp="1"/>
          </p:cNvSpPr>
          <p:nvPr>
            <p:ph idx="14" hasCustomPrompt="1"/>
          </p:nvPr>
        </p:nvSpPr>
        <p:spPr>
          <a:xfrm>
            <a:off x="422661" y="2126516"/>
            <a:ext cx="348432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7" name="Content Placeholder 2">
            <a:extLst>
              <a:ext uri="{FF2B5EF4-FFF2-40B4-BE49-F238E27FC236}">
                <a16:creationId xmlns:a16="http://schemas.microsoft.com/office/drawing/2014/main" id="{D723F714-3F88-4BD4-AC24-34E5FACE19C9}"/>
              </a:ext>
            </a:extLst>
          </p:cNvPr>
          <p:cNvSpPr>
            <a:spLocks noGrp="1"/>
          </p:cNvSpPr>
          <p:nvPr>
            <p:ph idx="15" hasCustomPrompt="1"/>
          </p:nvPr>
        </p:nvSpPr>
        <p:spPr>
          <a:xfrm>
            <a:off x="4353336" y="2126516"/>
            <a:ext cx="348432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marL="1028700" indent="0">
              <a:lnSpc>
                <a:spcPct val="100000"/>
              </a:lnSpc>
              <a:spcBef>
                <a:spcPts val="0"/>
              </a:spcBef>
              <a:buClr>
                <a:schemeClr val="accent2"/>
              </a:buClr>
              <a:buNone/>
              <a:defRPr sz="1650">
                <a:solidFill>
                  <a:schemeClr val="tx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a:p>
            <a:pPr lvl="3"/>
            <a:endParaRPr lang="en-US"/>
          </a:p>
        </p:txBody>
      </p:sp>
      <p:sp>
        <p:nvSpPr>
          <p:cNvPr id="18" name="Content Placeholder 2">
            <a:extLst>
              <a:ext uri="{FF2B5EF4-FFF2-40B4-BE49-F238E27FC236}">
                <a16:creationId xmlns:a16="http://schemas.microsoft.com/office/drawing/2014/main" id="{6BEF6C38-3476-49C8-90E7-4206E54DAD4C}"/>
              </a:ext>
            </a:extLst>
          </p:cNvPr>
          <p:cNvSpPr>
            <a:spLocks noGrp="1"/>
          </p:cNvSpPr>
          <p:nvPr>
            <p:ph idx="16" hasCustomPrompt="1"/>
          </p:nvPr>
        </p:nvSpPr>
        <p:spPr>
          <a:xfrm>
            <a:off x="8284009" y="2126516"/>
            <a:ext cx="3484321" cy="3667722"/>
          </a:xfrm>
          <a:prstGeom prst="rect">
            <a:avLst/>
          </a:prstGeom>
        </p:spPr>
        <p:txBody>
          <a:bodyPr/>
          <a:lstStyle>
            <a:lvl1pPr>
              <a:lnSpc>
                <a:spcPct val="100000"/>
              </a:lnSpc>
              <a:spcBef>
                <a:spcPts val="0"/>
              </a:spcBef>
              <a:buClr>
                <a:schemeClr val="accent2"/>
              </a:buClr>
              <a:defRPr sz="1650">
                <a:solidFill>
                  <a:schemeClr val="tx1"/>
                </a:solidFill>
              </a:defRPr>
            </a:lvl1pPr>
            <a:lvl2pPr>
              <a:lnSpc>
                <a:spcPct val="100000"/>
              </a:lnSpc>
              <a:spcBef>
                <a:spcPts val="0"/>
              </a:spcBef>
              <a:buClr>
                <a:schemeClr val="accent2"/>
              </a:buClr>
              <a:defRPr sz="1650">
                <a:solidFill>
                  <a:schemeClr val="tx1"/>
                </a:solidFill>
              </a:defRPr>
            </a:lvl2pPr>
            <a:lvl3pPr>
              <a:lnSpc>
                <a:spcPct val="100000"/>
              </a:lnSpc>
              <a:spcBef>
                <a:spcPts val="0"/>
              </a:spcBef>
              <a:buClr>
                <a:schemeClr val="accent2"/>
              </a:buClr>
              <a:defRPr sz="1650">
                <a:solidFill>
                  <a:schemeClr val="tx1"/>
                </a:solidFill>
              </a:defRPr>
            </a:lvl3pPr>
            <a:lvl4pPr>
              <a:buClr>
                <a:schemeClr val="accent2"/>
              </a:buClr>
              <a:defRPr sz="12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22" name="Text Placeholder 2">
            <a:extLst>
              <a:ext uri="{FF2B5EF4-FFF2-40B4-BE49-F238E27FC236}">
                <a16:creationId xmlns:a16="http://schemas.microsoft.com/office/drawing/2014/main" id="{5FE83922-F596-4602-BBD3-82F88757367C}"/>
              </a:ext>
            </a:extLst>
          </p:cNvPr>
          <p:cNvSpPr>
            <a:spLocks noGrp="1"/>
          </p:cNvSpPr>
          <p:nvPr>
            <p:ph type="body" sz="quarter" idx="23" hasCustomPrompt="1"/>
          </p:nvPr>
        </p:nvSpPr>
        <p:spPr>
          <a:xfrm>
            <a:off x="422660" y="1291963"/>
            <a:ext cx="348432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3" name="Text Placeholder 2">
            <a:extLst>
              <a:ext uri="{FF2B5EF4-FFF2-40B4-BE49-F238E27FC236}">
                <a16:creationId xmlns:a16="http://schemas.microsoft.com/office/drawing/2014/main" id="{DAE7DFD1-5400-4109-9C16-013CAF24F635}"/>
              </a:ext>
            </a:extLst>
          </p:cNvPr>
          <p:cNvSpPr>
            <a:spLocks noGrp="1"/>
          </p:cNvSpPr>
          <p:nvPr>
            <p:ph type="body" sz="quarter" idx="24" hasCustomPrompt="1"/>
          </p:nvPr>
        </p:nvSpPr>
        <p:spPr>
          <a:xfrm>
            <a:off x="4353335" y="1291963"/>
            <a:ext cx="348432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24" name="Text Placeholder 2">
            <a:extLst>
              <a:ext uri="{FF2B5EF4-FFF2-40B4-BE49-F238E27FC236}">
                <a16:creationId xmlns:a16="http://schemas.microsoft.com/office/drawing/2014/main" id="{9FE4701E-774A-4A9B-A09F-73F5B1B9F157}"/>
              </a:ext>
            </a:extLst>
          </p:cNvPr>
          <p:cNvSpPr>
            <a:spLocks noGrp="1"/>
          </p:cNvSpPr>
          <p:nvPr>
            <p:ph type="body" sz="quarter" idx="25" hasCustomPrompt="1"/>
          </p:nvPr>
        </p:nvSpPr>
        <p:spPr>
          <a:xfrm>
            <a:off x="8284009" y="1291963"/>
            <a:ext cx="3484320" cy="781391"/>
          </a:xfrm>
          <a:prstGeom prst="rect">
            <a:avLst/>
          </a:prstGeom>
        </p:spPr>
        <p:txBody>
          <a:bodyPr anchor="b"/>
          <a:lstStyle>
            <a:lvl1pPr marL="0" indent="0">
              <a:buNone/>
              <a:defRPr sz="1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Text</a:t>
            </a:r>
          </a:p>
        </p:txBody>
      </p:sp>
      <p:sp>
        <p:nvSpPr>
          <p:cNvPr id="14" name="Slide Number Placeholder 5">
            <a:extLst>
              <a:ext uri="{FF2B5EF4-FFF2-40B4-BE49-F238E27FC236}">
                <a16:creationId xmlns:a16="http://schemas.microsoft.com/office/drawing/2014/main" id="{00ACB5CC-04E8-489A-B870-FBFB45023694}"/>
              </a:ext>
            </a:extLst>
          </p:cNvPr>
          <p:cNvSpPr>
            <a:spLocks noGrp="1"/>
          </p:cNvSpPr>
          <p:nvPr>
            <p:ph type="sldNum" sz="quarter" idx="4"/>
          </p:nvPr>
        </p:nvSpPr>
        <p:spPr>
          <a:xfrm>
            <a:off x="11700434" y="6624085"/>
            <a:ext cx="47499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433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4.emf"/><Relationship Id="rId2" Type="http://schemas.openxmlformats.org/officeDocument/2006/relationships/slideLayout" Target="../slideLayouts/slideLayout5.xml"/><Relationship Id="rId16"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ags" Target="../tags/tag1.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4.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oleObject" Target="../embeddings/oleObject2.bin"/><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ags" Target="../tags/tag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heme" Target="../theme/theme6.xml"/><Relationship Id="rId30"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E826851A-3682-4835-BA62-7DE78985AA14}" type="datetime1">
              <a:rPr lang="en-US" smtClean="0"/>
              <a:t>9/19/2024</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5" r:id="rId1"/>
    <p:sldLayoutId id="2147483695" r:id="rId2"/>
    <p:sldLayoutId id="214748377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9E44E-DDDD-40EE-ACCA-BFAA99ADB5E5}"/>
              </a:ext>
            </a:extLst>
          </p:cNvPr>
          <p:cNvGraphicFramePr>
            <a:graphicFrameLocks noChangeAspect="1"/>
          </p:cNvGraphicFramePr>
          <p:nvPr userDrawn="1">
            <p:custDataLst>
              <p:tags r:id="rId15"/>
            </p:custDataLst>
            <p:extLst>
              <p:ext uri="{D42A27DB-BD31-4B8C-83A1-F6EECF244321}">
                <p14:modId xmlns:p14="http://schemas.microsoft.com/office/powerpoint/2010/main" val="373616266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4" name="Object 3" hidden="1">
                        <a:extLst>
                          <a:ext uri="{FF2B5EF4-FFF2-40B4-BE49-F238E27FC236}">
                            <a16:creationId xmlns:a16="http://schemas.microsoft.com/office/drawing/2014/main" id="{8489E44E-DDDD-40EE-ACCA-BFAA99ADB5E5}"/>
                          </a:ext>
                        </a:extLst>
                      </p:cNvPr>
                      <p:cNvPicPr/>
                      <p:nvPr/>
                    </p:nvPicPr>
                    <p:blipFill>
                      <a:blip r:embed="rId17"/>
                      <a:stretch>
                        <a:fillRect/>
                      </a:stretch>
                    </p:blipFill>
                    <p:spPr>
                      <a:xfrm>
                        <a:off x="1589"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4"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5747618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9/19/2024</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54" r:id="rId1"/>
    <p:sldLayoutId id="2147483713" r:id="rId2"/>
    <p:sldLayoutId id="2147483711" r:id="rId3"/>
    <p:sldLayoutId id="2147483714" r:id="rId4"/>
    <p:sldLayoutId id="2147483739" r:id="rId5"/>
    <p:sldLayoutId id="2147483715" r:id="rId6"/>
    <p:sldLayoutId id="2147483771" r:id="rId7"/>
    <p:sldLayoutId id="2147483755" r:id="rId8"/>
    <p:sldLayoutId id="2147483773" r:id="rId9"/>
    <p:sldLayoutId id="2147483734" r:id="rId10"/>
    <p:sldLayoutId id="2147483735" r:id="rId11"/>
    <p:sldLayoutId id="2147483736" r:id="rId12"/>
    <p:sldLayoutId id="2147483737" r:id="rId13"/>
    <p:sldLayoutId id="2147483738" r:id="rId14"/>
    <p:sldLayoutId id="2147483716" r:id="rId15"/>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9/19/2024</a:t>
            </a:fld>
            <a:endParaRPr lang="en-US" dirty="0"/>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dirty="0"/>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89E44E-DDDD-40EE-ACCA-BFAA99ADB5E5}"/>
              </a:ext>
            </a:extLst>
          </p:cNvPr>
          <p:cNvGraphicFramePr>
            <a:graphicFrameLocks noChangeAspect="1"/>
          </p:cNvGraphicFramePr>
          <p:nvPr userDrawn="1">
            <p:custDataLst>
              <p:tags r:id="rId28"/>
            </p:custDataLst>
            <p:extLst>
              <p:ext uri="{D42A27DB-BD31-4B8C-83A1-F6EECF244321}">
                <p14:modId xmlns:p14="http://schemas.microsoft.com/office/powerpoint/2010/main" val="3736162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95" imgH="394" progId="TCLayout.ActiveDocument.1">
                  <p:embed/>
                </p:oleObj>
              </mc:Choice>
              <mc:Fallback>
                <p:oleObj name="think-cell Slide" r:id="rId29" imgW="395" imgH="394" progId="TCLayout.ActiveDocument.1">
                  <p:embed/>
                  <p:pic>
                    <p:nvPicPr>
                      <p:cNvPr id="4" name="Object 3" hidden="1">
                        <a:extLst>
                          <a:ext uri="{FF2B5EF4-FFF2-40B4-BE49-F238E27FC236}">
                            <a16:creationId xmlns:a16="http://schemas.microsoft.com/office/drawing/2014/main" id="{8489E44E-DDDD-40EE-ACCA-BFAA99ADB5E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47951732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hyperlink" Target="https://tea.texas.gov/academics/curriculum-standards/teks/texas-essential-knowledge-and-skill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txassessmentdocs.atlassian.net/wiki/spaces/ODCCM/pages/2793218039/Holistic+Administrations" TargetMode="External"/><Relationship Id="rId4" Type="http://schemas.openxmlformats.org/officeDocument/2006/relationships/hyperlink" Target="https://txassessmentdocs.atlassian.net/wiki/spaces/ODCCM/pages/2793212714/TELPAS+Rater+Trai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50" y="1941508"/>
            <a:ext cx="7738936" cy="1759234"/>
          </a:xfrm>
        </p:spPr>
        <p:txBody>
          <a:bodyPr lIns="91440" tIns="45720" rIns="91440" bIns="45720" anchor="ctr">
            <a:normAutofit/>
          </a:bodyPr>
          <a:lstStyle/>
          <a:p>
            <a:pPr algn="ctr"/>
            <a:r>
              <a:rPr lang="en-US" sz="4000" dirty="0"/>
              <a:t>Making the ELPS-TELPAS Connection </a:t>
            </a:r>
            <a:br>
              <a:rPr lang="en-US" sz="4000" dirty="0"/>
            </a:br>
            <a:r>
              <a:rPr lang="en-US" sz="4000" dirty="0"/>
              <a:t>Grades K–12 Overview</a:t>
            </a:r>
            <a:endParaRPr lang="en-US" sz="4400" dirty="0"/>
          </a:p>
        </p:txBody>
      </p:sp>
      <p:sp>
        <p:nvSpPr>
          <p:cNvPr id="3" name="Text Placeholder 2">
            <a:extLst>
              <a:ext uri="{FF2B5EF4-FFF2-40B4-BE49-F238E27FC236}">
                <a16:creationId xmlns:a16="http://schemas.microsoft.com/office/drawing/2014/main" id="{E07447E1-BDB4-1E2B-1584-4B762D50C4D1}"/>
              </a:ext>
            </a:extLst>
          </p:cNvPr>
          <p:cNvSpPr>
            <a:spLocks noGrp="1"/>
          </p:cNvSpPr>
          <p:nvPr>
            <p:ph type="body" sz="quarter" idx="10"/>
          </p:nvPr>
        </p:nvSpPr>
        <p:spPr>
          <a:xfrm>
            <a:off x="1380444" y="4913501"/>
            <a:ext cx="7472643" cy="869505"/>
          </a:xfrm>
        </p:spPr>
        <p:txBody>
          <a:bodyPr/>
          <a:lstStyle/>
          <a:p>
            <a:pPr algn="ctr"/>
            <a:r>
              <a:rPr lang="en-US" sz="1800" dirty="0">
                <a:solidFill>
                  <a:srgbClr val="DA3E26"/>
                </a:solidFill>
              </a:rPr>
              <a:t>Texas Education Agency</a:t>
            </a:r>
          </a:p>
          <a:p>
            <a:pPr algn="ctr"/>
            <a:r>
              <a:rPr lang="en-US" sz="1800" dirty="0">
                <a:solidFill>
                  <a:srgbClr val="DA3E26"/>
                </a:solidFill>
              </a:rPr>
              <a:t>Student Assessment Division</a:t>
            </a:r>
            <a:endParaRPr lang="en-US" dirty="0">
              <a:solidFill>
                <a:srgbClr val="DA3E26"/>
              </a:solidFill>
            </a:endParaRPr>
          </a:p>
        </p:txBody>
      </p:sp>
      <p:pic>
        <p:nvPicPr>
          <p:cNvPr id="5" name="Picture 4" descr="The TELPAS assessment logo.">
            <a:extLst>
              <a:ext uri="{FF2B5EF4-FFF2-40B4-BE49-F238E27FC236}">
                <a16:creationId xmlns:a16="http://schemas.microsoft.com/office/drawing/2014/main" id="{D9CF5FCF-0ECB-CC15-03BA-7B0C123A663E}"/>
              </a:ext>
            </a:extLst>
          </p:cNvPr>
          <p:cNvPicPr>
            <a:picLocks noChangeAspect="1"/>
          </p:cNvPicPr>
          <p:nvPr/>
        </p:nvPicPr>
        <p:blipFill>
          <a:blip r:embed="rId3"/>
          <a:stretch>
            <a:fillRect/>
          </a:stretch>
        </p:blipFill>
        <p:spPr>
          <a:xfrm>
            <a:off x="3332337" y="3589020"/>
            <a:ext cx="3568859" cy="1224245"/>
          </a:xfrm>
          <a:prstGeom prst="rect">
            <a:avLst/>
          </a:prstGeom>
        </p:spPr>
      </p:pic>
    </p:spTree>
    <p:extLst>
      <p:ext uri="{BB962C8B-B14F-4D97-AF65-F5344CB8AC3E}">
        <p14:creationId xmlns:p14="http://schemas.microsoft.com/office/powerpoint/2010/main" val="329999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Brief ELPS Overview</a:t>
            </a:r>
          </a:p>
        </p:txBody>
      </p:sp>
    </p:spTree>
    <p:extLst>
      <p:ext uri="{BB962C8B-B14F-4D97-AF65-F5344CB8AC3E}">
        <p14:creationId xmlns:p14="http://schemas.microsoft.com/office/powerpoint/2010/main" val="62546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English Language Proficiency Standards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107368" y="1050324"/>
            <a:ext cx="11329491" cy="4984716"/>
          </a:xfrm>
        </p:spPr>
        <p:txBody>
          <a:bodyPr>
            <a:normAutofit/>
          </a:bodyPr>
          <a:lstStyle/>
          <a:p>
            <a:pPr>
              <a:spcAft>
                <a:spcPct val="20000"/>
              </a:spcAft>
              <a:buClr>
                <a:schemeClr val="accent2"/>
              </a:buClr>
              <a:buFont typeface="Wingdings" panose="05000000000000000000" pitchFamily="2" charset="2"/>
              <a:buChar char="§"/>
            </a:pPr>
            <a:r>
              <a:rPr lang="en-US" altLang="en-US" sz="2800" b="0" dirty="0">
                <a:solidFill>
                  <a:srgbClr val="0D6CB9"/>
                </a:solidFill>
              </a:rPr>
              <a:t>Were approved by State Board of Education in 2007–2008</a:t>
            </a:r>
          </a:p>
          <a:p>
            <a:pPr>
              <a:spcAft>
                <a:spcPct val="20000"/>
              </a:spcAft>
              <a:buClr>
                <a:schemeClr val="accent2"/>
              </a:buClr>
              <a:buFont typeface="Wingdings" panose="05000000000000000000" pitchFamily="2" charset="2"/>
              <a:buChar char="§"/>
            </a:pPr>
            <a:r>
              <a:rPr lang="en-US" altLang="en-US" sz="2800" b="0" dirty="0">
                <a:solidFill>
                  <a:srgbClr val="0D6CB9"/>
                </a:solidFill>
              </a:rPr>
              <a:t>Are part of Texas Essential Knowledge and Skills (TEKS) state-required curriculum</a:t>
            </a:r>
          </a:p>
          <a:p>
            <a:pPr>
              <a:spcAft>
                <a:spcPct val="20000"/>
              </a:spcAft>
              <a:buClr>
                <a:schemeClr val="accent2"/>
              </a:buClr>
              <a:buFont typeface="Wingdings" panose="05000000000000000000" pitchFamily="2" charset="2"/>
              <a:buChar char="§"/>
            </a:pPr>
            <a:r>
              <a:rPr lang="en-US" altLang="en-US" sz="2800" b="0" dirty="0">
                <a:solidFill>
                  <a:srgbClr val="0D6CB9"/>
                </a:solidFill>
              </a:rPr>
              <a:t>Include instruction school districts must provide to give EB students full opportunity to learn English and succeed academically</a:t>
            </a:r>
          </a:p>
          <a:p>
            <a:pPr>
              <a:spcAft>
                <a:spcPct val="20000"/>
              </a:spcAft>
              <a:buClr>
                <a:schemeClr val="accent2"/>
              </a:buClr>
              <a:buFont typeface="Wingdings" panose="05000000000000000000" pitchFamily="2" charset="2"/>
              <a:buChar char="§"/>
            </a:pPr>
            <a:r>
              <a:rPr lang="en-US" altLang="en-US" sz="2800" b="0" dirty="0">
                <a:solidFill>
                  <a:srgbClr val="0D6CB9"/>
                </a:solidFill>
              </a:rPr>
              <a:t>Require content area teachers to teach content area TEKS and help EB students become English proficient   </a:t>
            </a:r>
          </a:p>
          <a:p>
            <a:pPr>
              <a:spcAft>
                <a:spcPct val="20000"/>
              </a:spcAft>
              <a:buClr>
                <a:schemeClr val="accent2"/>
              </a:buClr>
              <a:buFont typeface="Wingdings" panose="05000000000000000000" pitchFamily="2" charset="2"/>
              <a:buChar char="§"/>
            </a:pPr>
            <a:r>
              <a:rPr lang="en-US" altLang="en-US" sz="2800" b="0" dirty="0">
                <a:solidFill>
                  <a:srgbClr val="0D6CB9"/>
                </a:solidFill>
              </a:rPr>
              <a:t>Are an integral part of instruction in each TEKS foundation and enrichment subject</a:t>
            </a:r>
          </a:p>
          <a:p>
            <a:pPr>
              <a:buClr>
                <a:schemeClr val="accent2"/>
              </a:buClr>
              <a:buFont typeface="Wingdings" panose="05000000000000000000" pitchFamily="2" charset="2"/>
              <a:buChar char="§"/>
            </a:pPr>
            <a:r>
              <a:rPr lang="en-US" altLang="en-US" sz="2800" b="0" dirty="0">
                <a:solidFill>
                  <a:srgbClr val="0D6CB9"/>
                </a:solidFill>
              </a:rPr>
              <a:t>Available on </a:t>
            </a:r>
            <a:r>
              <a:rPr lang="en-US" altLang="en-US" sz="2800" b="0" dirty="0">
                <a:solidFill>
                  <a:srgbClr val="0D6CB9"/>
                </a:solidFill>
                <a:hlinkClick r:id="rId3">
                  <a:extLst>
                    <a:ext uri="{A12FA001-AC4F-418D-AE19-62706E023703}">
                      <ahyp:hlinkClr xmlns:ahyp="http://schemas.microsoft.com/office/drawing/2018/hyperlinkcolor" val="tx"/>
                    </a:ext>
                  </a:extLst>
                </a:hlinkClick>
              </a:rPr>
              <a:t>TEA’s Curriculum </a:t>
            </a:r>
            <a:r>
              <a:rPr lang="en-US" altLang="en-US" sz="2800" b="0" dirty="0">
                <a:solidFill>
                  <a:srgbClr val="0D6CB9"/>
                </a:solidFill>
              </a:rPr>
              <a:t>website</a:t>
            </a:r>
            <a:endParaRPr lang="en-US" altLang="en-US" sz="2800" b="0" u="sng" dirty="0">
              <a:solidFill>
                <a:srgbClr val="0D6CB9"/>
              </a:solidFill>
            </a:endParaRP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11</a:t>
            </a:fld>
            <a:endParaRPr lang="en-US" dirty="0"/>
          </a:p>
        </p:txBody>
      </p:sp>
    </p:spTree>
    <p:extLst>
      <p:ext uri="{BB962C8B-B14F-4D97-AF65-F5344CB8AC3E}">
        <p14:creationId xmlns:p14="http://schemas.microsoft.com/office/powerpoint/2010/main" val="9030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t>12</a:t>
            </a:fld>
            <a:endParaRPr lang="en-US" dirty="0"/>
          </a:p>
        </p:txBody>
      </p:sp>
      <p:sp>
        <p:nvSpPr>
          <p:cNvPr id="2" name="Title 1"/>
          <p:cNvSpPr>
            <a:spLocks noGrp="1"/>
          </p:cNvSpPr>
          <p:nvPr>
            <p:ph type="title"/>
          </p:nvPr>
        </p:nvSpPr>
        <p:spPr>
          <a:xfrm>
            <a:off x="117487" y="0"/>
            <a:ext cx="11342232" cy="826008"/>
          </a:xfrm>
        </p:spPr>
        <p:txBody>
          <a:bodyPr>
            <a:normAutofit/>
          </a:bodyPr>
          <a:lstStyle/>
          <a:p>
            <a:r>
              <a:rPr lang="en-US" altLang="en-US" sz="3600" dirty="0">
                <a:solidFill>
                  <a:srgbClr val="0D6CB9"/>
                </a:solidFill>
              </a:rPr>
              <a:t>ELPS Components</a:t>
            </a:r>
          </a:p>
        </p:txBody>
      </p:sp>
      <p:graphicFrame>
        <p:nvGraphicFramePr>
          <p:cNvPr id="10" name="Content Placeholder 9">
            <a:extLst>
              <a:ext uri="{FF2B5EF4-FFF2-40B4-BE49-F238E27FC236}">
                <a16:creationId xmlns:a16="http://schemas.microsoft.com/office/drawing/2014/main" id="{461CAD33-4C51-760D-4BF6-214E4B6F430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784901101"/>
              </p:ext>
            </p:extLst>
          </p:nvPr>
        </p:nvGraphicFramePr>
        <p:xfrm>
          <a:off x="431006" y="826008"/>
          <a:ext cx="11329988" cy="4873752"/>
        </p:xfrm>
        <a:graphic>
          <a:graphicData uri="http://schemas.openxmlformats.org/drawingml/2006/table">
            <a:tbl>
              <a:tblPr firstRow="1" bandRow="1">
                <a:tableStyleId>{5C22544A-7EE6-4342-B048-85BDC9FD1C3A}</a:tableStyleId>
              </a:tblPr>
              <a:tblGrid>
                <a:gridCol w="5664994">
                  <a:extLst>
                    <a:ext uri="{9D8B030D-6E8A-4147-A177-3AD203B41FA5}">
                      <a16:colId xmlns:a16="http://schemas.microsoft.com/office/drawing/2014/main" val="1062476498"/>
                    </a:ext>
                  </a:extLst>
                </a:gridCol>
                <a:gridCol w="5664994">
                  <a:extLst>
                    <a:ext uri="{9D8B030D-6E8A-4147-A177-3AD203B41FA5}">
                      <a16:colId xmlns:a16="http://schemas.microsoft.com/office/drawing/2014/main" val="3735303693"/>
                    </a:ext>
                  </a:extLst>
                </a:gridCol>
              </a:tblGrid>
              <a:tr h="370840">
                <a:tc>
                  <a:txBody>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AutoNum type="alphaLcParenR"/>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Introduction</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Integrate second language instruction with content area instruction to</a:t>
                      </a:r>
                    </a:p>
                    <a:p>
                      <a:pPr marL="814388" marR="0" lvl="0" indent="-381000" algn="l" defTabSz="914400" rtl="0" eaLnBrk="1" fontAlgn="base" latinLnBrk="0" hangingPunct="1">
                        <a:lnSpc>
                          <a:spcPct val="100000"/>
                        </a:lnSpc>
                        <a:spcBef>
                          <a:spcPct val="10000"/>
                        </a:spcBef>
                        <a:spcAft>
                          <a:spcPct val="0"/>
                        </a:spcAft>
                        <a:buClrTx/>
                        <a:buSzTx/>
                        <a:buFontTx/>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make content comprehensible</a:t>
                      </a:r>
                    </a:p>
                    <a:p>
                      <a:pPr marL="814388" marR="0" lvl="0" indent="-381000" algn="l" defTabSz="914400" rtl="0" eaLnBrk="1" fontAlgn="base" latinLnBrk="0" hangingPunct="1">
                        <a:lnSpc>
                          <a:spcPct val="100000"/>
                        </a:lnSpc>
                        <a:spcBef>
                          <a:spcPct val="10000"/>
                        </a:spcBef>
                        <a:spcAft>
                          <a:spcPct val="20000"/>
                        </a:spcAft>
                        <a:buClrTx/>
                        <a:buSzTx/>
                        <a:buFontTx/>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build academic language proficiency</a:t>
                      </a:r>
                    </a:p>
                    <a:p>
                      <a:endParaRPr lang="en-US"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514350" marR="0" lvl="0" indent="-514350" algn="l" defTabSz="914400" rtl="0" eaLnBrk="0" fontAlgn="base" latinLnBrk="0" hangingPunct="0">
                        <a:lnSpc>
                          <a:spcPct val="100000"/>
                        </a:lnSpc>
                        <a:spcBef>
                          <a:spcPct val="20000"/>
                        </a:spcBef>
                        <a:spcAft>
                          <a:spcPct val="0"/>
                        </a:spcAft>
                        <a:buClrTx/>
                        <a:buSzTx/>
                        <a:buFont typeface="Arial" panose="020B0604020202020204" pitchFamily="34" charset="0"/>
                        <a:buAutoNum type="alphaLcParenR" startAt="3"/>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Student Expectations for Second Language Acquisition </a:t>
                      </a:r>
                    </a:p>
                    <a:p>
                      <a:pPr marL="800100" marR="0" lvl="1" indent="-342900" algn="l" defTabSz="914400" rtl="0" eaLnBrk="0" fontAlgn="base" latinLnBrk="0" hangingPunct="0">
                        <a:lnSpc>
                          <a:spcPct val="100000"/>
                        </a:lnSpc>
                        <a:spcBef>
                          <a:spcPct val="1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Learning Strategies</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Listening</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Speaking</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Reading</a:t>
                      </a:r>
                    </a:p>
                    <a:p>
                      <a:pPr marL="8001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Writing</a:t>
                      </a:r>
                    </a:p>
                    <a:p>
                      <a:endParaRPr lang="en-US"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974876089"/>
                  </a:ext>
                </a:extLst>
              </a:tr>
              <a:tr h="370840">
                <a:tc>
                  <a:txBody>
                    <a:bodyPr/>
                    <a:lstStyle/>
                    <a:p>
                      <a:pPr marL="396875" marR="0" lvl="0" indent="-396875"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b)  District Responsibilities</a:t>
                      </a:r>
                    </a:p>
                    <a:p>
                      <a:pPr marL="854075" marR="0" lvl="1" indent="-342900" algn="l" defTabSz="914400" rtl="0" eaLnBrk="1" fontAlgn="base" latinLnBrk="0" hangingPunct="1">
                        <a:lnSpc>
                          <a:spcPct val="100000"/>
                        </a:lnSpc>
                        <a:spcBef>
                          <a:spcPct val="1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Linguistically adjust instruction based on student proficiency levels</a:t>
                      </a:r>
                    </a:p>
                    <a:p>
                      <a:pPr marL="854075"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Implement strategic interventions for beginning and intermediate students in grade 3 and up</a:t>
                      </a:r>
                    </a:p>
                    <a:p>
                      <a:endParaRPr lang="en-US"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lphaLcParenR" startAt="4"/>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Proficiency Level Descriptors for</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prstClr val="black"/>
                          </a:solidFill>
                          <a:effectLst/>
                          <a:uLnTx/>
                          <a:uFillTx/>
                          <a:latin typeface="+mn-lt"/>
                          <a:ea typeface="+mn-ea"/>
                          <a:cs typeface="+mn-cs"/>
                        </a:rPr>
                        <a:t>     each Language Domain</a:t>
                      </a:r>
                    </a:p>
                    <a:p>
                      <a:pPr marL="808038" marR="0" lvl="1" indent="-342900" algn="l" defTabSz="914400" rtl="0" eaLnBrk="0" fontAlgn="base" latinLnBrk="0" hangingPunct="0">
                        <a:lnSpc>
                          <a:spcPct val="100000"/>
                        </a:lnSpc>
                        <a:spcBef>
                          <a:spcPct val="1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Beginning</a:t>
                      </a:r>
                    </a:p>
                    <a:p>
                      <a:pPr marL="808038"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Intermediate</a:t>
                      </a:r>
                    </a:p>
                    <a:p>
                      <a:pPr marL="808038"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Advanced</a:t>
                      </a:r>
                    </a:p>
                    <a:p>
                      <a:pPr marL="808038"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 Advanced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08478620"/>
                  </a:ext>
                </a:extLst>
              </a:tr>
            </a:tbl>
          </a:graphicData>
        </a:graphic>
      </p:graphicFrame>
    </p:spTree>
    <p:extLst>
      <p:ext uri="{BB962C8B-B14F-4D97-AF65-F5344CB8AC3E}">
        <p14:creationId xmlns:p14="http://schemas.microsoft.com/office/powerpoint/2010/main" val="24213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1" y="0"/>
            <a:ext cx="12005273" cy="962338"/>
          </a:xfrm>
        </p:spPr>
        <p:txBody>
          <a:bodyPr>
            <a:noAutofit/>
          </a:bodyPr>
          <a:lstStyle/>
          <a:p>
            <a:r>
              <a:rPr lang="en-US" altLang="en-US" sz="3100" dirty="0">
                <a:solidFill>
                  <a:srgbClr val="0D6CB9"/>
                </a:solidFill>
                <a:latin typeface="Calibri" panose="020F0502020204030204" pitchFamily="34" charset="0"/>
                <a:cs typeface="Calibri" panose="020F0502020204030204" pitchFamily="34" charset="0"/>
              </a:rPr>
              <a:t>Example Student Expectation (SE) and Proficiency Level Descriptor (PLD)</a:t>
            </a:r>
            <a:endParaRPr lang="en-US" sz="31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70943" y="1093820"/>
            <a:ext cx="11329491" cy="4496686"/>
          </a:xfrm>
        </p:spPr>
        <p:txBody>
          <a:bodyPr/>
          <a:lstStyle/>
          <a:p>
            <a:pPr>
              <a:buClr>
                <a:schemeClr val="accent2"/>
              </a:buClr>
              <a:buFont typeface="Wingdings" panose="05000000000000000000" pitchFamily="2" charset="2"/>
              <a:buChar char="§"/>
            </a:pPr>
            <a:r>
              <a:rPr lang="en-US" altLang="en-US" sz="2800" b="1" u="sng" dirty="0">
                <a:solidFill>
                  <a:srgbClr val="0D6CB9"/>
                </a:solidFill>
              </a:rPr>
              <a:t>What to learn – SE</a:t>
            </a:r>
            <a:br>
              <a:rPr lang="en-US" altLang="en-US" sz="2800" b="0" dirty="0">
                <a:solidFill>
                  <a:srgbClr val="0D6CB9"/>
                </a:solidFill>
              </a:rPr>
            </a:br>
            <a:r>
              <a:rPr lang="en-US" altLang="en-US" sz="2800" b="0" dirty="0">
                <a:solidFill>
                  <a:srgbClr val="0D6CB9"/>
                </a:solidFill>
              </a:rPr>
              <a:t>Writing SE (G) – Narrate, describe, and explain with increasing specificity and detail to fulfill content area writing needs as more English is acquired</a:t>
            </a:r>
          </a:p>
          <a:p>
            <a:pPr marL="0" indent="0">
              <a:buClr>
                <a:schemeClr val="accent2"/>
              </a:buClr>
              <a:buNone/>
            </a:pPr>
            <a:endParaRPr lang="en-US" altLang="en-US" sz="2800" b="0" dirty="0">
              <a:solidFill>
                <a:srgbClr val="0D6CB9"/>
              </a:solidFill>
            </a:endParaRPr>
          </a:p>
          <a:p>
            <a:pPr>
              <a:buClr>
                <a:schemeClr val="accent2"/>
              </a:buClr>
              <a:buFont typeface="Wingdings" panose="05000000000000000000" pitchFamily="2" charset="2"/>
              <a:buChar char="§"/>
            </a:pPr>
            <a:r>
              <a:rPr lang="en-US" altLang="en-US" sz="2800" b="1" u="sng" dirty="0">
                <a:solidFill>
                  <a:srgbClr val="0D6CB9"/>
                </a:solidFill>
              </a:rPr>
              <a:t>Stage of acquisition – PLD</a:t>
            </a:r>
            <a:br>
              <a:rPr lang="en-US" altLang="en-US" sz="2800" b="0" dirty="0">
                <a:solidFill>
                  <a:srgbClr val="0D6CB9"/>
                </a:solidFill>
              </a:rPr>
            </a:br>
            <a:r>
              <a:rPr lang="en-US" altLang="en-US" sz="2800" b="0" dirty="0">
                <a:solidFill>
                  <a:srgbClr val="0D6CB9"/>
                </a:solidFill>
              </a:rPr>
              <a:t>Advanced writing (C)(IV) – Narrations, explanations, and descriptions developed in some detail with emerging clarity; quality or quantity declines when abstract ideas are expressed, academic demands are high, or low-frequency vocabulary is required</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13</a:t>
            </a:fld>
            <a:endParaRPr lang="en-US" dirty="0"/>
          </a:p>
        </p:txBody>
      </p:sp>
    </p:spTree>
    <p:extLst>
      <p:ext uri="{BB962C8B-B14F-4D97-AF65-F5344CB8AC3E}">
        <p14:creationId xmlns:p14="http://schemas.microsoft.com/office/powerpoint/2010/main" val="46692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ELPS-TELPAS Connection</a:t>
            </a:r>
          </a:p>
        </p:txBody>
      </p:sp>
    </p:spTree>
    <p:extLst>
      <p:ext uri="{BB962C8B-B14F-4D97-AF65-F5344CB8AC3E}">
        <p14:creationId xmlns:p14="http://schemas.microsoft.com/office/powerpoint/2010/main" val="399025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97" y="86310"/>
            <a:ext cx="11342232" cy="962338"/>
          </a:xfrm>
        </p:spPr>
        <p:txBody>
          <a:bodyPr>
            <a:normAutofit/>
          </a:bodyPr>
          <a:lstStyle/>
          <a:p>
            <a:r>
              <a:rPr lang="en-US" altLang="en-US" sz="3600" dirty="0">
                <a:latin typeface="Calibri" panose="020F0502020204030204" pitchFamily="34" charset="0"/>
                <a:cs typeface="Calibri" panose="020F0502020204030204" pitchFamily="34" charset="0"/>
              </a:rPr>
              <a:t>TELPAS Measures the ELPS</a:t>
            </a:r>
            <a:endParaRPr lang="en-US" sz="3600" dirty="0">
              <a:latin typeface="Calibri" panose="020F0502020204030204" pitchFamily="34" charset="0"/>
              <a:cs typeface="Calibri" panose="020F0502020204030204" pitchFamily="34" charset="0"/>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t>15</a:t>
            </a:fld>
            <a:endParaRPr lang="en-US" dirty="0"/>
          </a:p>
        </p:txBody>
      </p:sp>
      <p:pic>
        <p:nvPicPr>
          <p:cNvPr id="8" name="Picture Placeholder 7" descr="The graphic illustrates that TELPAS measures the Texas English language proficiency standards (ELPS), and that the two are aligned."/>
          <p:cNvPicPr preferRelativeResize="0">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70446" y="1480810"/>
            <a:ext cx="11329988" cy="2762269"/>
          </a:xfrm>
        </p:spPr>
      </p:pic>
      <p:sp>
        <p:nvSpPr>
          <p:cNvPr id="4" name="Content Placeholder 3"/>
          <p:cNvSpPr>
            <a:spLocks noGrp="1"/>
          </p:cNvSpPr>
          <p:nvPr>
            <p:ph type="body" sz="quarter" idx="4294967295"/>
          </p:nvPr>
        </p:nvSpPr>
        <p:spPr>
          <a:xfrm>
            <a:off x="1184834" y="4729230"/>
            <a:ext cx="10515600" cy="542925"/>
          </a:xfrm>
          <a:prstGeom prst="rect">
            <a:avLst/>
          </a:prstGeom>
          <a:noFill/>
        </p:spPr>
        <p:txBody>
          <a:bodyPr>
            <a:noAutofit/>
          </a:bodyPr>
          <a:lstStyle/>
          <a:p>
            <a:pPr marL="0" indent="0" algn="ctr">
              <a:buNone/>
            </a:pPr>
            <a:r>
              <a:rPr lang="en-US" altLang="en-US" sz="2800" dirty="0">
                <a:solidFill>
                  <a:srgbClr val="0D6CB9"/>
                </a:solidFill>
              </a:rPr>
              <a:t>The two are integrally aligned.</a:t>
            </a:r>
            <a:endParaRPr lang="en-US" sz="2800" dirty="0">
              <a:solidFill>
                <a:srgbClr val="0D6CB9"/>
              </a:solidFill>
            </a:endParaRPr>
          </a:p>
        </p:txBody>
      </p:sp>
    </p:spTree>
    <p:extLst>
      <p:ext uri="{BB962C8B-B14F-4D97-AF65-F5344CB8AC3E}">
        <p14:creationId xmlns:p14="http://schemas.microsoft.com/office/powerpoint/2010/main" val="31616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8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Measuring the ELPS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53975" indent="0" algn="ctr">
              <a:lnSpc>
                <a:spcPct val="150000"/>
              </a:lnSpc>
              <a:buNone/>
            </a:pPr>
            <a:r>
              <a:rPr lang="en-US" altLang="en-US" sz="3400" dirty="0">
                <a:solidFill>
                  <a:srgbClr val="F16038"/>
                </a:solidFill>
              </a:rPr>
              <a:t>TELPAS assesses the abilities outlined in the</a:t>
            </a:r>
          </a:p>
          <a:p>
            <a:pPr marL="53975" indent="0" algn="ctr">
              <a:lnSpc>
                <a:spcPct val="150000"/>
              </a:lnSpc>
              <a:buNone/>
            </a:pPr>
            <a:r>
              <a:rPr lang="en-US" altLang="en-US" sz="3400" b="1" dirty="0">
                <a:solidFill>
                  <a:srgbClr val="4472C4"/>
                </a:solidFill>
              </a:rPr>
              <a:t>ELPS student expectations (SEs)</a:t>
            </a:r>
          </a:p>
          <a:p>
            <a:pPr marL="53975" indent="0" algn="ctr">
              <a:lnSpc>
                <a:spcPct val="150000"/>
              </a:lnSpc>
              <a:buNone/>
            </a:pPr>
            <a:r>
              <a:rPr lang="en-US" altLang="en-US" sz="3400" dirty="0">
                <a:solidFill>
                  <a:srgbClr val="F16038"/>
                </a:solidFill>
              </a:rPr>
              <a:t>and reports performance in alignment with the </a:t>
            </a:r>
          </a:p>
          <a:p>
            <a:pPr marL="53975" indent="0" algn="ctr">
              <a:lnSpc>
                <a:spcPct val="150000"/>
              </a:lnSpc>
              <a:buNone/>
            </a:pPr>
            <a:r>
              <a:rPr lang="en-US" altLang="en-US" sz="3400" b="1" dirty="0">
                <a:solidFill>
                  <a:srgbClr val="4472C4"/>
                </a:solidFill>
              </a:rPr>
              <a:t>ELPS proficiency level descriptors (</a:t>
            </a:r>
            <a:r>
              <a:rPr lang="en-US" altLang="en-US" sz="3400" b="1" dirty="0">
                <a:solidFill>
                  <a:srgbClr val="0D6CB9"/>
                </a:solidFill>
              </a:rPr>
              <a:t>PLDs)</a:t>
            </a:r>
            <a:r>
              <a:rPr lang="en-US" altLang="en-US" sz="3400" dirty="0">
                <a:solidFill>
                  <a:srgbClr val="0D6CB9"/>
                </a:solidFill>
              </a:rPr>
              <a:t>.</a:t>
            </a:r>
          </a:p>
        </p:txBody>
      </p:sp>
      <p:sp>
        <p:nvSpPr>
          <p:cNvPr id="3" name="Slide Number Placeholder 2"/>
          <p:cNvSpPr>
            <a:spLocks noGrp="1"/>
          </p:cNvSpPr>
          <p:nvPr>
            <p:ph type="sldNum" sz="quarter" idx="4"/>
          </p:nvPr>
        </p:nvSpPr>
        <p:spPr/>
        <p:txBody>
          <a:bodyPr/>
          <a:lstStyle/>
          <a:p>
            <a:fld id="{0088AB57-2DBE-44A3-AE96-942C49E954BF}" type="slidenum">
              <a:rPr lang="en-US" smtClean="0"/>
              <a:pPr/>
              <a:t>16</a:t>
            </a:fld>
            <a:endParaRPr lang="en-US" dirty="0"/>
          </a:p>
        </p:txBody>
      </p:sp>
    </p:spTree>
    <p:extLst>
      <p:ext uri="{BB962C8B-B14F-4D97-AF65-F5344CB8AC3E}">
        <p14:creationId xmlns:p14="http://schemas.microsoft.com/office/powerpoint/2010/main" val="147872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7" y="87986"/>
            <a:ext cx="11342232" cy="962338"/>
          </a:xfrm>
        </p:spPr>
        <p:txBody>
          <a:bodyPr>
            <a:normAutofit/>
          </a:bodyPr>
          <a:lstStyle/>
          <a:p>
            <a:r>
              <a:rPr lang="en-US" sz="3600" dirty="0">
                <a:solidFill>
                  <a:srgbClr val="0D6CB9"/>
                </a:solidFill>
                <a:latin typeface="Calibri" panose="020F0502020204030204" pitchFamily="34" charset="0"/>
                <a:cs typeface="Calibri" panose="020F0502020204030204" pitchFamily="34" charset="0"/>
              </a:rPr>
              <a:t>PLDs and Instruction</a:t>
            </a:r>
          </a:p>
        </p:txBody>
      </p:sp>
      <p:sp>
        <p:nvSpPr>
          <p:cNvPr id="4" name="Content Placeholder 3"/>
          <p:cNvSpPr>
            <a:spLocks noGrp="1"/>
          </p:cNvSpPr>
          <p:nvPr>
            <p:ph idx="1"/>
          </p:nvPr>
        </p:nvSpPr>
        <p:spPr>
          <a:xfrm>
            <a:off x="210312" y="945230"/>
            <a:ext cx="11898491" cy="4941220"/>
          </a:xfrm>
        </p:spPr>
        <p:txBody>
          <a:bodyPr/>
          <a:lstStyle/>
          <a:p>
            <a:pPr marL="0" indent="0">
              <a:spcBef>
                <a:spcPts val="400"/>
              </a:spcBef>
              <a:spcAft>
                <a:spcPts val="400"/>
              </a:spcAft>
              <a:buNone/>
              <a:defRPr/>
            </a:pPr>
            <a:r>
              <a:rPr lang="en-US" sz="3200" kern="0" dirty="0">
                <a:solidFill>
                  <a:srgbClr val="0D6CB9"/>
                </a:solidFill>
              </a:rPr>
              <a:t>Teachers should use the PLDs throughout the school year as </a:t>
            </a:r>
          </a:p>
          <a:p>
            <a:pPr marL="0" indent="0">
              <a:spcBef>
                <a:spcPts val="400"/>
              </a:spcBef>
              <a:spcAft>
                <a:spcPts val="400"/>
              </a:spcAft>
              <a:buNone/>
              <a:defRPr/>
            </a:pPr>
            <a:r>
              <a:rPr lang="en-US" sz="3200" b="1" kern="0" dirty="0">
                <a:solidFill>
                  <a:srgbClr val="0D6CB9"/>
                </a:solidFill>
              </a:rPr>
              <a:t>formative assessment </a:t>
            </a:r>
            <a:r>
              <a:rPr lang="en-US" sz="3200" kern="0" dirty="0">
                <a:solidFill>
                  <a:srgbClr val="0D6CB9"/>
                </a:solidFill>
              </a:rPr>
              <a:t>rubrics to </a:t>
            </a:r>
            <a:r>
              <a:rPr lang="en-US" sz="3200" dirty="0">
                <a:solidFill>
                  <a:srgbClr val="0D6CB9"/>
                </a:solidFill>
              </a:rPr>
              <a:t>— </a:t>
            </a:r>
            <a:endParaRPr lang="en-US" sz="3200" kern="0" dirty="0">
              <a:solidFill>
                <a:srgbClr val="0D6CB9"/>
              </a:solidFill>
            </a:endParaRPr>
          </a:p>
          <a:p>
            <a:pPr marL="457200" indent="-457200">
              <a:spcBef>
                <a:spcPts val="400"/>
              </a:spcBef>
              <a:spcAft>
                <a:spcPts val="400"/>
              </a:spcAft>
              <a:buClr>
                <a:schemeClr val="accent2"/>
              </a:buClr>
              <a:buFont typeface="Wingdings" panose="05000000000000000000" pitchFamily="2" charset="2"/>
              <a:buChar char="§"/>
              <a:defRPr/>
            </a:pPr>
            <a:r>
              <a:rPr lang="en-US" sz="3200" kern="0" dirty="0">
                <a:solidFill>
                  <a:srgbClr val="0D6CB9"/>
                </a:solidFill>
              </a:rPr>
              <a:t>stay attuned to the English language proficiency levels of their students</a:t>
            </a:r>
          </a:p>
          <a:p>
            <a:pPr marL="457200" indent="-457200">
              <a:spcBef>
                <a:spcPts val="400"/>
              </a:spcBef>
              <a:spcAft>
                <a:spcPts val="400"/>
              </a:spcAft>
              <a:buClr>
                <a:schemeClr val="accent2"/>
              </a:buClr>
              <a:buFont typeface="Wingdings" panose="05000000000000000000" pitchFamily="2" charset="2"/>
              <a:buChar char="§"/>
              <a:defRPr/>
            </a:pPr>
            <a:r>
              <a:rPr lang="en-US" sz="3200" kern="0" dirty="0">
                <a:solidFill>
                  <a:srgbClr val="0D6CB9"/>
                </a:solidFill>
              </a:rPr>
              <a:t>monitor progress</a:t>
            </a:r>
          </a:p>
          <a:p>
            <a:pPr marL="457200" indent="-457200">
              <a:spcBef>
                <a:spcPts val="400"/>
              </a:spcBef>
              <a:spcAft>
                <a:spcPts val="400"/>
              </a:spcAft>
              <a:buClr>
                <a:schemeClr val="accent2"/>
              </a:buClr>
              <a:buFont typeface="Wingdings" panose="05000000000000000000" pitchFamily="2" charset="2"/>
              <a:buChar char="§"/>
              <a:defRPr/>
            </a:pPr>
            <a:r>
              <a:rPr lang="en-US" sz="3200" kern="0" dirty="0">
                <a:solidFill>
                  <a:srgbClr val="0D6CB9"/>
                </a:solidFill>
              </a:rPr>
              <a:t>linguistically tailor (accommodate) content area instruction and integrate second language instruction according to the proficiency level needs of their EB students as the students learn more English</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17</a:t>
            </a:fld>
            <a:endParaRPr lang="en-US" dirty="0"/>
          </a:p>
        </p:txBody>
      </p:sp>
    </p:spTree>
    <p:extLst>
      <p:ext uri="{BB962C8B-B14F-4D97-AF65-F5344CB8AC3E}">
        <p14:creationId xmlns:p14="http://schemas.microsoft.com/office/powerpoint/2010/main" val="146501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8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PLDs and Statewide Assessment</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278892" y="1180657"/>
            <a:ext cx="11329491" cy="4496686"/>
          </a:xfrm>
        </p:spPr>
        <p:txBody>
          <a:bodyPr/>
          <a:lstStyle/>
          <a:p>
            <a:pPr marL="457200" indent="-457200">
              <a:lnSpc>
                <a:spcPct val="110000"/>
              </a:lnSpc>
              <a:spcAft>
                <a:spcPct val="30000"/>
              </a:spcAft>
              <a:buClr>
                <a:schemeClr val="accent2"/>
              </a:buClr>
              <a:buFont typeface="Wingdings" panose="05000000000000000000" pitchFamily="2" charset="2"/>
              <a:buChar char="§"/>
            </a:pPr>
            <a:r>
              <a:rPr lang="en-US" altLang="en-US" sz="3200" dirty="0">
                <a:solidFill>
                  <a:srgbClr val="0D6CB9"/>
                </a:solidFill>
              </a:rPr>
              <a:t>For the TELPAS holistic assessments, trained raters officially determine the English language proficiency levels of EB students in the spring.</a:t>
            </a:r>
          </a:p>
          <a:p>
            <a:pPr marL="457200" indent="-457200">
              <a:lnSpc>
                <a:spcPct val="110000"/>
              </a:lnSpc>
              <a:spcAft>
                <a:spcPct val="30000"/>
              </a:spcAft>
              <a:buClr>
                <a:schemeClr val="accent2"/>
              </a:buClr>
              <a:buFont typeface="Wingdings" panose="05000000000000000000" pitchFamily="2" charset="2"/>
              <a:buChar char="§"/>
            </a:pPr>
            <a:r>
              <a:rPr lang="en-US" altLang="en-US" sz="3200" dirty="0">
                <a:solidFill>
                  <a:srgbClr val="0D6CB9"/>
                </a:solidFill>
              </a:rPr>
              <a:t>EB students should be making steady progress all year. </a:t>
            </a:r>
          </a:p>
          <a:p>
            <a:pPr marL="457200" indent="-457200">
              <a:lnSpc>
                <a:spcPct val="110000"/>
              </a:lnSpc>
              <a:spcAft>
                <a:spcPct val="30000"/>
              </a:spcAft>
              <a:buClr>
                <a:schemeClr val="accent2"/>
              </a:buClr>
              <a:buFont typeface="Wingdings" panose="05000000000000000000" pitchFamily="2" charset="2"/>
              <a:buChar char="§"/>
            </a:pPr>
            <a:r>
              <a:rPr lang="en-US" altLang="en-US" sz="3200" dirty="0">
                <a:solidFill>
                  <a:srgbClr val="0D6CB9"/>
                </a:solidFill>
              </a:rPr>
              <a:t>TELPAS is a </a:t>
            </a:r>
            <a:r>
              <a:rPr lang="en-US" altLang="en-US" sz="3200" b="1" dirty="0">
                <a:solidFill>
                  <a:srgbClr val="F16038"/>
                </a:solidFill>
              </a:rPr>
              <a:t>summative assessment</a:t>
            </a:r>
            <a:r>
              <a:rPr lang="en-US" altLang="en-US" sz="3200" dirty="0">
                <a:solidFill>
                  <a:srgbClr val="F16038"/>
                </a:solidFill>
              </a:rPr>
              <a:t> </a:t>
            </a:r>
            <a:r>
              <a:rPr lang="en-US" altLang="en-US" sz="3200" dirty="0">
                <a:solidFill>
                  <a:srgbClr val="0D6CB9"/>
                </a:solidFill>
              </a:rPr>
              <a:t>that documents the proficiency levels of EB students as a statewide spring assessment.</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18</a:t>
            </a:fld>
            <a:endParaRPr lang="en-US" dirty="0"/>
          </a:p>
        </p:txBody>
      </p:sp>
    </p:spTree>
    <p:extLst>
      <p:ext uri="{BB962C8B-B14F-4D97-AF65-F5344CB8AC3E}">
        <p14:creationId xmlns:p14="http://schemas.microsoft.com/office/powerpoint/2010/main" val="99702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7" y="968"/>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Summative TELPAS Assessment</a:t>
            </a:r>
            <a:endParaRPr lang="en-US" sz="3600" dirty="0">
              <a:solidFill>
                <a:srgbClr val="0D6CB9"/>
              </a:solidFill>
              <a:latin typeface="Calibri" panose="020F0502020204030204" pitchFamily="34" charset="0"/>
              <a:cs typeface="Calibri" panose="020F0502020204030204" pitchFamily="34" charset="0"/>
            </a:endParaRPr>
          </a:p>
        </p:txBody>
      </p:sp>
      <p:pic>
        <p:nvPicPr>
          <p:cNvPr id="6" name="Picture Placeholder 5" descr="An illustration of a woman ascending each of the four English language proficiency levels:  Beginning, Intermediate, Advanced, Advanced High that are represented as stair steps. "/>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364981" y="2343150"/>
            <a:ext cx="6607569" cy="3584904"/>
          </a:xfrm>
          <a:gradFill flip="none" rotWithShape="1">
            <a:gsLst>
              <a:gs pos="0">
                <a:srgbClr val="0D6CB9">
                  <a:tint val="66000"/>
                  <a:satMod val="160000"/>
                </a:srgbClr>
              </a:gs>
              <a:gs pos="50000">
                <a:srgbClr val="0D6CB9">
                  <a:tint val="44500"/>
                  <a:satMod val="160000"/>
                </a:srgbClr>
              </a:gs>
              <a:gs pos="100000">
                <a:srgbClr val="0D6CB9">
                  <a:tint val="23500"/>
                  <a:satMod val="160000"/>
                </a:srgbClr>
              </a:gs>
            </a:gsLst>
            <a:lin ang="13500000" scaled="1"/>
            <a:tileRect/>
          </a:gradFill>
        </p:spPr>
      </p:pic>
      <p:sp>
        <p:nvSpPr>
          <p:cNvPr id="3" name="Slide Number Placeholder 2"/>
          <p:cNvSpPr>
            <a:spLocks noGrp="1"/>
          </p:cNvSpPr>
          <p:nvPr>
            <p:ph type="sldNum" sz="quarter" idx="4"/>
          </p:nvPr>
        </p:nvSpPr>
        <p:spPr/>
        <p:txBody>
          <a:bodyPr/>
          <a:lstStyle/>
          <a:p>
            <a:fld id="{0088AB57-2DBE-44A3-AE96-942C49E954BF}" type="slidenum">
              <a:rPr lang="en-US" smtClean="0"/>
              <a:t>19</a:t>
            </a:fld>
            <a:endParaRPr lang="en-US" dirty="0"/>
          </a:p>
        </p:txBody>
      </p:sp>
      <p:sp>
        <p:nvSpPr>
          <p:cNvPr id="4" name="TextBox 3">
            <a:extLst>
              <a:ext uri="{FF2B5EF4-FFF2-40B4-BE49-F238E27FC236}">
                <a16:creationId xmlns:a16="http://schemas.microsoft.com/office/drawing/2014/main" id="{EA8F4ED8-1F77-F5AD-C0DB-DDF0E81A1A49}"/>
              </a:ext>
            </a:extLst>
          </p:cNvPr>
          <p:cNvSpPr txBox="1"/>
          <p:nvPr/>
        </p:nvSpPr>
        <p:spPr>
          <a:xfrm>
            <a:off x="217170" y="777240"/>
            <a:ext cx="11757660" cy="1358321"/>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
                <a:srgbClr val="E7E3DB"/>
              </a:buClr>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16038"/>
                </a:solidFill>
                <a:effectLst/>
                <a:uLnTx/>
                <a:uFillTx/>
                <a:ea typeface="+mn-ea"/>
                <a:cs typeface="+mn-cs"/>
              </a:rPr>
              <a:t>TELPAS answers the following question: </a:t>
            </a:r>
          </a:p>
          <a:p>
            <a:pPr marL="0" marR="0" lvl="0" indent="0" algn="ctr" defTabSz="685800" rtl="0" eaLnBrk="1" fontAlgn="auto" latinLnBrk="0" hangingPunct="1">
              <a:lnSpc>
                <a:spcPct val="90000"/>
              </a:lnSpc>
              <a:spcBef>
                <a:spcPts val="750"/>
              </a:spcBef>
              <a:spcAft>
                <a:spcPts val="0"/>
              </a:spcAft>
              <a:buClr>
                <a:srgbClr val="E7E3DB"/>
              </a:buClr>
              <a:buSzTx/>
              <a:buFont typeface="Wingdings" panose="05000000000000000000" pitchFamily="2" charset="2"/>
              <a:buNone/>
              <a:tabLst/>
              <a:defRPr/>
            </a:pPr>
            <a:r>
              <a:rPr kumimoji="0" lang="en-US" altLang="en-US" sz="2800" b="1" i="0" u="none" strike="noStrike" kern="1200" cap="none" spc="0" normalizeH="0" baseline="0" noProof="0" dirty="0">
                <a:ln>
                  <a:noFill/>
                </a:ln>
                <a:solidFill>
                  <a:srgbClr val="0D6CB9"/>
                </a:solidFill>
                <a:effectLst/>
                <a:uLnTx/>
                <a:uFillTx/>
                <a:ea typeface="+mn-ea"/>
                <a:cs typeface="+mn-cs"/>
              </a:rPr>
              <a:t>How well is the student currently able to understand and use English during grade-level instruction?</a:t>
            </a:r>
          </a:p>
        </p:txBody>
      </p:sp>
    </p:spTree>
    <p:extLst>
      <p:ext uri="{BB962C8B-B14F-4D97-AF65-F5344CB8AC3E}">
        <p14:creationId xmlns:p14="http://schemas.microsoft.com/office/powerpoint/2010/main" val="416397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53452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2" y="87986"/>
            <a:ext cx="12096688" cy="962338"/>
          </a:xfrm>
        </p:spPr>
        <p:txBody>
          <a:bodyPr>
            <a:noAutofit/>
          </a:bodyPr>
          <a:lstStyle/>
          <a:p>
            <a:r>
              <a:rPr lang="en-US" altLang="en-US" sz="3200" dirty="0">
                <a:solidFill>
                  <a:srgbClr val="0D6CB9"/>
                </a:solidFill>
                <a:latin typeface="Calibri" panose="020F0502020204030204" pitchFamily="34" charset="0"/>
                <a:cs typeface="Calibri" panose="020F0502020204030204" pitchFamily="34" charset="0"/>
              </a:rPr>
              <a:t>Benefit of TELPAS Rater Training on Formative Classroom Assessment</a:t>
            </a:r>
            <a:endParaRPr lang="en-US" sz="32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0" indent="0" algn="ctr">
              <a:lnSpc>
                <a:spcPct val="150000"/>
              </a:lnSpc>
              <a:buNone/>
            </a:pPr>
            <a:r>
              <a:rPr lang="en-US" altLang="en-US" sz="3000" dirty="0">
                <a:solidFill>
                  <a:srgbClr val="0D6CB9"/>
                </a:solidFill>
              </a:rPr>
              <a:t>Teachers trained as TELPAS raters internalize the PLDs so that they are able to </a:t>
            </a:r>
            <a:r>
              <a:rPr lang="en-US" altLang="en-US" sz="3000" b="1" dirty="0">
                <a:solidFill>
                  <a:srgbClr val="F16038"/>
                </a:solidFill>
              </a:rPr>
              <a:t>naturally and automatically</a:t>
            </a:r>
            <a:r>
              <a:rPr lang="en-US" altLang="en-US" sz="3000" b="1" dirty="0">
                <a:solidFill>
                  <a:srgbClr val="0D6CB9"/>
                </a:solidFill>
              </a:rPr>
              <a:t> </a:t>
            </a:r>
            <a:r>
              <a:rPr lang="en-US" altLang="en-US" sz="3000" dirty="0">
                <a:solidFill>
                  <a:srgbClr val="0D6CB9"/>
                </a:solidFill>
              </a:rPr>
              <a:t>assess their students’ English language proficiency levels during ongoing classroom instruction.</a:t>
            </a:r>
          </a:p>
        </p:txBody>
      </p:sp>
      <p:sp>
        <p:nvSpPr>
          <p:cNvPr id="3" name="Slide Number Placeholder 2"/>
          <p:cNvSpPr>
            <a:spLocks noGrp="1"/>
          </p:cNvSpPr>
          <p:nvPr>
            <p:ph type="sldNum" sz="quarter" idx="4"/>
          </p:nvPr>
        </p:nvSpPr>
        <p:spPr/>
        <p:txBody>
          <a:bodyPr/>
          <a:lstStyle/>
          <a:p>
            <a:fld id="{0088AB57-2DBE-44A3-AE96-942C49E954BF}" type="slidenum">
              <a:rPr lang="en-US" smtClean="0"/>
              <a:pPr/>
              <a:t>20</a:t>
            </a:fld>
            <a:endParaRPr lang="en-US" dirty="0"/>
          </a:p>
        </p:txBody>
      </p:sp>
    </p:spTree>
    <p:extLst>
      <p:ext uri="{BB962C8B-B14F-4D97-AF65-F5344CB8AC3E}">
        <p14:creationId xmlns:p14="http://schemas.microsoft.com/office/powerpoint/2010/main" val="326871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Benefit of Using PLDs in Instruction</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a:spcBef>
                <a:spcPct val="0"/>
              </a:spcBef>
              <a:spcAft>
                <a:spcPts val="1200"/>
              </a:spcAft>
              <a:buClr>
                <a:srgbClr val="F16038"/>
              </a:buClr>
              <a:buSzPct val="115000"/>
            </a:pPr>
            <a:r>
              <a:rPr lang="en-US" altLang="en-US" sz="3200" b="0" dirty="0">
                <a:solidFill>
                  <a:srgbClr val="0D6CB9"/>
                </a:solidFill>
              </a:rPr>
              <a:t>Teachers learn to make effective linguistic accommodations in class, which supports</a:t>
            </a:r>
          </a:p>
          <a:p>
            <a:pPr marL="1143000" lvl="1" indent="-457200">
              <a:spcBef>
                <a:spcPct val="0"/>
              </a:spcBef>
              <a:spcAft>
                <a:spcPts val="1200"/>
              </a:spcAft>
              <a:buClr>
                <a:srgbClr val="F16038"/>
              </a:buClr>
              <a:buSzPct val="85000"/>
            </a:pPr>
            <a:r>
              <a:rPr lang="en-US" altLang="en-US" sz="3200" dirty="0">
                <a:solidFill>
                  <a:srgbClr val="0D6CB9"/>
                </a:solidFill>
              </a:rPr>
              <a:t>learning of academic subject matter</a:t>
            </a:r>
            <a:br>
              <a:rPr lang="en-US" altLang="en-US" sz="3200" dirty="0">
                <a:solidFill>
                  <a:srgbClr val="0D6CB9"/>
                </a:solidFill>
              </a:rPr>
            </a:br>
            <a:r>
              <a:rPr lang="en-US" altLang="en-US" sz="3200" b="1" dirty="0">
                <a:solidFill>
                  <a:srgbClr val="F16038"/>
                </a:solidFill>
              </a:rPr>
              <a:t>(TEKS content area student expectations)</a:t>
            </a:r>
            <a:r>
              <a:rPr lang="en-US" altLang="en-US" sz="3200" dirty="0">
                <a:solidFill>
                  <a:srgbClr val="F16038"/>
                </a:solidFill>
              </a:rPr>
              <a:t> </a:t>
            </a:r>
          </a:p>
          <a:p>
            <a:pPr marL="1143000" lvl="1" indent="-457200">
              <a:spcBef>
                <a:spcPct val="0"/>
              </a:spcBef>
              <a:spcAft>
                <a:spcPts val="1200"/>
              </a:spcAft>
              <a:buClr>
                <a:srgbClr val="F16038"/>
              </a:buClr>
              <a:buSzPct val="85000"/>
            </a:pPr>
            <a:r>
              <a:rPr lang="en-US" altLang="en-US" sz="3200" dirty="0">
                <a:solidFill>
                  <a:srgbClr val="0D6CB9"/>
                </a:solidFill>
              </a:rPr>
              <a:t>learning of English language </a:t>
            </a:r>
            <a:br>
              <a:rPr lang="en-US" altLang="en-US" sz="3200" dirty="0">
                <a:solidFill>
                  <a:srgbClr val="F16038"/>
                </a:solidFill>
              </a:rPr>
            </a:br>
            <a:r>
              <a:rPr lang="en-US" altLang="en-US" sz="3200" b="1" dirty="0">
                <a:solidFill>
                  <a:srgbClr val="F16038"/>
                </a:solidFill>
              </a:rPr>
              <a:t>(ELPS student expectations)</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21</a:t>
            </a:fld>
            <a:endParaRPr lang="en-US" dirty="0"/>
          </a:p>
        </p:txBody>
      </p:sp>
    </p:spTree>
    <p:extLst>
      <p:ext uri="{BB962C8B-B14F-4D97-AF65-F5344CB8AC3E}">
        <p14:creationId xmlns:p14="http://schemas.microsoft.com/office/powerpoint/2010/main" val="137560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Reviewing the ELPS-TELPAS Connection</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221742" y="933800"/>
            <a:ext cx="11329491" cy="5021230"/>
          </a:xfrm>
        </p:spPr>
        <p:txBody>
          <a:bodyPr>
            <a:noAutofit/>
          </a:bodyPr>
          <a:lstStyle/>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sz="2800" b="0" dirty="0">
                <a:solidFill>
                  <a:srgbClr val="0D6CB9"/>
                </a:solidFill>
              </a:rPr>
              <a:t>Teachers use the ELPS SEs and PLDs in instruction and for formative assessment all year.</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sz="2800" b="0" dirty="0">
                <a:solidFill>
                  <a:srgbClr val="0D6CB9"/>
                </a:solidFill>
              </a:rPr>
              <a:t>TELPAS raters are trained in depth to learn to use the PLDs for the official purposes of statewide holistic assessments.</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sz="2800" b="0" dirty="0">
                <a:solidFill>
                  <a:srgbClr val="0D6CB9"/>
                </a:solidFill>
              </a:rPr>
              <a:t>In-depth TELPAS rater training makes ongoing, formative use of the PLDs easy and serves the purpose of statewide holistic assessments.</a:t>
            </a:r>
          </a:p>
          <a:p>
            <a:pPr marL="457200" indent="-457200">
              <a:lnSpc>
                <a:spcPct val="100000"/>
              </a:lnSpc>
              <a:spcBef>
                <a:spcPct val="0"/>
              </a:spcBef>
              <a:spcAft>
                <a:spcPts val="1200"/>
              </a:spcAft>
              <a:buClr>
                <a:schemeClr val="accent2"/>
              </a:buClr>
              <a:buFont typeface="Wingdings" panose="05000000000000000000" pitchFamily="2" charset="2"/>
              <a:buChar char="§"/>
            </a:pPr>
            <a:r>
              <a:rPr lang="en-US" altLang="en-US" sz="2800" b="0" dirty="0">
                <a:solidFill>
                  <a:srgbClr val="0D6CB9"/>
                </a:solidFill>
              </a:rPr>
              <a:t>For online TELPAS assessments in grades 2–12 (listening, speaking, reading, and writing), teachers should be trained and become familiar with the ELPS SEs and PLDs to incorporate in classroom instruction and use during formative assessment.</a:t>
            </a:r>
          </a:p>
        </p:txBody>
      </p:sp>
      <p:sp>
        <p:nvSpPr>
          <p:cNvPr id="3" name="Slide Number Placeholder 2"/>
          <p:cNvSpPr>
            <a:spLocks noGrp="1"/>
          </p:cNvSpPr>
          <p:nvPr>
            <p:ph type="sldNum" sz="quarter" idx="4"/>
          </p:nvPr>
        </p:nvSpPr>
        <p:spPr/>
        <p:txBody>
          <a:bodyPr/>
          <a:lstStyle/>
          <a:p>
            <a:fld id="{0088AB57-2DBE-44A3-AE96-942C49E954BF}" type="slidenum">
              <a:rPr lang="en-US" smtClean="0"/>
              <a:t>22</a:t>
            </a:fld>
            <a:endParaRPr lang="en-US" dirty="0"/>
          </a:p>
        </p:txBody>
      </p:sp>
    </p:spTree>
    <p:extLst>
      <p:ext uri="{BB962C8B-B14F-4D97-AF65-F5344CB8AC3E}">
        <p14:creationId xmlns:p14="http://schemas.microsoft.com/office/powerpoint/2010/main" val="35306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47" y="87986"/>
            <a:ext cx="11342232" cy="962338"/>
          </a:xfrm>
        </p:spPr>
        <p:txBody>
          <a:bodyPr>
            <a:noAutofit/>
          </a:bodyPr>
          <a:lstStyle/>
          <a:p>
            <a:r>
              <a:rPr lang="en-US" altLang="en-US" sz="3600" dirty="0">
                <a:solidFill>
                  <a:srgbClr val="0D6CB9"/>
                </a:solidFill>
                <a:latin typeface="Calibri" panose="020F0502020204030204" pitchFamily="34" charset="0"/>
                <a:cs typeface="Calibri" panose="020F0502020204030204" pitchFamily="34" charset="0"/>
              </a:rPr>
              <a:t>Assessment Information for Administrators and Teachers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153088" y="968090"/>
            <a:ext cx="11898565" cy="4872640"/>
          </a:xfrm>
        </p:spPr>
        <p:txBody>
          <a:bodyPr vert="horz" lIns="91440" tIns="45720" rIns="91440" bIns="45720" rtlCol="0" anchor="t">
            <a:noAutofit/>
          </a:bodyPr>
          <a:lstStyle/>
          <a:p>
            <a:pPr marL="0" indent="0">
              <a:buClr>
                <a:srgbClr val="F16038"/>
              </a:buClr>
              <a:buNone/>
              <a:defRPr/>
            </a:pPr>
            <a:r>
              <a:rPr lang="en-US" sz="2400" b="1" dirty="0">
                <a:solidFill>
                  <a:srgbClr val="F16038"/>
                </a:solidFill>
              </a:rPr>
              <a:t>To prepare for the new school year:</a:t>
            </a:r>
            <a:r>
              <a:rPr lang="en-US" sz="2400" dirty="0">
                <a:solidFill>
                  <a:srgbClr val="F16038"/>
                </a:solidFill>
              </a:rPr>
              <a:t> </a:t>
            </a:r>
            <a:br>
              <a:rPr lang="en-US" sz="2400" dirty="0">
                <a:solidFill>
                  <a:srgbClr val="6600FF"/>
                </a:solidFill>
              </a:rPr>
            </a:br>
            <a:r>
              <a:rPr lang="en-US" sz="2400" dirty="0">
                <a:solidFill>
                  <a:srgbClr val="0D6CB9"/>
                </a:solidFill>
              </a:rPr>
              <a:t>Use TELPAS results to evaluate whether students have been making steady progress in learning English.</a:t>
            </a:r>
          </a:p>
          <a:p>
            <a:pPr marL="685800" lvl="2" indent="-342900">
              <a:spcBef>
                <a:spcPts val="1000"/>
              </a:spcBef>
              <a:buClr>
                <a:srgbClr val="F16038"/>
              </a:buClr>
              <a:defRPr/>
            </a:pPr>
            <a:r>
              <a:rPr lang="en-US" sz="2400" dirty="0">
                <a:solidFill>
                  <a:srgbClr val="0D6CB9"/>
                </a:solidFill>
              </a:rPr>
              <a:t>TELPAS confidential campus rosters include </a:t>
            </a:r>
          </a:p>
          <a:p>
            <a:pPr lvl="3">
              <a:buClr>
                <a:srgbClr val="F16038"/>
              </a:buClr>
              <a:defRPr/>
            </a:pPr>
            <a:r>
              <a:rPr lang="en-US" sz="2400" dirty="0">
                <a:solidFill>
                  <a:srgbClr val="0D6CB9"/>
                </a:solidFill>
              </a:rPr>
              <a:t>2 years of test scores </a:t>
            </a:r>
          </a:p>
          <a:p>
            <a:pPr lvl="3">
              <a:buClr>
                <a:srgbClr val="F16038"/>
              </a:buClr>
              <a:defRPr/>
            </a:pPr>
            <a:r>
              <a:rPr lang="en-US" sz="2400" dirty="0">
                <a:solidFill>
                  <a:srgbClr val="0D6CB9"/>
                </a:solidFill>
              </a:rPr>
              <a:t>how long the student has been in U.S. schools</a:t>
            </a:r>
          </a:p>
          <a:p>
            <a:pPr marL="1257300" lvl="2" indent="-342900">
              <a:buClr>
                <a:srgbClr val="F16038"/>
              </a:buClr>
              <a:defRPr/>
            </a:pPr>
            <a:endParaRPr lang="en-US" sz="2400" dirty="0"/>
          </a:p>
          <a:p>
            <a:pPr marL="0" indent="0">
              <a:spcBef>
                <a:spcPct val="40000"/>
              </a:spcBef>
              <a:buClr>
                <a:srgbClr val="F16038"/>
              </a:buClr>
              <a:buNone/>
              <a:defRPr/>
            </a:pPr>
            <a:r>
              <a:rPr lang="en-US" sz="2400" b="1" dirty="0">
                <a:solidFill>
                  <a:srgbClr val="F16038"/>
                </a:solidFill>
              </a:rPr>
              <a:t>LPAC meetings during school year</a:t>
            </a:r>
            <a:r>
              <a:rPr lang="en-US" sz="2400" b="1" dirty="0">
                <a:solidFill>
                  <a:srgbClr val="0D6CB9"/>
                </a:solidFill>
              </a:rPr>
              <a:t>: </a:t>
            </a:r>
            <a:br>
              <a:rPr lang="en-US" sz="2400" b="1" dirty="0">
                <a:solidFill>
                  <a:srgbClr val="0D6CB9"/>
                </a:solidFill>
              </a:rPr>
            </a:br>
            <a:r>
              <a:rPr lang="en-US" sz="2400" dirty="0">
                <a:solidFill>
                  <a:srgbClr val="0D6CB9"/>
                </a:solidFill>
              </a:rPr>
              <a:t>Use previous spring’s TELPAS results and current year’s formative assessment results to gauge progress in English proficiency, plan for instructional interventions as needed, and inform spring decisions about student’s participation in state-required assessments.</a:t>
            </a:r>
            <a:endParaRPr lang="en-US" sz="2400" b="1" dirty="0">
              <a:solidFill>
                <a:srgbClr val="0D6CB9"/>
              </a:solidFill>
            </a:endParaRPr>
          </a:p>
        </p:txBody>
      </p:sp>
      <p:sp>
        <p:nvSpPr>
          <p:cNvPr id="3" name="Slide Number Placeholder 2"/>
          <p:cNvSpPr>
            <a:spLocks noGrp="1"/>
          </p:cNvSpPr>
          <p:nvPr>
            <p:ph type="sldNum" sz="quarter" idx="4"/>
          </p:nvPr>
        </p:nvSpPr>
        <p:spPr/>
        <p:txBody>
          <a:bodyPr/>
          <a:lstStyle/>
          <a:p>
            <a:fld id="{0088AB57-2DBE-44A3-AE96-942C49E954BF}" type="slidenum">
              <a:rPr lang="en-US" smtClean="0"/>
              <a:pPr/>
              <a:t>23</a:t>
            </a:fld>
            <a:endParaRPr lang="en-US" dirty="0"/>
          </a:p>
        </p:txBody>
      </p:sp>
    </p:spTree>
    <p:extLst>
      <p:ext uri="{BB962C8B-B14F-4D97-AF65-F5344CB8AC3E}">
        <p14:creationId xmlns:p14="http://schemas.microsoft.com/office/powerpoint/2010/main" val="245188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Basics of TELPAS Holistic Rating Process</a:t>
            </a:r>
          </a:p>
        </p:txBody>
      </p:sp>
    </p:spTree>
    <p:extLst>
      <p:ext uri="{BB962C8B-B14F-4D97-AF65-F5344CB8AC3E}">
        <p14:creationId xmlns:p14="http://schemas.microsoft.com/office/powerpoint/2010/main" val="3190358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 y="87986"/>
            <a:ext cx="11990070" cy="962338"/>
          </a:xfrm>
        </p:spPr>
        <p:txBody>
          <a:bodyPr>
            <a:noAutofit/>
          </a:bodyPr>
          <a:lstStyle/>
          <a:p>
            <a:r>
              <a:rPr lang="en-US" altLang="en-US" sz="3100" dirty="0">
                <a:solidFill>
                  <a:srgbClr val="0D6CB9"/>
                </a:solidFill>
                <a:latin typeface="Calibri" panose="020F0502020204030204" pitchFamily="34" charset="0"/>
                <a:cs typeface="Calibri" panose="020F0502020204030204" pitchFamily="34" charset="0"/>
              </a:rPr>
              <a:t>Grades K–1 Holistic Assessments: Listening, Speaking, Reading, Writing</a:t>
            </a:r>
            <a:endParaRPr lang="en-US" sz="31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8912" y="902970"/>
            <a:ext cx="11329491" cy="4904706"/>
          </a:xfrm>
        </p:spPr>
        <p:txBody>
          <a:bodyPr/>
          <a:lstStyle/>
          <a:p>
            <a:pPr marL="0" indent="0">
              <a:lnSpc>
                <a:spcPct val="110000"/>
              </a:lnSpc>
              <a:spcBef>
                <a:spcPct val="0"/>
              </a:spcBef>
              <a:spcAft>
                <a:spcPct val="40000"/>
              </a:spcAft>
              <a:buNone/>
            </a:pPr>
            <a:r>
              <a:rPr lang="en-US" altLang="en-US" sz="2700" dirty="0">
                <a:solidFill>
                  <a:srgbClr val="0D6CB9"/>
                </a:solidFill>
              </a:rPr>
              <a:t>Teachers determine English proficiency levels by observing students in class. They watch how their EB students  </a:t>
            </a:r>
          </a:p>
          <a:p>
            <a:pPr marL="579438" lvl="1" indent="-457200">
              <a:lnSpc>
                <a:spcPct val="110000"/>
              </a:lnSpc>
              <a:spcBef>
                <a:spcPct val="0"/>
              </a:spcBef>
              <a:spcAft>
                <a:spcPct val="40000"/>
              </a:spcAft>
              <a:buClr>
                <a:srgbClr val="F16038"/>
              </a:buClr>
              <a:buFont typeface="Wingdings" panose="05000000000000000000" pitchFamily="2" charset="2"/>
              <a:buChar char="§"/>
            </a:pPr>
            <a:r>
              <a:rPr lang="en-US" altLang="en-US" sz="2600" dirty="0">
                <a:solidFill>
                  <a:srgbClr val="0D6CB9"/>
                </a:solidFill>
              </a:rPr>
              <a:t>interact informally with them and other students</a:t>
            </a:r>
          </a:p>
          <a:p>
            <a:pPr marL="579438" lvl="1" indent="-457200">
              <a:lnSpc>
                <a:spcPct val="110000"/>
              </a:lnSpc>
              <a:spcBef>
                <a:spcPct val="0"/>
              </a:spcBef>
              <a:buClr>
                <a:srgbClr val="F16038"/>
              </a:buClr>
              <a:buFont typeface="Wingdings" panose="05000000000000000000" pitchFamily="2" charset="2"/>
              <a:buChar char="§"/>
            </a:pPr>
            <a:r>
              <a:rPr lang="en-US" altLang="en-US" sz="2600" dirty="0">
                <a:solidFill>
                  <a:srgbClr val="0D6CB9"/>
                </a:solidFill>
              </a:rPr>
              <a:t>understand and use English</a:t>
            </a:r>
          </a:p>
          <a:p>
            <a:pPr marL="865188" lvl="2" indent="-342900">
              <a:lnSpc>
                <a:spcPct val="110000"/>
              </a:lnSpc>
              <a:spcBef>
                <a:spcPct val="0"/>
              </a:spcBef>
              <a:buClr>
                <a:srgbClr val="F16038"/>
              </a:buClr>
              <a:buSzPct val="95000"/>
            </a:pPr>
            <a:r>
              <a:rPr lang="en-US" altLang="en-US" sz="2500" dirty="0">
                <a:solidFill>
                  <a:srgbClr val="0D6CB9"/>
                </a:solidFill>
              </a:rPr>
              <a:t>when receiving academic instruction and completing class work</a:t>
            </a:r>
          </a:p>
          <a:p>
            <a:pPr marL="865188" lvl="2" indent="-342900">
              <a:lnSpc>
                <a:spcPct val="110000"/>
              </a:lnSpc>
              <a:spcBef>
                <a:spcPct val="0"/>
              </a:spcBef>
              <a:buClr>
                <a:srgbClr val="F16038"/>
              </a:buClr>
              <a:buSzPct val="95000"/>
            </a:pPr>
            <a:r>
              <a:rPr lang="en-US" altLang="en-US" sz="2500" dirty="0">
                <a:solidFill>
                  <a:srgbClr val="0D6CB9"/>
                </a:solidFill>
              </a:rPr>
              <a:t>during cooperative learning activities</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25</a:t>
            </a:fld>
            <a:endParaRPr lang="en-US" dirty="0"/>
          </a:p>
        </p:txBody>
      </p:sp>
    </p:spTree>
    <p:extLst>
      <p:ext uri="{BB962C8B-B14F-4D97-AF65-F5344CB8AC3E}">
        <p14:creationId xmlns:p14="http://schemas.microsoft.com/office/powerpoint/2010/main" val="136511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005C-41B1-9560-5DFF-66AD865F4F71}"/>
              </a:ext>
            </a:extLst>
          </p:cNvPr>
          <p:cNvSpPr>
            <a:spLocks noGrp="1"/>
          </p:cNvSpPr>
          <p:nvPr>
            <p:ph type="title"/>
          </p:nvPr>
        </p:nvSpPr>
        <p:spPr>
          <a:xfrm>
            <a:off x="68969" y="13412"/>
            <a:ext cx="12069376" cy="962338"/>
          </a:xfrm>
        </p:spPr>
        <p:txBody>
          <a:bodyPr>
            <a:noAutofit/>
          </a:bodyPr>
          <a:lstStyle/>
          <a:p>
            <a:r>
              <a:rPr lang="en-US" altLang="en-US" sz="3200" dirty="0">
                <a:solidFill>
                  <a:srgbClr val="0D6CB9"/>
                </a:solidFill>
              </a:rPr>
              <a:t>Grades 2–12 Special Holistic Administrations: Listening and Speaking</a:t>
            </a:r>
            <a:endParaRPr lang="en-US" sz="3200" dirty="0">
              <a:solidFill>
                <a:srgbClr val="0D6CB9"/>
              </a:solidFill>
              <a:ea typeface="Open Sans Semibold"/>
              <a:cs typeface="Open Sans Semibold"/>
            </a:endParaRPr>
          </a:p>
        </p:txBody>
      </p:sp>
      <p:sp>
        <p:nvSpPr>
          <p:cNvPr id="4" name="Content Placeholder 3">
            <a:extLst>
              <a:ext uri="{FF2B5EF4-FFF2-40B4-BE49-F238E27FC236}">
                <a16:creationId xmlns:a16="http://schemas.microsoft.com/office/drawing/2014/main" id="{DF47C6F3-29DD-97D1-73D7-5F5D261CA59B}"/>
              </a:ext>
            </a:extLst>
          </p:cNvPr>
          <p:cNvSpPr>
            <a:spLocks noGrp="1"/>
          </p:cNvSpPr>
          <p:nvPr>
            <p:ph idx="1"/>
          </p:nvPr>
        </p:nvSpPr>
        <p:spPr>
          <a:xfrm>
            <a:off x="267462" y="975750"/>
            <a:ext cx="11329491" cy="4317576"/>
          </a:xfrm>
        </p:spPr>
        <p:txBody>
          <a:bodyPr vert="horz" lIns="91440" tIns="45720" rIns="91440" bIns="45720" rtlCol="0" anchor="t">
            <a:noAutofit/>
          </a:bodyPr>
          <a:lstStyle/>
          <a:p>
            <a:pPr marL="0" indent="0">
              <a:lnSpc>
                <a:spcPct val="110000"/>
              </a:lnSpc>
              <a:spcBef>
                <a:spcPct val="0"/>
              </a:spcBef>
              <a:spcAft>
                <a:spcPct val="40000"/>
              </a:spcAft>
              <a:buNone/>
              <a:defRPr/>
            </a:pPr>
            <a:r>
              <a:rPr kumimoji="0" lang="en-US" altLang="en-US" sz="2800" b="0" i="0" u="none" strike="noStrike" kern="1200" cap="none" spc="0" normalizeH="0" baseline="0" noProof="0" dirty="0">
                <a:ln>
                  <a:noFill/>
                </a:ln>
                <a:solidFill>
                  <a:srgbClr val="0D6CB9"/>
                </a:solidFill>
                <a:effectLst/>
                <a:uLnTx/>
                <a:uFillTx/>
                <a:ea typeface="+mn-ea"/>
                <a:cs typeface="+mn-cs"/>
              </a:rPr>
              <a:t>Teachers determine English proficiency levels </a:t>
            </a:r>
            <a:r>
              <a:rPr lang="en-US" altLang="en-US" sz="2800" dirty="0">
                <a:solidFill>
                  <a:srgbClr val="0D6CB9"/>
                </a:solidFill>
              </a:rPr>
              <a:t>by </a:t>
            </a:r>
            <a:r>
              <a:rPr kumimoji="0" lang="en-US" altLang="en-US" sz="2800" b="0" i="0" u="none" strike="noStrike" kern="1200" cap="none" spc="0" normalizeH="0" baseline="0" noProof="0" dirty="0">
                <a:ln>
                  <a:noFill/>
                </a:ln>
                <a:solidFill>
                  <a:srgbClr val="0D6CB9"/>
                </a:solidFill>
                <a:effectLst/>
                <a:uLnTx/>
                <a:uFillTx/>
                <a:ea typeface="+mn-ea"/>
                <a:cs typeface="+mn-cs"/>
              </a:rPr>
              <a:t>observing students in class. They watch how their EB students</a:t>
            </a:r>
            <a:r>
              <a:rPr lang="en-US" altLang="en-US" sz="2800" dirty="0">
                <a:solidFill>
                  <a:srgbClr val="0D6CB9"/>
                </a:solidFill>
              </a:rPr>
              <a:t>  </a:t>
            </a:r>
            <a:endParaRPr lang="en-US" sz="2800" dirty="0">
              <a:solidFill>
                <a:srgbClr val="0D6CB9"/>
              </a:solidFill>
              <a:ea typeface="+mn-ea"/>
              <a:cs typeface="+mn-cs"/>
            </a:endParaRPr>
          </a:p>
          <a:p>
            <a:pPr marL="579120" marR="0" lvl="1" indent="-457200" algn="l" defTabSz="914400" rtl="0" eaLnBrk="1" fontAlgn="auto" latinLnBrk="0" hangingPunct="1">
              <a:lnSpc>
                <a:spcPct val="110000"/>
              </a:lnSpc>
              <a:spcBef>
                <a:spcPct val="0"/>
              </a:spcBef>
              <a:spcAft>
                <a:spcPct val="40000"/>
              </a:spcAft>
              <a:buClr>
                <a:srgbClr val="ED7D31"/>
              </a:buClr>
              <a:buSzTx/>
              <a:tabLst/>
              <a:defRPr/>
            </a:pPr>
            <a:r>
              <a:rPr kumimoji="0" lang="en-US" altLang="en-US" sz="2800" b="0" i="0" u="none" strike="noStrike" kern="1200" cap="none" spc="0" normalizeH="0" baseline="0" noProof="0" dirty="0">
                <a:ln>
                  <a:noFill/>
                </a:ln>
                <a:solidFill>
                  <a:srgbClr val="0D6CB9"/>
                </a:solidFill>
                <a:effectLst/>
                <a:uLnTx/>
                <a:uFillTx/>
                <a:ea typeface="+mn-ea"/>
                <a:cs typeface="+mn-cs"/>
              </a:rPr>
              <a:t>interact informally with them and other students</a:t>
            </a:r>
            <a:endParaRPr lang="en-US" altLang="en-US" sz="2800" b="0" i="0" u="none" strike="noStrike" kern="1200" cap="none" spc="0" normalizeH="0" baseline="0" noProof="0" dirty="0">
              <a:ln>
                <a:noFill/>
              </a:ln>
              <a:solidFill>
                <a:srgbClr val="0D6CB9"/>
              </a:solidFill>
              <a:effectLst/>
              <a:uLnTx/>
              <a:uFillTx/>
              <a:cs typeface="Calibri" panose="020F0502020204030204"/>
            </a:endParaRPr>
          </a:p>
          <a:p>
            <a:pPr marL="579120" marR="0" lvl="1" indent="-457200" algn="l" defTabSz="914400" rtl="0" eaLnBrk="1" fontAlgn="auto" latinLnBrk="0" hangingPunct="1">
              <a:lnSpc>
                <a:spcPct val="110000"/>
              </a:lnSpc>
              <a:spcBef>
                <a:spcPct val="0"/>
              </a:spcBef>
              <a:spcAft>
                <a:spcPts val="0"/>
              </a:spcAft>
              <a:buClr>
                <a:srgbClr val="ED7D31"/>
              </a:buClr>
              <a:buSzTx/>
              <a:tabLst/>
              <a:defRPr/>
            </a:pPr>
            <a:r>
              <a:rPr kumimoji="0" lang="en-US" altLang="en-US" sz="2800" b="0" i="0" u="none" strike="noStrike" kern="1200" cap="none" spc="0" normalizeH="0" baseline="0" noProof="0" dirty="0">
                <a:ln>
                  <a:noFill/>
                </a:ln>
                <a:solidFill>
                  <a:srgbClr val="0D6CB9"/>
                </a:solidFill>
                <a:effectLst/>
                <a:uLnTx/>
                <a:uFillTx/>
                <a:ea typeface="+mn-ea"/>
                <a:cs typeface="+mn-cs"/>
              </a:rPr>
              <a:t>understand and use English</a:t>
            </a:r>
            <a:endParaRPr lang="en-US" altLang="en-US" sz="2800" b="0" i="0" u="none" strike="noStrike" kern="1200" cap="none" spc="0" normalizeH="0" baseline="0" noProof="0" dirty="0">
              <a:ln>
                <a:noFill/>
              </a:ln>
              <a:solidFill>
                <a:srgbClr val="0D6CB9"/>
              </a:solidFill>
              <a:effectLst/>
              <a:uLnTx/>
              <a:uFillTx/>
              <a:cs typeface="Calibri" panose="020F0502020204030204"/>
            </a:endParaRPr>
          </a:p>
          <a:p>
            <a:pPr marL="979170" marR="0" lvl="2" indent="-457200" algn="l" defTabSz="914400" rtl="0" eaLnBrk="1" fontAlgn="auto" latinLnBrk="0" hangingPunct="1">
              <a:lnSpc>
                <a:spcPct val="110000"/>
              </a:lnSpc>
              <a:spcBef>
                <a:spcPct val="0"/>
              </a:spcBef>
              <a:spcAft>
                <a:spcPts val="0"/>
              </a:spcAft>
              <a:buClr>
                <a:srgbClr val="F16038"/>
              </a:buClr>
              <a:buSzPct val="95000"/>
              <a:tabLst/>
              <a:defRPr/>
            </a:pPr>
            <a:r>
              <a:rPr kumimoji="0" lang="en-US" altLang="en-US" sz="2800" b="0" i="0" u="none" strike="noStrike" kern="1200" cap="none" spc="0" normalizeH="0" baseline="0" noProof="0" dirty="0">
                <a:ln>
                  <a:noFill/>
                </a:ln>
                <a:solidFill>
                  <a:srgbClr val="0D6CB9"/>
                </a:solidFill>
                <a:effectLst/>
                <a:uLnTx/>
                <a:uFillTx/>
                <a:ea typeface="+mn-ea"/>
                <a:cs typeface="+mn-cs"/>
              </a:rPr>
              <a:t>when receiving academic instruction and completing classwork</a:t>
            </a:r>
            <a:endParaRPr lang="en-US" altLang="en-US" sz="2800" b="0" i="0" u="none" strike="noStrike" kern="1200" cap="none" spc="0" normalizeH="0" baseline="0" noProof="0" dirty="0">
              <a:ln>
                <a:noFill/>
              </a:ln>
              <a:solidFill>
                <a:srgbClr val="0D6CB9"/>
              </a:solidFill>
              <a:effectLst/>
              <a:uLnTx/>
              <a:uFillTx/>
              <a:cs typeface="Calibri" panose="020F0502020204030204"/>
            </a:endParaRPr>
          </a:p>
          <a:p>
            <a:pPr marL="979170" marR="0" lvl="2" indent="-457200" algn="l" defTabSz="914400" rtl="0" eaLnBrk="1" fontAlgn="auto" latinLnBrk="0" hangingPunct="1">
              <a:lnSpc>
                <a:spcPct val="110000"/>
              </a:lnSpc>
              <a:spcBef>
                <a:spcPct val="0"/>
              </a:spcBef>
              <a:spcAft>
                <a:spcPts val="0"/>
              </a:spcAft>
              <a:buClr>
                <a:srgbClr val="F16038"/>
              </a:buClr>
              <a:buSzPct val="95000"/>
              <a:tabLst/>
              <a:defRPr/>
            </a:pPr>
            <a:r>
              <a:rPr kumimoji="0" lang="en-US" altLang="en-US" sz="2800" b="0" i="0" u="none" strike="noStrike" kern="1200" cap="none" spc="0" normalizeH="0" baseline="0" noProof="0" dirty="0">
                <a:ln>
                  <a:noFill/>
                </a:ln>
                <a:solidFill>
                  <a:srgbClr val="0D6CB9"/>
                </a:solidFill>
                <a:effectLst/>
                <a:uLnTx/>
                <a:uFillTx/>
                <a:ea typeface="+mn-ea"/>
                <a:cs typeface="+mn-cs"/>
              </a:rPr>
              <a:t>during cooperative learning activities</a:t>
            </a:r>
            <a:endParaRPr lang="en-US" altLang="en-US" sz="2800" b="0" i="0" u="none" strike="noStrike" kern="1200" cap="none" spc="0" normalizeH="0" baseline="0" noProof="0" dirty="0">
              <a:ln>
                <a:noFill/>
              </a:ln>
              <a:solidFill>
                <a:srgbClr val="0D6CB9"/>
              </a:solidFill>
              <a:effectLst/>
              <a:uLnTx/>
              <a:uFillTx/>
              <a:cs typeface="Calibri" panose="020F0502020204030204"/>
            </a:endParaRPr>
          </a:p>
          <a:p>
            <a:pPr marL="521970" lvl="2" indent="0">
              <a:lnSpc>
                <a:spcPct val="110000"/>
              </a:lnSpc>
              <a:spcBef>
                <a:spcPct val="0"/>
              </a:spcBef>
              <a:buNone/>
              <a:defRPr/>
            </a:pPr>
            <a:endParaRPr lang="en-US" altLang="en-US" sz="2800" dirty="0">
              <a:solidFill>
                <a:srgbClr val="0D6CB9"/>
              </a:solidFill>
            </a:endParaRPr>
          </a:p>
          <a:p>
            <a:pPr marL="64770" lvl="1" indent="0">
              <a:lnSpc>
                <a:spcPct val="110000"/>
              </a:lnSpc>
              <a:spcBef>
                <a:spcPct val="0"/>
              </a:spcBef>
              <a:buClr>
                <a:srgbClr val="4472C4"/>
              </a:buClr>
              <a:buSzPct val="95000"/>
              <a:buNone/>
              <a:defRPr/>
            </a:pPr>
            <a:r>
              <a:rPr lang="en-US" altLang="en-US" sz="2800" b="1" dirty="0">
                <a:solidFill>
                  <a:srgbClr val="0D6CB9"/>
                </a:solidFill>
              </a:rPr>
              <a:t>Note: Grades 2</a:t>
            </a:r>
            <a:r>
              <a:rPr lang="en-US" sz="2800" dirty="0">
                <a:solidFill>
                  <a:schemeClr val="tx1"/>
                </a:solidFill>
              </a:rPr>
              <a:t>–</a:t>
            </a:r>
            <a:r>
              <a:rPr lang="en-US" altLang="en-US" sz="2800" b="1" dirty="0">
                <a:solidFill>
                  <a:srgbClr val="0D6CB9"/>
                </a:solidFill>
              </a:rPr>
              <a:t>12 holistic assessments only apply for students that meet eligibility criteria for a special administration of an online TELPAS test. </a:t>
            </a:r>
            <a:endParaRPr lang="en-US" sz="2800" b="1" dirty="0">
              <a:solidFill>
                <a:srgbClr val="0D6CB9"/>
              </a:solidFill>
              <a:cs typeface="Calibri"/>
            </a:endParaRPr>
          </a:p>
        </p:txBody>
      </p:sp>
      <p:sp>
        <p:nvSpPr>
          <p:cNvPr id="3" name="Slide Number Placeholder 2">
            <a:extLst>
              <a:ext uri="{FF2B5EF4-FFF2-40B4-BE49-F238E27FC236}">
                <a16:creationId xmlns:a16="http://schemas.microsoft.com/office/drawing/2014/main" id="{A099D86E-586A-743A-B15D-7CF6E9FB76ED}"/>
              </a:ext>
            </a:extLst>
          </p:cNvPr>
          <p:cNvSpPr>
            <a:spLocks noGrp="1"/>
          </p:cNvSpPr>
          <p:nvPr>
            <p:ph type="sldNum" sz="quarter" idx="4"/>
          </p:nvPr>
        </p:nvSpPr>
        <p:spPr/>
        <p:txBody>
          <a:bodyPr/>
          <a:lstStyle/>
          <a:p>
            <a:fld id="{0088AB57-2DBE-44A3-AE96-942C49E954BF}" type="slidenum">
              <a:rPr lang="en-US" smtClean="0"/>
              <a:pPr/>
              <a:t>26</a:t>
            </a:fld>
            <a:endParaRPr lang="en-US" dirty="0"/>
          </a:p>
        </p:txBody>
      </p:sp>
    </p:spTree>
    <p:extLst>
      <p:ext uri="{BB962C8B-B14F-4D97-AF65-F5344CB8AC3E}">
        <p14:creationId xmlns:p14="http://schemas.microsoft.com/office/powerpoint/2010/main" val="72051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t>27</a:t>
            </a:fld>
            <a:endParaRPr lang="en-US" dirty="0"/>
          </a:p>
        </p:txBody>
      </p:sp>
      <p:sp>
        <p:nvSpPr>
          <p:cNvPr id="2" name="Title 1"/>
          <p:cNvSpPr>
            <a:spLocks noGrp="1"/>
          </p:cNvSpPr>
          <p:nvPr>
            <p:ph type="title"/>
          </p:nvPr>
        </p:nvSpPr>
        <p:spPr>
          <a:xfrm>
            <a:off x="81031" y="135799"/>
            <a:ext cx="11342232" cy="962338"/>
          </a:xfrm>
        </p:spPr>
        <p:txBody>
          <a:bodyPr>
            <a:noAutofit/>
          </a:bodyPr>
          <a:lstStyle/>
          <a:p>
            <a:r>
              <a:rPr lang="en-US" altLang="en-US" sz="3600" dirty="0">
                <a:solidFill>
                  <a:srgbClr val="0D6CB9"/>
                </a:solidFill>
                <a:latin typeface="Calibri" panose="020F0502020204030204" pitchFamily="34" charset="0"/>
                <a:cs typeface="Calibri" panose="020F0502020204030204" pitchFamily="34" charset="0"/>
              </a:rPr>
              <a:t>Grades 2–12 Special Holistic Administration: Writing</a:t>
            </a:r>
            <a:endParaRPr lang="en-US" sz="3600" dirty="0">
              <a:solidFill>
                <a:srgbClr val="0D6CB9"/>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370943" y="954112"/>
            <a:ext cx="11329491" cy="884538"/>
          </a:xfrm>
        </p:spPr>
        <p:txBody>
          <a:bodyPr>
            <a:noAutofit/>
          </a:bodyPr>
          <a:lstStyle/>
          <a:p>
            <a:pPr marL="0" indent="0">
              <a:lnSpc>
                <a:spcPct val="100000"/>
              </a:lnSpc>
              <a:buNone/>
            </a:pPr>
            <a:r>
              <a:rPr lang="en-US" altLang="en-US" sz="2400" dirty="0">
                <a:solidFill>
                  <a:srgbClr val="0D6CB9"/>
                </a:solidFill>
              </a:rPr>
              <a:t>Teachers assemble a collection of each student’s writing from a variety of content areas.  Trained raters use the collection as the basis for evaluating the student’s English language proficiency in writing. </a:t>
            </a:r>
          </a:p>
        </p:txBody>
      </p:sp>
      <p:sp>
        <p:nvSpPr>
          <p:cNvPr id="8" name="Content Placeholder 7" descr="Note that for ongoing formative assessment in grades 2–12, teachers use classroom observations and interactions in addition to student writing samples to monitor and promote growth in English language writing proficiency. &#10;For TELPAS, only the student writing collection is used when assessing English language writing proficiency. Information from classroom observations and interactions is not used. &#10;"/>
          <p:cNvSpPr>
            <a:spLocks noGrp="1"/>
          </p:cNvSpPr>
          <p:nvPr>
            <p:ph sz="quarter" idx="4294967295"/>
          </p:nvPr>
        </p:nvSpPr>
        <p:spPr>
          <a:xfrm>
            <a:off x="1097280" y="2280919"/>
            <a:ext cx="9515475" cy="2008187"/>
          </a:xfrm>
          <a:prstGeom prst="rect">
            <a:avLst/>
          </a:prstGeom>
          <a:solidFill>
            <a:srgbClr val="0D6CB9"/>
          </a:solidFill>
          <a:ln w="19050">
            <a:solidFill>
              <a:schemeClr val="dk1"/>
            </a:solidFill>
          </a:ln>
        </p:spPr>
        <p:txBody>
          <a:bodyPr>
            <a:normAutofit/>
          </a:bodyPr>
          <a:lstStyle/>
          <a:p>
            <a:pPr marL="285750" lvl="1" indent="-285750">
              <a:spcAft>
                <a:spcPts val="600"/>
              </a:spcAft>
              <a:buClr>
                <a:schemeClr val="accent2"/>
              </a:buClr>
              <a:defRPr/>
            </a:pPr>
            <a:r>
              <a:rPr lang="en-US" sz="2000" dirty="0"/>
              <a:t>Note that for </a:t>
            </a:r>
            <a:r>
              <a:rPr lang="en-US" sz="2000" u="sng" dirty="0"/>
              <a:t>ongoing formative assessment</a:t>
            </a:r>
            <a:r>
              <a:rPr lang="en-US" sz="2000" dirty="0"/>
              <a:t> in grades 2–12, teachers use classroom observations and interactions in addition to student writing samples to monitor and promote growth in English language writing proficiency. </a:t>
            </a:r>
          </a:p>
          <a:p>
            <a:pPr marL="285750" lvl="1" indent="-285750">
              <a:spcBef>
                <a:spcPts val="0"/>
              </a:spcBef>
              <a:spcAft>
                <a:spcPct val="75000"/>
              </a:spcAft>
              <a:buClr>
                <a:schemeClr val="accent2"/>
              </a:buClr>
              <a:defRPr/>
            </a:pPr>
            <a:r>
              <a:rPr lang="en-US" sz="2000" dirty="0"/>
              <a:t>For TELPAS, only the student writing collection is used when assessing English language writing proficiency. Information from classroom observations and interactions is not used. </a:t>
            </a:r>
          </a:p>
        </p:txBody>
      </p:sp>
      <p:sp>
        <p:nvSpPr>
          <p:cNvPr id="5" name="TextBox 4">
            <a:extLst>
              <a:ext uri="{FF2B5EF4-FFF2-40B4-BE49-F238E27FC236}">
                <a16:creationId xmlns:a16="http://schemas.microsoft.com/office/drawing/2014/main" id="{027DF423-370B-2988-B410-9E24AA834F21}"/>
              </a:ext>
            </a:extLst>
          </p:cNvPr>
          <p:cNvSpPr txBox="1"/>
          <p:nvPr/>
        </p:nvSpPr>
        <p:spPr>
          <a:xfrm>
            <a:off x="727167" y="4587350"/>
            <a:ext cx="10515598" cy="884538"/>
          </a:xfrm>
          <a:prstGeom prst="rect">
            <a:avLst/>
          </a:prstGeom>
          <a:solidFill>
            <a:srgbClr val="F16038"/>
          </a:solidFill>
          <a:ln>
            <a:solidFill>
              <a:srgbClr val="F16038"/>
            </a:solidFill>
            <a:prstDash val="dashDot"/>
          </a:ln>
        </p:spPr>
        <p:txBody>
          <a:bodyPr wrap="square">
            <a:spAutoFit/>
          </a:bodyPr>
          <a:lstStyle/>
          <a:p>
            <a:pPr marL="65088" lvl="1" indent="0">
              <a:lnSpc>
                <a:spcPct val="110000"/>
              </a:lnSpc>
              <a:spcBef>
                <a:spcPct val="0"/>
              </a:spcBef>
              <a:buClr>
                <a:srgbClr val="4472C4"/>
              </a:buClr>
              <a:buSzPct val="95000"/>
              <a:buNone/>
              <a:defRPr/>
            </a:pPr>
            <a:r>
              <a:rPr kumimoji="0" lang="en-US" altLang="en-US" sz="2400" b="1" i="0" u="none" strike="noStrike" kern="1200" cap="none" spc="0" normalizeH="0" baseline="0" noProof="0" dirty="0">
                <a:ln>
                  <a:noFill/>
                </a:ln>
                <a:solidFill>
                  <a:schemeClr val="bg1"/>
                </a:solidFill>
                <a:effectLst/>
                <a:uLnTx/>
                <a:uFillTx/>
                <a:latin typeface="Calibri" panose="020F0502020204030204"/>
                <a:ea typeface="+mn-ea"/>
                <a:cs typeface="+mn-cs"/>
              </a:rPr>
              <a:t>Note: Grades 2–12 holistic writing assessments only apply for students that meet eligibility criteria for a special administration of an </a:t>
            </a:r>
            <a:r>
              <a:rPr kumimoji="0" lang="en-US" altLang="en-US" sz="2400" b="1" i="0" u="none" strike="noStrike" kern="1200" cap="none" spc="0" normalizeH="0" baseline="0" noProof="0" dirty="0" err="1">
                <a:ln>
                  <a:noFill/>
                </a:ln>
                <a:solidFill>
                  <a:schemeClr val="bg1"/>
                </a:solidFill>
                <a:effectLst/>
                <a:uLnTx/>
                <a:uFillTx/>
                <a:latin typeface="Calibri" panose="020F0502020204030204"/>
                <a:ea typeface="+mn-ea"/>
                <a:cs typeface="+mn-cs"/>
              </a:rPr>
              <a:t>onlin</a:t>
            </a:r>
            <a:r>
              <a:rPr lang="en-US" altLang="en-US" sz="2400" b="1" dirty="0">
                <a:solidFill>
                  <a:schemeClr val="bg1"/>
                </a:solidFill>
                <a:latin typeface="Calibri" panose="020F0502020204030204"/>
              </a:rPr>
              <a:t>e TELPAS test. </a:t>
            </a:r>
            <a:endParaRPr kumimoji="0" lang="en-US" alt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50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Things to Know About TELPAS Rater Training and Administration Procedures</a:t>
            </a:r>
          </a:p>
        </p:txBody>
      </p:sp>
    </p:spTree>
    <p:extLst>
      <p:ext uri="{BB962C8B-B14F-4D97-AF65-F5344CB8AC3E}">
        <p14:creationId xmlns:p14="http://schemas.microsoft.com/office/powerpoint/2010/main" val="107914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TELPAS Rater Training</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457200" indent="-457200">
              <a:spcAft>
                <a:spcPct val="20000"/>
              </a:spcAft>
              <a:buClr>
                <a:schemeClr val="accent2"/>
              </a:buClr>
              <a:buFont typeface="Wingdings" panose="05000000000000000000" pitchFamily="2" charset="2"/>
              <a:buChar char="§"/>
            </a:pPr>
            <a:r>
              <a:rPr lang="en-US" altLang="en-US" sz="3200" b="0" dirty="0">
                <a:solidFill>
                  <a:srgbClr val="0D6CB9"/>
                </a:solidFill>
              </a:rPr>
              <a:t>It is recommended that districts and campuses determine in the fall who their TELPAS raters will be in the spring.</a:t>
            </a:r>
          </a:p>
          <a:p>
            <a:pPr marL="0" indent="0">
              <a:spcAft>
                <a:spcPct val="20000"/>
              </a:spcAft>
              <a:buClr>
                <a:schemeClr val="accent2"/>
              </a:buClr>
              <a:buNone/>
            </a:pPr>
            <a:endParaRPr lang="en-US" altLang="en-US" sz="3200" b="0" dirty="0">
              <a:solidFill>
                <a:srgbClr val="0D6CB9"/>
              </a:solidFill>
            </a:endParaRPr>
          </a:p>
          <a:p>
            <a:pPr marL="457200" indent="-457200">
              <a:spcAft>
                <a:spcPct val="20000"/>
              </a:spcAft>
              <a:buClr>
                <a:schemeClr val="accent2"/>
              </a:buClr>
              <a:buFont typeface="Wingdings" panose="05000000000000000000" pitchFamily="2" charset="2"/>
              <a:buChar char="§"/>
            </a:pPr>
            <a:r>
              <a:rPr lang="en-US" altLang="en-US" sz="3200" b="0" dirty="0">
                <a:solidFill>
                  <a:srgbClr val="0D6CB9"/>
                </a:solidFill>
              </a:rPr>
              <a:t>A training flowchart is provided on the next slide.</a:t>
            </a:r>
          </a:p>
          <a:p>
            <a:pPr marL="457200" indent="-457200">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29</a:t>
            </a:fld>
            <a:endParaRPr lang="en-US" dirty="0"/>
          </a:p>
        </p:txBody>
      </p:sp>
    </p:spTree>
    <p:extLst>
      <p:ext uri="{BB962C8B-B14F-4D97-AF65-F5344CB8AC3E}">
        <p14:creationId xmlns:p14="http://schemas.microsoft.com/office/powerpoint/2010/main" val="2501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97" y="87986"/>
            <a:ext cx="11342232" cy="962338"/>
          </a:xfrm>
        </p:spPr>
        <p:txBody>
          <a:bodyPr>
            <a:normAutofit/>
          </a:bodyPr>
          <a:lstStyle/>
          <a:p>
            <a:r>
              <a:rPr lang="en-US" altLang="en-US" sz="3600" dirty="0">
                <a:latin typeface="Calibri" panose="020F0502020204030204" pitchFamily="34" charset="0"/>
                <a:cs typeface="Calibri" panose="020F0502020204030204" pitchFamily="34" charset="0"/>
              </a:rPr>
              <a:t>Session Objectives</a:t>
            </a:r>
            <a:endParaRPr lang="en-US" sz="36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normAutofit/>
          </a:bodyPr>
          <a:lstStyle/>
          <a:p>
            <a:pPr marL="514350" indent="-514350">
              <a:spcAft>
                <a:spcPts val="1200"/>
              </a:spcAft>
              <a:buFont typeface="+mj-lt"/>
              <a:buAutoNum type="arabicPeriod"/>
            </a:pPr>
            <a:r>
              <a:rPr lang="en-US" altLang="en-US" sz="3200" b="0" dirty="0">
                <a:solidFill>
                  <a:srgbClr val="0D6CB9"/>
                </a:solidFill>
              </a:rPr>
              <a:t>To show the close connection between the Texas English Language Proficiency Standards (ELPS) and the Texas English Language Proficiency Assessment System (TELPAS)</a:t>
            </a:r>
          </a:p>
          <a:p>
            <a:pPr marL="514350" indent="-514350">
              <a:spcAft>
                <a:spcPts val="1200"/>
              </a:spcAft>
              <a:buFont typeface="+mj-lt"/>
              <a:buAutoNum type="arabicPeriod"/>
            </a:pPr>
            <a:r>
              <a:rPr lang="en-US" altLang="en-US" sz="3200" b="0" dirty="0">
                <a:solidFill>
                  <a:srgbClr val="0D6CB9"/>
                </a:solidFill>
              </a:rPr>
              <a:t>To reinforce the benefits of using the ELPS to teach and assess emergent bilingual (EB) students effectively throughout the school year</a:t>
            </a:r>
          </a:p>
          <a:p>
            <a:pPr marL="514350" indent="-514350">
              <a:spcAft>
                <a:spcPts val="1200"/>
              </a:spcAft>
              <a:buFont typeface="+mj-lt"/>
              <a:buAutoNum type="arabicPeriod"/>
            </a:pPr>
            <a:r>
              <a:rPr lang="en-US" altLang="en-US" sz="3200" b="0" dirty="0">
                <a:solidFill>
                  <a:srgbClr val="0D6CB9"/>
                </a:solidFill>
              </a:rPr>
              <a:t>To lay the foundation for the spring training of new TELPAS raters</a:t>
            </a:r>
          </a:p>
        </p:txBody>
      </p:sp>
      <p:sp>
        <p:nvSpPr>
          <p:cNvPr id="3" name="Slide Number Placeholder 2"/>
          <p:cNvSpPr>
            <a:spLocks noGrp="1"/>
          </p:cNvSpPr>
          <p:nvPr>
            <p:ph type="sldNum" sz="quarter" idx="4"/>
          </p:nvPr>
        </p:nvSpPr>
        <p:spPr/>
        <p:txBody>
          <a:bodyPr/>
          <a:lstStyle/>
          <a:p>
            <a:fld id="{0088AB57-2DBE-44A3-AE96-942C49E954BF}" type="slidenum">
              <a:rPr lang="en-US" smtClean="0"/>
              <a:t>3</a:t>
            </a:fld>
            <a:endParaRPr lang="en-US" dirty="0"/>
          </a:p>
        </p:txBody>
      </p:sp>
    </p:spTree>
    <p:extLst>
      <p:ext uri="{BB962C8B-B14F-4D97-AF65-F5344CB8AC3E}">
        <p14:creationId xmlns:p14="http://schemas.microsoft.com/office/powerpoint/2010/main" val="39063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pPr/>
              <a:t>30</a:t>
            </a:fld>
            <a:endParaRPr lang="en-US" dirty="0"/>
          </a:p>
        </p:txBody>
      </p:sp>
      <p:sp>
        <p:nvSpPr>
          <p:cNvPr id="2" name="Title 1"/>
          <p:cNvSpPr>
            <a:spLocks noGrp="1"/>
          </p:cNvSpPr>
          <p:nvPr>
            <p:ph type="title"/>
          </p:nvPr>
        </p:nvSpPr>
        <p:spPr>
          <a:xfrm>
            <a:off x="113894" y="0"/>
            <a:ext cx="11342232" cy="962338"/>
          </a:xfrm>
        </p:spPr>
        <p:txBody>
          <a:bodyPr>
            <a:noAutofit/>
          </a:bodyPr>
          <a:lstStyle/>
          <a:p>
            <a:r>
              <a:rPr lang="en-US" altLang="en-US" sz="3600" dirty="0">
                <a:solidFill>
                  <a:srgbClr val="0D6CB9"/>
                </a:solidFill>
              </a:rPr>
              <a:t>Holistic Rating Training Flowchart</a:t>
            </a:r>
            <a:endParaRPr lang="en-US" sz="3600" dirty="0">
              <a:solidFill>
                <a:srgbClr val="0D6CB9"/>
              </a:solidFill>
            </a:endParaRPr>
          </a:p>
        </p:txBody>
      </p:sp>
      <p:pic>
        <p:nvPicPr>
          <p:cNvPr id="5" name="Picture 4" descr="A graphic that displays the holistic rating training flowchart.">
            <a:extLst>
              <a:ext uri="{FF2B5EF4-FFF2-40B4-BE49-F238E27FC236}">
                <a16:creationId xmlns:a16="http://schemas.microsoft.com/office/drawing/2014/main" id="{FBB49A5A-591B-F760-46FD-EBB75A8CAAE3}"/>
              </a:ext>
            </a:extLst>
          </p:cNvPr>
          <p:cNvPicPr>
            <a:picLocks noChangeAspect="1"/>
          </p:cNvPicPr>
          <p:nvPr/>
        </p:nvPicPr>
        <p:blipFill rotWithShape="1">
          <a:blip r:embed="rId3"/>
          <a:srcRect l="28071" t="9290" r="28873" b="6927"/>
          <a:stretch/>
        </p:blipFill>
        <p:spPr bwMode="auto">
          <a:xfrm>
            <a:off x="918254" y="962338"/>
            <a:ext cx="4049161" cy="4923732"/>
          </a:xfrm>
          <a:prstGeom prst="rect">
            <a:avLst/>
          </a:prstGeom>
          <a:ln>
            <a:solidFill>
              <a:schemeClr val="accent1"/>
            </a:solidFill>
          </a:ln>
          <a:extLst>
            <a:ext uri="{53640926-AAD7-44D8-BBD7-CCE9431645EC}">
              <a14:shadowObscured xmlns:a14="http://schemas.microsoft.com/office/drawing/2010/main"/>
            </a:ext>
          </a:extLst>
        </p:spPr>
      </p:pic>
      <p:sp>
        <p:nvSpPr>
          <p:cNvPr id="4" name="Content Placeholder 2">
            <a:extLst>
              <a:ext uri="{FF2B5EF4-FFF2-40B4-BE49-F238E27FC236}">
                <a16:creationId xmlns:a16="http://schemas.microsoft.com/office/drawing/2014/main" id="{81529B6D-F520-70AC-C34B-6E26683107E0}"/>
              </a:ext>
            </a:extLst>
          </p:cNvPr>
          <p:cNvSpPr>
            <a:spLocks noGrp="1"/>
          </p:cNvSpPr>
          <p:nvPr/>
        </p:nvSpPr>
        <p:spPr>
          <a:xfrm>
            <a:off x="5592305" y="924089"/>
            <a:ext cx="6583128" cy="491924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D6CB9"/>
                </a:solidFill>
                <a:latin typeface="Open Sans"/>
                <a:ea typeface="Open Sans"/>
                <a:cs typeface="Open Sans"/>
              </a:rPr>
              <a:t>The Holistic Rater Training Flowchart and additional information on rater training can be found in the </a:t>
            </a:r>
            <a:r>
              <a:rPr lang="en-US" dirty="0">
                <a:solidFill>
                  <a:srgbClr val="0D6CB9"/>
                </a:solidFill>
                <a:latin typeface="Open Sans"/>
                <a:ea typeface="Open Sans"/>
                <a:cs typeface="Open Sans"/>
                <a:hlinkClick r:id="rId4">
                  <a:extLst>
                    <a:ext uri="{A12FA001-AC4F-418D-AE19-62706E023703}">
                      <ahyp:hlinkClr xmlns:ahyp="http://schemas.microsoft.com/office/drawing/2018/hyperlinkcolor" val="tx"/>
                    </a:ext>
                  </a:extLst>
                </a:hlinkClick>
              </a:rPr>
              <a:t>TELPAS Rater Training</a:t>
            </a:r>
            <a:r>
              <a:rPr lang="en-US" dirty="0">
                <a:solidFill>
                  <a:srgbClr val="0D6CB9"/>
                </a:solidFill>
                <a:latin typeface="Open Sans"/>
                <a:ea typeface="Open Sans"/>
                <a:cs typeface="Open Sans"/>
              </a:rPr>
              <a:t> section of the DCCR. </a:t>
            </a:r>
          </a:p>
          <a:p>
            <a:pPr marL="0" indent="0">
              <a:buNone/>
            </a:pPr>
            <a:endParaRPr lang="en-US" dirty="0">
              <a:solidFill>
                <a:srgbClr val="0D6CB9"/>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rgbClr val="0D6CB9"/>
                </a:solidFill>
                <a:latin typeface="Open Sans"/>
                <a:ea typeface="Open Sans"/>
                <a:cs typeface="Open Sans"/>
              </a:rPr>
              <a:t>Information on holistic administrations</a:t>
            </a:r>
            <a:r>
              <a:rPr lang="en-US" b="1" dirty="0">
                <a:solidFill>
                  <a:srgbClr val="0D6CB9"/>
                </a:solidFill>
                <a:latin typeface="Open Sans"/>
                <a:ea typeface="Open Sans"/>
                <a:cs typeface="Open Sans"/>
              </a:rPr>
              <a:t>*</a:t>
            </a:r>
            <a:r>
              <a:rPr lang="en-US" dirty="0">
                <a:solidFill>
                  <a:srgbClr val="0D6CB9"/>
                </a:solidFill>
                <a:latin typeface="Open Sans"/>
                <a:ea typeface="Open Sans"/>
                <a:cs typeface="Open Sans"/>
              </a:rPr>
              <a:t> will be posted in the </a:t>
            </a:r>
            <a:r>
              <a:rPr lang="en-US" dirty="0">
                <a:solidFill>
                  <a:srgbClr val="0D6CB9"/>
                </a:solidFill>
                <a:latin typeface="Open Sans"/>
                <a:ea typeface="Open Sans"/>
                <a:cs typeface="Open Sans"/>
                <a:hlinkClick r:id="rId5">
                  <a:extLst>
                    <a:ext uri="{A12FA001-AC4F-418D-AE19-62706E023703}">
                      <ahyp:hlinkClr xmlns:ahyp="http://schemas.microsoft.com/office/drawing/2018/hyperlinkcolor" val="tx"/>
                    </a:ext>
                  </a:extLst>
                </a:hlinkClick>
              </a:rPr>
              <a:t>Holistic Administrations</a:t>
            </a:r>
            <a:r>
              <a:rPr lang="en-US" dirty="0">
                <a:solidFill>
                  <a:srgbClr val="0D6CB9"/>
                </a:solidFill>
                <a:latin typeface="Open Sans"/>
                <a:ea typeface="Open Sans"/>
                <a:cs typeface="Open Sans"/>
              </a:rPr>
              <a:t> section of DCCR and in the TELPAS Test Administration Information (TAI), which is only available online.   </a:t>
            </a:r>
            <a:endParaRPr lang="en-US" dirty="0">
              <a:solidFill>
                <a:srgbClr val="0D6CB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015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7" y="13412"/>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Rater Credentials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38912" y="1085850"/>
            <a:ext cx="11329491" cy="4721826"/>
          </a:xfrm>
        </p:spPr>
        <p:txBody>
          <a:bodyPr>
            <a:normAutofit/>
          </a:bodyPr>
          <a:lstStyle/>
          <a:p>
            <a:pPr marL="463550" indent="-463550">
              <a:lnSpc>
                <a:spcPct val="110000"/>
              </a:lnSpc>
            </a:pPr>
            <a:r>
              <a:rPr lang="en-US" altLang="en-US" sz="2800" dirty="0">
                <a:solidFill>
                  <a:srgbClr val="0D6CB9"/>
                </a:solidFill>
              </a:rPr>
              <a:t>A teacher (including a substitute teacher) selected to rate an EB student must </a:t>
            </a:r>
          </a:p>
          <a:p>
            <a:pPr marL="457200" lvl="0" indent="-457200">
              <a:buClr>
                <a:schemeClr val="accent2"/>
              </a:buClr>
              <a:buFont typeface="Wingdings" panose="05000000000000000000" pitchFamily="2" charset="2"/>
              <a:buChar char="§"/>
            </a:pPr>
            <a:r>
              <a:rPr lang="en-US" sz="2800" dirty="0">
                <a:solidFill>
                  <a:srgbClr val="0D6CB9"/>
                </a:solidFill>
              </a:rPr>
              <a:t>have the student in class at the time of the spring assessment window,</a:t>
            </a:r>
          </a:p>
          <a:p>
            <a:pPr marL="457200" lvl="0" indent="-457200">
              <a:buClr>
                <a:schemeClr val="accent2"/>
              </a:buClr>
              <a:buFont typeface="Wingdings" panose="05000000000000000000" pitchFamily="2" charset="2"/>
              <a:buChar char="§"/>
            </a:pPr>
            <a:r>
              <a:rPr lang="en-US" sz="2800" dirty="0">
                <a:solidFill>
                  <a:srgbClr val="0D6CB9"/>
                </a:solidFill>
              </a:rPr>
              <a:t>be knowledgeable about the student’s ability to use English in instructional and informal settings,</a:t>
            </a:r>
          </a:p>
          <a:p>
            <a:pPr marL="457200" lvl="0" indent="-457200">
              <a:buClr>
                <a:schemeClr val="accent2"/>
              </a:buClr>
              <a:buFont typeface="Wingdings" panose="05000000000000000000" pitchFamily="2" charset="2"/>
              <a:buChar char="§"/>
            </a:pPr>
            <a:r>
              <a:rPr lang="en-US" sz="2800" dirty="0">
                <a:solidFill>
                  <a:srgbClr val="0D6CB9"/>
                </a:solidFill>
              </a:rPr>
              <a:t>hold valid Texas education credentials, such as a teacher certificate or permit, </a:t>
            </a:r>
          </a:p>
          <a:p>
            <a:pPr marL="457200" lvl="0" indent="-457200">
              <a:buClr>
                <a:schemeClr val="accent2"/>
              </a:buClr>
              <a:buFont typeface="Wingdings" panose="05000000000000000000" pitchFamily="2" charset="2"/>
              <a:buChar char="§"/>
            </a:pPr>
            <a:r>
              <a:rPr lang="en-US" sz="2800" dirty="0">
                <a:solidFill>
                  <a:srgbClr val="0D6CB9"/>
                </a:solidFill>
              </a:rPr>
              <a:t>be appropriately trained in the holistic rating process, and</a:t>
            </a:r>
          </a:p>
          <a:p>
            <a:pPr marL="457200" lvl="0" indent="-457200">
              <a:buClr>
                <a:schemeClr val="accent2"/>
              </a:buClr>
              <a:buFont typeface="Wingdings" panose="05000000000000000000" pitchFamily="2" charset="2"/>
              <a:buChar char="§"/>
            </a:pPr>
            <a:r>
              <a:rPr lang="en-US" sz="2800" dirty="0">
                <a:solidFill>
                  <a:srgbClr val="0D6CB9"/>
                </a:solidFill>
              </a:rPr>
              <a:t>rate the student in all eligible domains</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31</a:t>
            </a:fld>
            <a:endParaRPr lang="en-US" dirty="0"/>
          </a:p>
        </p:txBody>
      </p:sp>
    </p:spTree>
    <p:extLst>
      <p:ext uri="{BB962C8B-B14F-4D97-AF65-F5344CB8AC3E}">
        <p14:creationId xmlns:p14="http://schemas.microsoft.com/office/powerpoint/2010/main" val="2653538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Collaboration with Others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0" indent="0">
              <a:lnSpc>
                <a:spcPct val="150000"/>
              </a:lnSpc>
              <a:buNone/>
            </a:pPr>
            <a:r>
              <a:rPr lang="en-US" altLang="en-US" sz="3200" dirty="0">
                <a:solidFill>
                  <a:srgbClr val="0D6CB9"/>
                </a:solidFill>
              </a:rPr>
              <a:t>In determining the proficiency ratings of their assigned students, raters are highly encouraged to collaborate with other teachers and school personnel who have knowledge of the students’ English proficiency.</a:t>
            </a:r>
          </a:p>
          <a:p>
            <a:pPr>
              <a:lnSpc>
                <a:spcPct val="150000"/>
              </a:lnSpc>
            </a:pPr>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32</a:t>
            </a:fld>
            <a:endParaRPr lang="en-US" dirty="0"/>
          </a:p>
        </p:txBody>
      </p:sp>
    </p:spTree>
    <p:extLst>
      <p:ext uri="{BB962C8B-B14F-4D97-AF65-F5344CB8AC3E}">
        <p14:creationId xmlns:p14="http://schemas.microsoft.com/office/powerpoint/2010/main" val="313970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8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District Validity and Reliability Procedures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130229" y="1050324"/>
            <a:ext cx="11848412" cy="4496686"/>
          </a:xfrm>
        </p:spPr>
        <p:txBody>
          <a:bodyPr/>
          <a:lstStyle/>
          <a:p>
            <a:pPr>
              <a:spcAft>
                <a:spcPct val="20000"/>
              </a:spcAft>
            </a:pPr>
            <a:r>
              <a:rPr lang="en-US" altLang="en-US" sz="3000" b="0" dirty="0">
                <a:solidFill>
                  <a:srgbClr val="0D6CB9"/>
                </a:solidFill>
              </a:rPr>
              <a:t>Districts are required to implement procedures that ensure validity and reliability of the holistic rating process.</a:t>
            </a:r>
          </a:p>
          <a:p>
            <a:pPr marL="0" indent="0">
              <a:spcAft>
                <a:spcPct val="20000"/>
              </a:spcAft>
              <a:buNone/>
            </a:pPr>
            <a:endParaRPr lang="en-US" altLang="en-US" sz="3000" b="0" dirty="0">
              <a:solidFill>
                <a:srgbClr val="0D6CB9"/>
              </a:solidFill>
            </a:endParaRPr>
          </a:p>
          <a:p>
            <a:pPr>
              <a:spcAft>
                <a:spcPct val="20000"/>
              </a:spcAft>
            </a:pPr>
            <a:r>
              <a:rPr lang="en-US" altLang="en-US" sz="3000" b="0" dirty="0">
                <a:solidFill>
                  <a:srgbClr val="0D6CB9"/>
                </a:solidFill>
              </a:rPr>
              <a:t>Procedures may vary by campus, at district’s discretion.</a:t>
            </a:r>
          </a:p>
          <a:p>
            <a:pPr marL="0" indent="0">
              <a:spcAft>
                <a:spcPct val="20000"/>
              </a:spcAft>
              <a:buNone/>
            </a:pPr>
            <a:endParaRPr lang="en-US" altLang="en-US" sz="3000" b="0" dirty="0">
              <a:solidFill>
                <a:srgbClr val="0D6CB9"/>
              </a:solidFill>
            </a:endParaRPr>
          </a:p>
          <a:p>
            <a:pPr>
              <a:spcAft>
                <a:spcPct val="20000"/>
              </a:spcAft>
            </a:pPr>
            <a:r>
              <a:rPr lang="en-US" altLang="en-US" sz="3000" b="0" dirty="0">
                <a:solidFill>
                  <a:srgbClr val="0D6CB9"/>
                </a:solidFill>
              </a:rPr>
              <a:t>For one year from the date of testing, campuses maintain documentation of procedures followed.</a:t>
            </a:r>
          </a:p>
          <a:p>
            <a:pPr marL="457200" indent="-457200">
              <a:buFont typeface="Arial" panose="020B0604020202020204" pitchFamily="34" charset="0"/>
              <a:buChar char="•"/>
            </a:pPr>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33</a:t>
            </a:fld>
            <a:endParaRPr lang="en-US" dirty="0"/>
          </a:p>
        </p:txBody>
      </p:sp>
    </p:spTree>
    <p:extLst>
      <p:ext uri="{BB962C8B-B14F-4D97-AF65-F5344CB8AC3E}">
        <p14:creationId xmlns:p14="http://schemas.microsoft.com/office/powerpoint/2010/main" val="3599250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TELPAS Audits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70943" y="1180657"/>
            <a:ext cx="11329491" cy="4496686"/>
          </a:xfrm>
        </p:spPr>
        <p:txBody>
          <a:bodyPr/>
          <a:lstStyle/>
          <a:p>
            <a:pPr marL="0" indent="0">
              <a:lnSpc>
                <a:spcPct val="110000"/>
              </a:lnSpc>
              <a:spcAft>
                <a:spcPct val="20000"/>
              </a:spcAft>
              <a:buNone/>
            </a:pPr>
            <a:r>
              <a:rPr lang="en-US" altLang="en-US" sz="3200" b="0" dirty="0">
                <a:solidFill>
                  <a:srgbClr val="0D6CB9"/>
                </a:solidFill>
                <a:latin typeface="Calibri" panose="020F0502020204030204" pitchFamily="34" charset="0"/>
                <a:cs typeface="Calibri" panose="020F0502020204030204" pitchFamily="34" charset="0"/>
              </a:rPr>
              <a:t>The Texas Education Agency conducts periodic audits of the TELPAS holistic assessment process. The goals of the audits are to examine whether</a:t>
            </a:r>
          </a:p>
          <a:p>
            <a:pPr lvl="1" indent="-533400">
              <a:lnSpc>
                <a:spcPct val="110000"/>
              </a:lnSpc>
              <a:spcAft>
                <a:spcPct val="20000"/>
              </a:spcAft>
              <a:buClr>
                <a:srgbClr val="F16038"/>
              </a:buClr>
            </a:pPr>
            <a:r>
              <a:rPr lang="en-US" altLang="en-US" sz="3200" dirty="0">
                <a:solidFill>
                  <a:srgbClr val="0D6CB9"/>
                </a:solidFill>
                <a:latin typeface="Calibri" panose="020F0502020204030204" pitchFamily="34" charset="0"/>
                <a:cs typeface="Calibri" panose="020F0502020204030204" pitchFamily="34" charset="0"/>
              </a:rPr>
              <a:t>the ratings reflect appropriate and consistent application of the PLD rubrics, and</a:t>
            </a:r>
          </a:p>
          <a:p>
            <a:pPr lvl="1" indent="-533400">
              <a:lnSpc>
                <a:spcPct val="110000"/>
              </a:lnSpc>
              <a:spcAft>
                <a:spcPct val="20000"/>
              </a:spcAft>
              <a:buClr>
                <a:srgbClr val="F16038"/>
              </a:buClr>
            </a:pPr>
            <a:r>
              <a:rPr lang="en-US" altLang="en-US" sz="3200" dirty="0">
                <a:solidFill>
                  <a:srgbClr val="0D6CB9"/>
                </a:solidFill>
                <a:latin typeface="Calibri" panose="020F0502020204030204" pitchFamily="34" charset="0"/>
                <a:cs typeface="Calibri" panose="020F0502020204030204" pitchFamily="34" charset="0"/>
              </a:rPr>
              <a:t>school district personnel follow training and test administration procedures.</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34</a:t>
            </a:fld>
            <a:endParaRPr lang="en-US" dirty="0"/>
          </a:p>
        </p:txBody>
      </p:sp>
    </p:spTree>
    <p:extLst>
      <p:ext uri="{BB962C8B-B14F-4D97-AF65-F5344CB8AC3E}">
        <p14:creationId xmlns:p14="http://schemas.microsoft.com/office/powerpoint/2010/main" val="314372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Essentials of Second Language Acquisition</a:t>
            </a:r>
          </a:p>
        </p:txBody>
      </p:sp>
    </p:spTree>
    <p:extLst>
      <p:ext uri="{BB962C8B-B14F-4D97-AF65-F5344CB8AC3E}">
        <p14:creationId xmlns:p14="http://schemas.microsoft.com/office/powerpoint/2010/main" val="384744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t>36</a:t>
            </a:fld>
            <a:endParaRPr lang="en-US" dirty="0"/>
          </a:p>
        </p:txBody>
      </p:sp>
      <p:sp>
        <p:nvSpPr>
          <p:cNvPr id="2" name="Title 1"/>
          <p:cNvSpPr>
            <a:spLocks noGrp="1"/>
          </p:cNvSpPr>
          <p:nvPr>
            <p:ph type="title"/>
          </p:nvPr>
        </p:nvSpPr>
        <p:spPr>
          <a:xfrm>
            <a:off x="83196" y="118940"/>
            <a:ext cx="11998313" cy="962338"/>
          </a:xfrm>
        </p:spPr>
        <p:txBody>
          <a:bodyPr>
            <a:noAutofit/>
          </a:bodyPr>
          <a:lstStyle/>
          <a:p>
            <a:r>
              <a:rPr lang="en-US" altLang="en-US" sz="3200" dirty="0">
                <a:solidFill>
                  <a:srgbClr val="0D6CB9"/>
                </a:solidFill>
                <a:latin typeface="Calibri" panose="020F0502020204030204" pitchFamily="34" charset="0"/>
                <a:cs typeface="Calibri" panose="020F0502020204030204" pitchFamily="34" charset="0"/>
              </a:rPr>
              <a:t>Understanding Language Proficiency in Social and Academic Settings</a:t>
            </a:r>
            <a:endParaRPr lang="en-US" sz="3200" dirty="0">
              <a:solidFill>
                <a:srgbClr val="0D6CB9"/>
              </a:solidFill>
              <a:latin typeface="Calibri" panose="020F0502020204030204" pitchFamily="34" charset="0"/>
              <a:cs typeface="Calibri" panose="020F0502020204030204" pitchFamily="34" charset="0"/>
            </a:endParaRPr>
          </a:p>
        </p:txBody>
      </p:sp>
      <p:pic>
        <p:nvPicPr>
          <p:cNvPr id="7" name="Picture 11" descr="An illustration of the triangular graphic that represents Jim Cummins' “iceberg” model and shows two types of language proficiency: social (the visible portion above the water’s surface) and academic (the submerged portio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30602" y="1308901"/>
            <a:ext cx="4139543" cy="173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4294967295"/>
          </p:nvPr>
        </p:nvSpPr>
        <p:spPr>
          <a:xfrm>
            <a:off x="818356" y="3429000"/>
            <a:ext cx="10555288" cy="2106612"/>
          </a:xfrm>
          <a:prstGeom prst="rect">
            <a:avLst/>
          </a:prstGeom>
        </p:spPr>
        <p:txBody>
          <a:bodyPr/>
          <a:lstStyle/>
          <a:p>
            <a:pPr marL="0" indent="0" algn="ctr">
              <a:buNone/>
              <a:defRPr/>
            </a:pPr>
            <a:r>
              <a:rPr lang="en-US" sz="2800" dirty="0">
                <a:solidFill>
                  <a:srgbClr val="0D6CB9"/>
                </a:solidFill>
              </a:rPr>
              <a:t>BICS:  Basic Interpersonal Communicative Skills</a:t>
            </a:r>
          </a:p>
          <a:p>
            <a:pPr marL="0" indent="0" algn="ctr">
              <a:buNone/>
              <a:defRPr/>
            </a:pPr>
            <a:endParaRPr lang="en-US" sz="2800" dirty="0">
              <a:solidFill>
                <a:srgbClr val="0D6CB9"/>
              </a:solidFill>
            </a:endParaRPr>
          </a:p>
          <a:p>
            <a:pPr marL="0" indent="0" algn="ctr">
              <a:buNone/>
              <a:defRPr/>
            </a:pPr>
            <a:r>
              <a:rPr lang="en-US" sz="2800" dirty="0">
                <a:solidFill>
                  <a:srgbClr val="0D6CB9"/>
                </a:solidFill>
              </a:rPr>
              <a:t>CALP:  Cognitive Academic Language Proficiency</a:t>
            </a:r>
          </a:p>
          <a:p>
            <a:endParaRPr lang="en-US" dirty="0"/>
          </a:p>
        </p:txBody>
      </p:sp>
    </p:spTree>
    <p:extLst>
      <p:ext uri="{BB962C8B-B14F-4D97-AF65-F5344CB8AC3E}">
        <p14:creationId xmlns:p14="http://schemas.microsoft.com/office/powerpoint/2010/main" val="70691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7" y="84650"/>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The Argument for Academic English Language Proficiency</a:t>
            </a:r>
            <a:endParaRPr lang="en-US" sz="3600" dirty="0">
              <a:solidFill>
                <a:srgbClr val="0D6CB9"/>
              </a:solidFill>
              <a:latin typeface="Calibri" panose="020F0502020204030204" pitchFamily="34" charset="0"/>
              <a:cs typeface="Calibri" panose="020F0502020204030204" pitchFamily="34" charset="0"/>
            </a:endParaRPr>
          </a:p>
        </p:txBody>
      </p:sp>
      <p:pic>
        <p:nvPicPr>
          <p:cNvPr id="5" name="Picture 8" descr="The Venn Diagram graphic supports The Argument for Academic English Language Proficiency.  The diagram visually expresses the relationship between Language Proficiency and Academic Achievement. The Academic Language Proficiency is what both language proficiency and academic achievement have in commo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40594" y="1797050"/>
            <a:ext cx="103251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0088AB57-2DBE-44A3-AE96-942C49E954BF}" type="slidenum">
              <a:rPr lang="en-US" smtClean="0"/>
              <a:pPr/>
              <a:t>37</a:t>
            </a:fld>
            <a:endParaRPr lang="en-US" dirty="0"/>
          </a:p>
        </p:txBody>
      </p:sp>
    </p:spTree>
    <p:extLst>
      <p:ext uri="{BB962C8B-B14F-4D97-AF65-F5344CB8AC3E}">
        <p14:creationId xmlns:p14="http://schemas.microsoft.com/office/powerpoint/2010/main" val="3770057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46" y="88587"/>
            <a:ext cx="11906873" cy="962338"/>
          </a:xfrm>
        </p:spPr>
        <p:txBody>
          <a:bodyPr>
            <a:noAutofit/>
          </a:bodyPr>
          <a:lstStyle/>
          <a:p>
            <a:r>
              <a:rPr lang="en-US" sz="3600" dirty="0">
                <a:solidFill>
                  <a:srgbClr val="0D6CB9"/>
                </a:solidFill>
                <a:latin typeface="Calibri" panose="020F0502020204030204" pitchFamily="34" charset="0"/>
                <a:cs typeface="Calibri" panose="020F0502020204030204" pitchFamily="34" charset="0"/>
              </a:rPr>
              <a:t>Building English Language Proficiency: A Cumulative Process</a:t>
            </a:r>
          </a:p>
        </p:txBody>
      </p:sp>
      <p:pic>
        <p:nvPicPr>
          <p:cNvPr id="5" name="Picture 9" descr="The cone-shaped graphic labeled with each of the four language proficiency levels illustrates that second language learning is a cumulative, spiraling, building process.&#10;&#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63074" y="1311275"/>
            <a:ext cx="528013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0088AB57-2DBE-44A3-AE96-942C49E954BF}" type="slidenum">
              <a:rPr lang="en-US" smtClean="0"/>
              <a:pPr/>
              <a:t>38</a:t>
            </a:fld>
            <a:endParaRPr lang="en-US" dirty="0"/>
          </a:p>
        </p:txBody>
      </p:sp>
    </p:spTree>
    <p:extLst>
      <p:ext uri="{BB962C8B-B14F-4D97-AF65-F5344CB8AC3E}">
        <p14:creationId xmlns:p14="http://schemas.microsoft.com/office/powerpoint/2010/main" val="1435353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Linguistic Domains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423671" y="956660"/>
            <a:ext cx="11329491" cy="4496686"/>
          </a:xfrm>
        </p:spPr>
        <p:txBody>
          <a:bodyPr>
            <a:noAutofit/>
          </a:bodyPr>
          <a:lstStyle/>
          <a:p>
            <a:pPr marL="381000" indent="-381000">
              <a:lnSpc>
                <a:spcPct val="100000"/>
              </a:lnSpc>
              <a:spcBef>
                <a:spcPct val="40000"/>
              </a:spcBef>
              <a:buFont typeface="Times" panose="02020603050405020304" pitchFamily="18" charset="0"/>
              <a:buAutoNum type="arabicPeriod"/>
            </a:pPr>
            <a:r>
              <a:rPr lang="en-US" altLang="en-US" sz="2400" b="1" dirty="0">
                <a:solidFill>
                  <a:srgbClr val="F16038"/>
                </a:solidFill>
              </a:rPr>
              <a:t>Listening</a:t>
            </a:r>
            <a:r>
              <a:rPr lang="en-US" altLang="en-US" sz="2400" b="0" dirty="0">
                <a:solidFill>
                  <a:srgbClr val="0D6CB9"/>
                </a:solidFill>
              </a:rPr>
              <a:t>:  the ability to understand spoken language, comprehend and extract information, and follow social and instructional discourse through which information is provided</a:t>
            </a:r>
          </a:p>
          <a:p>
            <a:pPr marL="381000" indent="-381000">
              <a:lnSpc>
                <a:spcPct val="100000"/>
              </a:lnSpc>
              <a:spcBef>
                <a:spcPct val="40000"/>
              </a:spcBef>
              <a:buFont typeface="Times" panose="02020603050405020304" pitchFamily="18" charset="0"/>
              <a:buAutoNum type="arabicPeriod"/>
            </a:pPr>
            <a:r>
              <a:rPr lang="en-US" altLang="en-US" sz="2400" b="1" dirty="0">
                <a:solidFill>
                  <a:srgbClr val="F16038"/>
                </a:solidFill>
              </a:rPr>
              <a:t>Speaking</a:t>
            </a:r>
            <a:r>
              <a:rPr lang="en-US" altLang="en-US" sz="2400" b="0" dirty="0">
                <a:solidFill>
                  <a:srgbClr val="0D6CB9"/>
                </a:solidFill>
              </a:rPr>
              <a:t>:  the ability to use spoken language appropriately and effectively in learning activities and social interactions</a:t>
            </a:r>
          </a:p>
          <a:p>
            <a:pPr marL="381000" indent="-381000">
              <a:lnSpc>
                <a:spcPct val="100000"/>
              </a:lnSpc>
              <a:spcBef>
                <a:spcPct val="40000"/>
              </a:spcBef>
              <a:buFont typeface="Times" panose="02020603050405020304" pitchFamily="18" charset="0"/>
              <a:buAutoNum type="arabicPeriod"/>
            </a:pPr>
            <a:r>
              <a:rPr lang="en-US" altLang="en-US" sz="2400" b="1" dirty="0">
                <a:solidFill>
                  <a:srgbClr val="F16038"/>
                </a:solidFill>
              </a:rPr>
              <a:t>Reading</a:t>
            </a:r>
            <a:r>
              <a:rPr lang="en-US" altLang="en-US" sz="2400" b="0" dirty="0">
                <a:solidFill>
                  <a:srgbClr val="0D6CB9"/>
                </a:solidFill>
              </a:rPr>
              <a:t>:  the ability to comprehend and interpret written text at the grade-appropriate level</a:t>
            </a:r>
          </a:p>
          <a:p>
            <a:pPr marL="381000" indent="-381000">
              <a:lnSpc>
                <a:spcPct val="100000"/>
              </a:lnSpc>
              <a:spcBef>
                <a:spcPct val="40000"/>
              </a:spcBef>
              <a:buFont typeface="Times" panose="02020603050405020304" pitchFamily="18" charset="0"/>
              <a:buAutoNum type="arabicPeriod"/>
            </a:pPr>
            <a:r>
              <a:rPr lang="en-US" altLang="en-US" sz="2400" b="1" dirty="0">
                <a:solidFill>
                  <a:srgbClr val="F16038"/>
                </a:solidFill>
              </a:rPr>
              <a:t>Writing</a:t>
            </a:r>
            <a:r>
              <a:rPr lang="en-US" altLang="en-US" sz="2400" b="0" dirty="0">
                <a:solidFill>
                  <a:srgbClr val="0D6CB9"/>
                </a:solidFill>
              </a:rPr>
              <a:t>:  the ability to produce written text with content and format to fulfill grade-appropriate classroom assignments</a:t>
            </a:r>
          </a:p>
          <a:p>
            <a:pPr marL="381000" indent="-381000" algn="r">
              <a:spcBef>
                <a:spcPct val="70000"/>
              </a:spcBef>
              <a:buNone/>
            </a:pPr>
            <a:endParaRPr lang="en-US" altLang="en-US" sz="2400" dirty="0">
              <a:solidFill>
                <a:srgbClr val="0D6CB9"/>
              </a:solidFill>
            </a:endParaRPr>
          </a:p>
          <a:p>
            <a:pPr marL="381000" indent="-381000" algn="r">
              <a:spcBef>
                <a:spcPct val="70000"/>
              </a:spcBef>
              <a:buNone/>
            </a:pPr>
            <a:r>
              <a:rPr lang="en-US" altLang="en-US" sz="2400" dirty="0">
                <a:solidFill>
                  <a:srgbClr val="0D6CB9"/>
                </a:solidFill>
              </a:rPr>
              <a:t>Adapted from Alief ISD </a:t>
            </a:r>
            <a:r>
              <a:rPr lang="en-US" altLang="en-US" sz="2400" i="1" dirty="0">
                <a:solidFill>
                  <a:srgbClr val="0D6CB9"/>
                </a:solidFill>
              </a:rPr>
              <a:t>Language Proficiency Profile</a:t>
            </a:r>
          </a:p>
        </p:txBody>
      </p:sp>
      <p:sp>
        <p:nvSpPr>
          <p:cNvPr id="3" name="Slide Number Placeholder 2"/>
          <p:cNvSpPr>
            <a:spLocks noGrp="1"/>
          </p:cNvSpPr>
          <p:nvPr>
            <p:ph type="sldNum" sz="quarter" idx="4"/>
          </p:nvPr>
        </p:nvSpPr>
        <p:spPr/>
        <p:txBody>
          <a:bodyPr/>
          <a:lstStyle/>
          <a:p>
            <a:fld id="{0088AB57-2DBE-44A3-AE96-942C49E954BF}" type="slidenum">
              <a:rPr lang="en-US" smtClean="0"/>
              <a:t>39</a:t>
            </a:fld>
            <a:endParaRPr lang="en-US" dirty="0"/>
          </a:p>
        </p:txBody>
      </p:sp>
    </p:spTree>
    <p:extLst>
      <p:ext uri="{BB962C8B-B14F-4D97-AF65-F5344CB8AC3E}">
        <p14:creationId xmlns:p14="http://schemas.microsoft.com/office/powerpoint/2010/main" val="244908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Definitions</a:t>
            </a:r>
          </a:p>
        </p:txBody>
      </p:sp>
      <p:sp>
        <p:nvSpPr>
          <p:cNvPr id="4" name="Content Placeholder 3"/>
          <p:cNvSpPr>
            <a:spLocks noGrp="1"/>
          </p:cNvSpPr>
          <p:nvPr>
            <p:ph idx="1"/>
          </p:nvPr>
        </p:nvSpPr>
        <p:spPr/>
        <p:txBody>
          <a:bodyPr>
            <a:normAutofit/>
          </a:bodyPr>
          <a:lstStyle/>
          <a:p>
            <a:pPr>
              <a:buClr>
                <a:schemeClr val="accent2"/>
              </a:buClr>
              <a:buFont typeface="Wingdings" panose="05000000000000000000" pitchFamily="2" charset="2"/>
              <a:buChar char="§"/>
              <a:defRPr/>
            </a:pPr>
            <a:r>
              <a:rPr lang="en-US" sz="2400" dirty="0">
                <a:solidFill>
                  <a:srgbClr val="3C6EBE"/>
                </a:solidFill>
                <a:latin typeface="Open Sans" panose="020B0606030504020204"/>
              </a:rPr>
              <a:t>What are the ELPS?</a:t>
            </a:r>
          </a:p>
          <a:p>
            <a:pPr marL="457200" lvl="1" indent="0">
              <a:spcAft>
                <a:spcPct val="20000"/>
              </a:spcAft>
              <a:buClr>
                <a:schemeClr val="tx1"/>
              </a:buClr>
              <a:buNone/>
              <a:defRPr/>
            </a:pPr>
            <a:r>
              <a:rPr lang="en-US" sz="2400" b="0" dirty="0">
                <a:latin typeface="Open Sans" panose="020B0606030504020204"/>
              </a:rPr>
              <a:t>Federally required instructional standards designed to ensure that EB students are taught the academic English they need for school purposes.</a:t>
            </a:r>
          </a:p>
          <a:p>
            <a:pPr>
              <a:buClr>
                <a:schemeClr val="accent2"/>
              </a:buClr>
              <a:buFont typeface="Wingdings" panose="05000000000000000000" pitchFamily="2" charset="2"/>
              <a:buChar char="§"/>
              <a:defRPr/>
            </a:pPr>
            <a:r>
              <a:rPr lang="en-US" sz="2400" dirty="0">
                <a:solidFill>
                  <a:srgbClr val="3C6EBE"/>
                </a:solidFill>
                <a:latin typeface="Open Sans" panose="020B0606030504020204"/>
              </a:rPr>
              <a:t>What is TELPAS?</a:t>
            </a:r>
          </a:p>
          <a:p>
            <a:pPr marL="457200" lvl="1" indent="0">
              <a:spcAft>
                <a:spcPct val="20000"/>
              </a:spcAft>
              <a:buClr>
                <a:schemeClr val="tx1"/>
              </a:buClr>
              <a:buNone/>
              <a:defRPr/>
            </a:pPr>
            <a:r>
              <a:rPr lang="en-US" sz="2400" b="0" dirty="0">
                <a:latin typeface="Open Sans" panose="020B0606030504020204"/>
              </a:rPr>
              <a:t>A federally required assessment program designed to measure the annual progress that EB students make in learning the English language.</a:t>
            </a:r>
          </a:p>
          <a:p>
            <a:pPr>
              <a:buClr>
                <a:schemeClr val="accent2"/>
              </a:buClr>
              <a:buFont typeface="Wingdings" panose="05000000000000000000" pitchFamily="2" charset="2"/>
              <a:buChar char="§"/>
              <a:defRPr/>
            </a:pPr>
            <a:r>
              <a:rPr lang="en-US" sz="2400" dirty="0">
                <a:solidFill>
                  <a:srgbClr val="3C6EBE"/>
                </a:solidFill>
                <a:latin typeface="Open Sans" panose="020B0606030504020204"/>
              </a:rPr>
              <a:t>What are TELPAS raters?</a:t>
            </a:r>
          </a:p>
          <a:p>
            <a:pPr marL="457200" lvl="1" indent="0">
              <a:buClr>
                <a:schemeClr val="tx1"/>
              </a:buClr>
              <a:buNone/>
              <a:defRPr/>
            </a:pPr>
            <a:r>
              <a:rPr lang="en-US" sz="2400" b="0" dirty="0">
                <a:latin typeface="Open Sans" panose="020B0606030504020204"/>
              </a:rPr>
              <a:t>Educators trained to assess EB students in TELPAS holistic assessments.</a:t>
            </a:r>
          </a:p>
        </p:txBody>
      </p:sp>
      <p:sp>
        <p:nvSpPr>
          <p:cNvPr id="3" name="Slide Number Placeholder 2"/>
          <p:cNvSpPr>
            <a:spLocks noGrp="1"/>
          </p:cNvSpPr>
          <p:nvPr>
            <p:ph type="sldNum" sz="quarter" idx="4"/>
          </p:nvPr>
        </p:nvSpPr>
        <p:spPr/>
        <p:txBody>
          <a:bodyPr/>
          <a:lstStyle/>
          <a:p>
            <a:fld id="{0088AB57-2DBE-44A3-AE96-942C49E954BF}" type="slidenum">
              <a:rPr lang="en-US" smtClean="0"/>
              <a:t>4</a:t>
            </a:fld>
            <a:endParaRPr lang="en-US" dirty="0"/>
          </a:p>
        </p:txBody>
      </p:sp>
    </p:spTree>
    <p:extLst>
      <p:ext uri="{BB962C8B-B14F-4D97-AF65-F5344CB8AC3E}">
        <p14:creationId xmlns:p14="http://schemas.microsoft.com/office/powerpoint/2010/main" val="390556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87" y="88587"/>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Teaching Language Through Content Area Instruction</a:t>
            </a:r>
            <a:endParaRPr lang="en-US" sz="3600" dirty="0">
              <a:solidFill>
                <a:srgbClr val="0D6CB9"/>
              </a:solidFill>
              <a:latin typeface="Calibri" panose="020F0502020204030204" pitchFamily="34" charset="0"/>
              <a:cs typeface="Calibri" panose="020F0502020204030204" pitchFamily="34" charset="0"/>
            </a:endParaRPr>
          </a:p>
        </p:txBody>
      </p:sp>
      <p:pic>
        <p:nvPicPr>
          <p:cNvPr id="5" name="Picture 331" descr="A graphic that illustrates teaching language through content area instruction.  &#10;&#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47296" y="1181100"/>
            <a:ext cx="419165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0088AB57-2DBE-44A3-AE96-942C49E954BF}" type="slidenum">
              <a:rPr lang="en-US" smtClean="0"/>
              <a:pPr/>
              <a:t>40</a:t>
            </a:fld>
            <a:endParaRPr lang="en-US" dirty="0"/>
          </a:p>
        </p:txBody>
      </p:sp>
    </p:spTree>
    <p:extLst>
      <p:ext uri="{BB962C8B-B14F-4D97-AF65-F5344CB8AC3E}">
        <p14:creationId xmlns:p14="http://schemas.microsoft.com/office/powerpoint/2010/main" val="710145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97A0-3887-1C3D-DDCF-3355549C2BCA}"/>
              </a:ext>
            </a:extLst>
          </p:cNvPr>
          <p:cNvSpPr>
            <a:spLocks noGrp="1"/>
          </p:cNvSpPr>
          <p:nvPr>
            <p:ph type="ctrTitle"/>
          </p:nvPr>
        </p:nvSpPr>
        <p:spPr/>
        <p:txBody>
          <a:bodyPr/>
          <a:lstStyle/>
          <a:p>
            <a:r>
              <a:rPr lang="en-US" dirty="0"/>
              <a:t>Summing Up</a:t>
            </a:r>
          </a:p>
        </p:txBody>
      </p:sp>
    </p:spTree>
    <p:extLst>
      <p:ext uri="{BB962C8B-B14F-4D97-AF65-F5344CB8AC3E}">
        <p14:creationId xmlns:p14="http://schemas.microsoft.com/office/powerpoint/2010/main" val="3991909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27" y="87986"/>
            <a:ext cx="11342232" cy="962338"/>
          </a:xfrm>
        </p:spPr>
        <p:txBody>
          <a:bodyPr>
            <a:noAutofit/>
          </a:bodyPr>
          <a:lstStyle/>
          <a:p>
            <a:r>
              <a:rPr lang="en-US" sz="3600" dirty="0">
                <a:solidFill>
                  <a:srgbClr val="0D6CB9"/>
                </a:solidFill>
                <a:latin typeface="Calibri" panose="020F0502020204030204" pitchFamily="34" charset="0"/>
                <a:cs typeface="Calibri" panose="020F0502020204030204" pitchFamily="34" charset="0"/>
              </a:rPr>
              <a:t>Ways ELPS and TELPAS Reinforce Quality Instruction</a:t>
            </a:r>
          </a:p>
        </p:txBody>
      </p:sp>
      <p:sp>
        <p:nvSpPr>
          <p:cNvPr id="4" name="Content Placeholder 3"/>
          <p:cNvSpPr>
            <a:spLocks noGrp="1"/>
          </p:cNvSpPr>
          <p:nvPr>
            <p:ph idx="1"/>
          </p:nvPr>
        </p:nvSpPr>
        <p:spPr>
          <a:xfrm>
            <a:off x="370943" y="1050324"/>
            <a:ext cx="11329491" cy="4496686"/>
          </a:xfrm>
        </p:spPr>
        <p:txBody>
          <a:bodyPr>
            <a:normAutofit/>
          </a:bodyPr>
          <a:lstStyle/>
          <a:p>
            <a:pPr algn="ctr"/>
            <a:endParaRPr lang="en-US" sz="1600" dirty="0">
              <a:solidFill>
                <a:srgbClr val="44546A"/>
              </a:solidFill>
            </a:endParaRPr>
          </a:p>
          <a:p>
            <a:pPr marL="457200" indent="-457200">
              <a:spcBef>
                <a:spcPct val="30000"/>
              </a:spcBef>
              <a:buClr>
                <a:srgbClr val="F16038"/>
              </a:buClr>
              <a:buFont typeface="Wingdings" panose="05000000000000000000" pitchFamily="2" charset="2"/>
              <a:buChar char="§"/>
            </a:pPr>
            <a:r>
              <a:rPr lang="en-US" altLang="en-US" sz="3200" dirty="0">
                <a:solidFill>
                  <a:srgbClr val="0D6CB9"/>
                </a:solidFill>
              </a:rPr>
              <a:t>EB students use and practice their developing language.</a:t>
            </a:r>
          </a:p>
          <a:p>
            <a:pPr marL="457200" indent="-457200">
              <a:spcBef>
                <a:spcPct val="30000"/>
              </a:spcBef>
              <a:buClr>
                <a:srgbClr val="F16038"/>
              </a:buClr>
              <a:buFont typeface="Wingdings" panose="05000000000000000000" pitchFamily="2" charset="2"/>
              <a:buChar char="§"/>
            </a:pPr>
            <a:r>
              <a:rPr lang="en-US" altLang="en-US" sz="3200" dirty="0">
                <a:solidFill>
                  <a:srgbClr val="0D6CB9"/>
                </a:solidFill>
              </a:rPr>
              <a:t>Teachers collaborate about the needs of EB students.</a:t>
            </a:r>
          </a:p>
          <a:p>
            <a:pPr marL="457200" indent="-457200">
              <a:spcBef>
                <a:spcPct val="30000"/>
              </a:spcBef>
              <a:buClr>
                <a:srgbClr val="F16038"/>
              </a:buClr>
              <a:buFont typeface="Wingdings" panose="05000000000000000000" pitchFamily="2" charset="2"/>
              <a:buChar char="§"/>
            </a:pPr>
            <a:r>
              <a:rPr lang="en-US" altLang="en-US" sz="3200" dirty="0">
                <a:solidFill>
                  <a:srgbClr val="0D6CB9"/>
                </a:solidFill>
              </a:rPr>
              <a:t>Teachers use common vocabulary with one another and parents in</a:t>
            </a:r>
          </a:p>
          <a:p>
            <a:pPr marL="1028700" lvl="1" indent="-457200">
              <a:buClr>
                <a:srgbClr val="F16038"/>
              </a:buClr>
            </a:pPr>
            <a:r>
              <a:rPr lang="en-US" altLang="en-US" sz="3200" dirty="0">
                <a:solidFill>
                  <a:srgbClr val="0D6CB9"/>
                </a:solidFill>
              </a:rPr>
              <a:t>describing language levels and needs of EB students, and</a:t>
            </a:r>
          </a:p>
          <a:p>
            <a:pPr marL="1028700" lvl="1" indent="-457200">
              <a:buClr>
                <a:srgbClr val="F16038"/>
              </a:buClr>
            </a:pPr>
            <a:r>
              <a:rPr lang="en-US" altLang="en-US" sz="3200" dirty="0">
                <a:solidFill>
                  <a:srgbClr val="0D6CB9"/>
                </a:solidFill>
              </a:rPr>
              <a:t>setting goals for progress.</a:t>
            </a:r>
          </a:p>
        </p:txBody>
      </p:sp>
      <p:sp>
        <p:nvSpPr>
          <p:cNvPr id="3" name="Slide Number Placeholder 2"/>
          <p:cNvSpPr>
            <a:spLocks noGrp="1"/>
          </p:cNvSpPr>
          <p:nvPr>
            <p:ph type="sldNum" sz="quarter" idx="4"/>
          </p:nvPr>
        </p:nvSpPr>
        <p:spPr/>
        <p:txBody>
          <a:bodyPr/>
          <a:lstStyle/>
          <a:p>
            <a:fld id="{0088AB57-2DBE-44A3-AE96-942C49E954BF}" type="slidenum">
              <a:rPr lang="en-US" smtClean="0"/>
              <a:pPr/>
              <a:t>42</a:t>
            </a:fld>
            <a:endParaRPr lang="en-US" dirty="0"/>
          </a:p>
        </p:txBody>
      </p:sp>
    </p:spTree>
    <p:extLst>
      <p:ext uri="{BB962C8B-B14F-4D97-AF65-F5344CB8AC3E}">
        <p14:creationId xmlns:p14="http://schemas.microsoft.com/office/powerpoint/2010/main" val="988951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6" y="87986"/>
            <a:ext cx="12063083" cy="962338"/>
          </a:xfrm>
        </p:spPr>
        <p:txBody>
          <a:bodyPr>
            <a:noAutofit/>
          </a:bodyPr>
          <a:lstStyle/>
          <a:p>
            <a:r>
              <a:rPr lang="en-US" sz="3600" dirty="0">
                <a:solidFill>
                  <a:srgbClr val="0D6CB9"/>
                </a:solidFill>
                <a:latin typeface="Calibri" panose="020F0502020204030204" pitchFamily="34" charset="0"/>
                <a:cs typeface="Calibri" panose="020F0502020204030204" pitchFamily="34" charset="0"/>
              </a:rPr>
              <a:t>Ways ELPS and TELPAS Reinforce Quality Instruction </a:t>
            </a:r>
            <a:r>
              <a:rPr lang="en-US" sz="3000" dirty="0">
                <a:solidFill>
                  <a:srgbClr val="0D6CB9"/>
                </a:solidFill>
                <a:latin typeface="Calibri" panose="020F0502020204030204" pitchFamily="34" charset="0"/>
                <a:cs typeface="Calibri" panose="020F0502020204030204" pitchFamily="34" charset="0"/>
              </a:rPr>
              <a:t>(Continued)</a:t>
            </a:r>
          </a:p>
        </p:txBody>
      </p:sp>
      <p:sp>
        <p:nvSpPr>
          <p:cNvPr id="4" name="Content Placeholder 3"/>
          <p:cNvSpPr>
            <a:spLocks noGrp="1"/>
          </p:cNvSpPr>
          <p:nvPr>
            <p:ph idx="1"/>
          </p:nvPr>
        </p:nvSpPr>
        <p:spPr>
          <a:xfrm>
            <a:off x="128916" y="1050324"/>
            <a:ext cx="11329491" cy="4496686"/>
          </a:xfrm>
        </p:spPr>
        <p:txBody>
          <a:bodyPr>
            <a:normAutofit/>
          </a:bodyPr>
          <a:lstStyle/>
          <a:p>
            <a:pPr algn="ctr">
              <a:spcBef>
                <a:spcPct val="30000"/>
              </a:spcBef>
            </a:pPr>
            <a:endParaRPr lang="en-US" sz="1600" dirty="0">
              <a:solidFill>
                <a:srgbClr val="44546A"/>
              </a:solidFill>
            </a:endParaRPr>
          </a:p>
          <a:p>
            <a:pPr marL="457200" indent="-457200">
              <a:spcBef>
                <a:spcPct val="30000"/>
              </a:spcBef>
              <a:buClr>
                <a:schemeClr val="accent2"/>
              </a:buClr>
              <a:buFont typeface="Wingdings" panose="05000000000000000000" pitchFamily="2" charset="2"/>
              <a:buChar char="§"/>
            </a:pPr>
            <a:r>
              <a:rPr lang="en-US" altLang="en-US" sz="3200" dirty="0">
                <a:solidFill>
                  <a:srgbClr val="0D6CB9"/>
                </a:solidFill>
              </a:rPr>
              <a:t>Teachers understand the stages of learning English and how to get students from one proficiency level to the next.</a:t>
            </a:r>
          </a:p>
          <a:p>
            <a:pPr marL="457200" indent="-457200">
              <a:spcBef>
                <a:spcPct val="30000"/>
              </a:spcBef>
              <a:buClr>
                <a:schemeClr val="accent2"/>
              </a:buClr>
              <a:buFont typeface="Wingdings" panose="05000000000000000000" pitchFamily="2" charset="2"/>
              <a:buChar char="§"/>
            </a:pPr>
            <a:r>
              <a:rPr lang="en-US" altLang="en-US" sz="3200" dirty="0">
                <a:solidFill>
                  <a:srgbClr val="0D6CB9"/>
                </a:solidFill>
              </a:rPr>
              <a:t>Teachers learn to linguistically accommodate (communicate, sequence, and scaffold) instruction according to the English language proficiency levels of EB students.</a:t>
            </a:r>
          </a:p>
          <a:p>
            <a:pPr marL="457200" indent="-457200">
              <a:spcBef>
                <a:spcPct val="30000"/>
              </a:spcBef>
              <a:buClr>
                <a:schemeClr val="accent2"/>
              </a:buClr>
              <a:buFont typeface="Wingdings" panose="05000000000000000000" pitchFamily="2" charset="2"/>
              <a:buChar char="§"/>
            </a:pPr>
            <a:r>
              <a:rPr lang="en-US" altLang="en-US" sz="3200" dirty="0">
                <a:solidFill>
                  <a:srgbClr val="0D6CB9"/>
                </a:solidFill>
              </a:rPr>
              <a:t>EB students learn academic content more readily when they understand the language of their instruction.</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t>43</a:t>
            </a:fld>
            <a:endParaRPr lang="en-US" dirty="0"/>
          </a:p>
        </p:txBody>
      </p:sp>
    </p:spTree>
    <p:extLst>
      <p:ext uri="{BB962C8B-B14F-4D97-AF65-F5344CB8AC3E}">
        <p14:creationId xmlns:p14="http://schemas.microsoft.com/office/powerpoint/2010/main" val="356466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3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Bottom Line</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pPr marL="0" indent="0">
              <a:lnSpc>
                <a:spcPct val="110000"/>
              </a:lnSpc>
              <a:spcBef>
                <a:spcPct val="0"/>
              </a:spcBef>
              <a:spcAft>
                <a:spcPct val="75000"/>
              </a:spcAft>
              <a:buNone/>
            </a:pPr>
            <a:r>
              <a:rPr lang="en-US" altLang="en-US" sz="2800" dirty="0">
                <a:solidFill>
                  <a:srgbClr val="0D6CB9"/>
                </a:solidFill>
              </a:rPr>
              <a:t>Effective implementation of the ELPS and the TELPAS assessment </a:t>
            </a:r>
            <a:r>
              <a:rPr lang="en-US" altLang="en-US" sz="2800" b="1" dirty="0">
                <a:solidFill>
                  <a:srgbClr val="F16038"/>
                </a:solidFill>
              </a:rPr>
              <a:t>throughout the school year</a:t>
            </a:r>
            <a:r>
              <a:rPr lang="en-US" altLang="en-US" sz="2800" dirty="0">
                <a:solidFill>
                  <a:srgbClr val="F16038"/>
                </a:solidFill>
              </a:rPr>
              <a:t> </a:t>
            </a:r>
            <a:r>
              <a:rPr lang="en-US" altLang="en-US" sz="2800" dirty="0">
                <a:solidFill>
                  <a:srgbClr val="0D6CB9"/>
                </a:solidFill>
              </a:rPr>
              <a:t>helps EB students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solidFill>
                  <a:srgbClr val="0D6CB9"/>
                </a:solidFill>
              </a:rPr>
              <a:t>learn English more quickly, and   </a:t>
            </a:r>
          </a:p>
          <a:p>
            <a:pPr marL="796925" lvl="1" indent="-533400">
              <a:lnSpc>
                <a:spcPct val="110000"/>
              </a:lnSpc>
              <a:spcBef>
                <a:spcPct val="0"/>
              </a:spcBef>
              <a:spcAft>
                <a:spcPct val="75000"/>
              </a:spcAft>
              <a:buClr>
                <a:schemeClr val="accent2"/>
              </a:buClr>
              <a:buFont typeface="Wingdings" panose="05000000000000000000" pitchFamily="2" charset="2"/>
              <a:buChar char="§"/>
            </a:pPr>
            <a:r>
              <a:rPr lang="en-US" altLang="en-US" sz="2800" dirty="0">
                <a:solidFill>
                  <a:srgbClr val="0D6CB9"/>
                </a:solidFill>
              </a:rPr>
              <a:t>grasp academic concepts and skills more readily.</a:t>
            </a:r>
          </a:p>
          <a:p>
            <a:endParaRPr lang="en-US" dirty="0"/>
          </a:p>
        </p:txBody>
      </p:sp>
      <p:sp>
        <p:nvSpPr>
          <p:cNvPr id="3" name="Slide Number Placeholder 2"/>
          <p:cNvSpPr>
            <a:spLocks noGrp="1"/>
          </p:cNvSpPr>
          <p:nvPr>
            <p:ph type="sldNum" sz="quarter" idx="4"/>
          </p:nvPr>
        </p:nvSpPr>
        <p:spPr/>
        <p:txBody>
          <a:bodyPr/>
          <a:lstStyle/>
          <a:p>
            <a:fld id="{0088AB57-2DBE-44A3-AE96-942C49E954BF}" type="slidenum">
              <a:rPr lang="en-US" smtClean="0"/>
              <a:pPr/>
              <a:t>44</a:t>
            </a:fld>
            <a:endParaRPr lang="en-US" dirty="0"/>
          </a:p>
        </p:txBody>
      </p:sp>
    </p:spTree>
    <p:extLst>
      <p:ext uri="{BB962C8B-B14F-4D97-AF65-F5344CB8AC3E}">
        <p14:creationId xmlns:p14="http://schemas.microsoft.com/office/powerpoint/2010/main" val="2682999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D6CB9"/>
                </a:solidFill>
                <a:latin typeface="Calibri" panose="020F0502020204030204" pitchFamily="34" charset="0"/>
                <a:cs typeface="Calibri" panose="020F0502020204030204" pitchFamily="34" charset="0"/>
              </a:rPr>
              <a:t>Disclaimer</a:t>
            </a:r>
          </a:p>
        </p:txBody>
      </p:sp>
      <p:sp>
        <p:nvSpPr>
          <p:cNvPr id="3" name="Content Placeholder 2"/>
          <p:cNvSpPr>
            <a:spLocks noGrp="1"/>
          </p:cNvSpPr>
          <p:nvPr>
            <p:ph idx="1"/>
          </p:nvPr>
        </p:nvSpPr>
        <p:spPr/>
        <p:txBody>
          <a:bodyPr>
            <a:normAutofit/>
          </a:bodyPr>
          <a:lstStyle/>
          <a:p>
            <a:r>
              <a:rPr lang="en-US" sz="3200" dirty="0">
                <a:solidFill>
                  <a:srgbClr val="0D6CB9"/>
                </a:solidFill>
              </a:rPr>
              <a:t>These slides have been prepared by the Student Assessment Division of the Texas Education Agency. You are encouraged to use them for local training.</a:t>
            </a:r>
          </a:p>
          <a:p>
            <a:endParaRPr lang="en-US" altLang="en-US" sz="3200" dirty="0">
              <a:solidFill>
                <a:srgbClr val="0D6CB9"/>
              </a:solidFill>
            </a:endParaRPr>
          </a:p>
          <a:p>
            <a:r>
              <a:rPr lang="en-US" sz="3200" dirty="0">
                <a:solidFill>
                  <a:srgbClr val="0D6CB9"/>
                </a:solidFill>
              </a:rPr>
              <a:t>If any of the slides are changed for local use, please hide or remove any TEA logos, headers, or footers. (You may need to edit the Master slide.)</a:t>
            </a:r>
          </a:p>
          <a:p>
            <a:endParaRPr lang="en-US" alt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8AB57-2DBE-44A3-AE96-942C49E954BF}" type="slidenum">
              <a:rPr kumimoji="0" lang="en-US" sz="9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92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t>5</a:t>
            </a:fld>
            <a:endParaRPr lang="en-US" dirty="0"/>
          </a:p>
        </p:txBody>
      </p:sp>
      <p:sp>
        <p:nvSpPr>
          <p:cNvPr id="7" name="Title 6"/>
          <p:cNvSpPr>
            <a:spLocks noGrp="1"/>
          </p:cNvSpPr>
          <p:nvPr>
            <p:ph type="title"/>
          </p:nvPr>
        </p:nvSpPr>
        <p:spPr>
          <a:xfrm>
            <a:off x="117487" y="88653"/>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Nuts and Bolts</a:t>
            </a:r>
            <a:endParaRPr lang="en-US" sz="3600" dirty="0">
              <a:solidFill>
                <a:srgbClr val="0D6CB9"/>
              </a:solidFill>
              <a:latin typeface="Calibri" panose="020F0502020204030204" pitchFamily="34" charset="0"/>
              <a:cs typeface="Calibri" panose="020F0502020204030204" pitchFamily="34" charset="0"/>
            </a:endParaRPr>
          </a:p>
        </p:txBody>
      </p:sp>
      <p:sp>
        <p:nvSpPr>
          <p:cNvPr id="8" name="Content Placeholder 7"/>
          <p:cNvSpPr>
            <a:spLocks noGrp="1"/>
          </p:cNvSpPr>
          <p:nvPr>
            <p:ph idx="1"/>
          </p:nvPr>
        </p:nvSpPr>
        <p:spPr>
          <a:xfrm>
            <a:off x="130228" y="1050991"/>
            <a:ext cx="11329491" cy="1203610"/>
          </a:xfrm>
        </p:spPr>
        <p:txBody>
          <a:bodyPr/>
          <a:lstStyle/>
          <a:p>
            <a:pPr marL="457200" indent="-457200">
              <a:spcBef>
                <a:spcPct val="20000"/>
              </a:spcBef>
              <a:spcAft>
                <a:spcPct val="20000"/>
              </a:spcAft>
              <a:buClr>
                <a:schemeClr val="accent2"/>
              </a:buClr>
              <a:buFont typeface="Wingdings" panose="05000000000000000000" pitchFamily="2" charset="2"/>
              <a:buChar char="§"/>
              <a:defRPr/>
            </a:pPr>
            <a:r>
              <a:rPr lang="en-US" sz="2400" dirty="0">
                <a:solidFill>
                  <a:srgbClr val="0D6CB9"/>
                </a:solidFill>
              </a:rPr>
              <a:t>The ELPS are used in foundation and enrichment instruction of K–12 EB students. </a:t>
            </a:r>
          </a:p>
          <a:p>
            <a:pPr marL="457200" indent="-457200">
              <a:spcBef>
                <a:spcPct val="20000"/>
              </a:spcBef>
              <a:spcAft>
                <a:spcPct val="20000"/>
              </a:spcAft>
              <a:buClr>
                <a:schemeClr val="accent2"/>
              </a:buClr>
              <a:buFont typeface="Wingdings" panose="05000000000000000000" pitchFamily="2" charset="2"/>
              <a:buChar char="§"/>
              <a:defRPr/>
            </a:pPr>
            <a:r>
              <a:rPr lang="en-US" sz="2400" dirty="0">
                <a:solidFill>
                  <a:srgbClr val="0D6CB9"/>
                </a:solidFill>
              </a:rPr>
              <a:t>TELPAS assesses K–12 EB students. The ELPS and TELPAS encompass – </a:t>
            </a:r>
          </a:p>
        </p:txBody>
      </p:sp>
      <p:graphicFrame>
        <p:nvGraphicFramePr>
          <p:cNvPr id="2" name="Table 1">
            <a:extLst>
              <a:ext uri="{FF2B5EF4-FFF2-40B4-BE49-F238E27FC236}">
                <a16:creationId xmlns:a16="http://schemas.microsoft.com/office/drawing/2014/main" id="{5036486A-29D2-6D30-BC27-D3482FA7497A}"/>
              </a:ext>
            </a:extLst>
          </p:cNvPr>
          <p:cNvGraphicFramePr>
            <a:graphicFrameLocks noGrp="1"/>
          </p:cNvGraphicFramePr>
          <p:nvPr>
            <p:extLst>
              <p:ext uri="{D42A27DB-BD31-4B8C-83A1-F6EECF244321}">
                <p14:modId xmlns:p14="http://schemas.microsoft.com/office/powerpoint/2010/main" val="149641993"/>
              </p:ext>
            </p:extLst>
          </p:nvPr>
        </p:nvGraphicFramePr>
        <p:xfrm>
          <a:off x="726438" y="2621437"/>
          <a:ext cx="4142742" cy="2866039"/>
        </p:xfrm>
        <a:graphic>
          <a:graphicData uri="http://schemas.openxmlformats.org/drawingml/2006/table">
            <a:tbl>
              <a:tblPr firstRow="1" bandRow="1">
                <a:tableStyleId>{5C22544A-7EE6-4342-B048-85BDC9FD1C3A}</a:tableStyleId>
              </a:tblPr>
              <a:tblGrid>
                <a:gridCol w="4142742">
                  <a:extLst>
                    <a:ext uri="{9D8B030D-6E8A-4147-A177-3AD203B41FA5}">
                      <a16:colId xmlns:a16="http://schemas.microsoft.com/office/drawing/2014/main" val="2662895131"/>
                    </a:ext>
                  </a:extLst>
                </a:gridCol>
              </a:tblGrid>
              <a:tr h="859812">
                <a:tc>
                  <a:txBody>
                    <a:bodyPr/>
                    <a:lstStyle/>
                    <a:p>
                      <a:pPr algn="ctr"/>
                      <a:r>
                        <a:rPr lang="en-US" sz="2400" dirty="0"/>
                        <a:t>4 Language Domains</a:t>
                      </a:r>
                    </a:p>
                    <a:p>
                      <a:pPr algn="ctr"/>
                      <a:endParaRPr lang="en-US" sz="2400" dirty="0"/>
                    </a:p>
                  </a:txBody>
                  <a:tcPr/>
                </a:tc>
                <a:extLst>
                  <a:ext uri="{0D108BD9-81ED-4DB2-BD59-A6C34878D82A}">
                    <a16:rowId xmlns:a16="http://schemas.microsoft.com/office/drawing/2014/main" val="3791214345"/>
                  </a:ext>
                </a:extLst>
              </a:tr>
              <a:tr h="2006227">
                <a:tc>
                  <a:txBody>
                    <a:bodyPr/>
                    <a:lstStyle/>
                    <a:p>
                      <a:pPr marL="285750" indent="-285750" algn="l">
                        <a:buClr>
                          <a:srgbClr val="0D6CB9"/>
                        </a:buClr>
                        <a:buFont typeface="Wingdings" panose="05000000000000000000" pitchFamily="2" charset="2"/>
                        <a:buChar char="§"/>
                      </a:pPr>
                      <a:r>
                        <a:rPr lang="en-US" sz="2400" dirty="0">
                          <a:solidFill>
                            <a:schemeClr val="tx1"/>
                          </a:solidFill>
                        </a:rPr>
                        <a:t>Listening </a:t>
                      </a:r>
                    </a:p>
                    <a:p>
                      <a:pPr marL="285750" indent="-285750" algn="l">
                        <a:buClr>
                          <a:srgbClr val="0D6CB9"/>
                        </a:buClr>
                        <a:buFont typeface="Wingdings" panose="05000000000000000000" pitchFamily="2" charset="2"/>
                        <a:buChar char="§"/>
                      </a:pPr>
                      <a:r>
                        <a:rPr lang="en-US" sz="2400" dirty="0">
                          <a:solidFill>
                            <a:schemeClr val="tx1"/>
                          </a:solidFill>
                        </a:rPr>
                        <a:t>Speaking</a:t>
                      </a:r>
                    </a:p>
                    <a:p>
                      <a:pPr marL="285750" indent="-285750" algn="l">
                        <a:buClr>
                          <a:srgbClr val="0D6CB9"/>
                        </a:buClr>
                        <a:buFont typeface="Wingdings" panose="05000000000000000000" pitchFamily="2" charset="2"/>
                        <a:buChar char="§"/>
                      </a:pPr>
                      <a:r>
                        <a:rPr lang="en-US" sz="2400" dirty="0">
                          <a:solidFill>
                            <a:schemeClr val="tx1"/>
                          </a:solidFill>
                        </a:rPr>
                        <a:t>Reading </a:t>
                      </a:r>
                    </a:p>
                    <a:p>
                      <a:pPr marL="285750" indent="-285750" algn="l">
                        <a:buClr>
                          <a:srgbClr val="0D6CB9"/>
                        </a:buClr>
                        <a:buFont typeface="Wingdings" panose="05000000000000000000" pitchFamily="2" charset="2"/>
                        <a:buChar char="§"/>
                      </a:pPr>
                      <a:r>
                        <a:rPr lang="en-US" sz="2400" dirty="0">
                          <a:solidFill>
                            <a:schemeClr val="tx1"/>
                          </a:solidFill>
                        </a:rPr>
                        <a:t>Writing</a:t>
                      </a:r>
                    </a:p>
                    <a:p>
                      <a:pPr algn="ctr"/>
                      <a:endParaRPr lang="en-US" sz="2400" dirty="0"/>
                    </a:p>
                  </a:txBody>
                  <a:tcPr/>
                </a:tc>
                <a:extLst>
                  <a:ext uri="{0D108BD9-81ED-4DB2-BD59-A6C34878D82A}">
                    <a16:rowId xmlns:a16="http://schemas.microsoft.com/office/drawing/2014/main" val="1825670313"/>
                  </a:ext>
                </a:extLst>
              </a:tr>
            </a:tbl>
          </a:graphicData>
        </a:graphic>
      </p:graphicFrame>
      <p:graphicFrame>
        <p:nvGraphicFramePr>
          <p:cNvPr id="4" name="Table 3">
            <a:extLst>
              <a:ext uri="{FF2B5EF4-FFF2-40B4-BE49-F238E27FC236}">
                <a16:creationId xmlns:a16="http://schemas.microsoft.com/office/drawing/2014/main" id="{5D1B093E-1B74-0699-6F64-B0BBBE47ABE9}"/>
              </a:ext>
            </a:extLst>
          </p:cNvPr>
          <p:cNvGraphicFramePr>
            <a:graphicFrameLocks noGrp="1"/>
          </p:cNvGraphicFramePr>
          <p:nvPr>
            <p:extLst>
              <p:ext uri="{D42A27DB-BD31-4B8C-83A1-F6EECF244321}">
                <p14:modId xmlns:p14="http://schemas.microsoft.com/office/powerpoint/2010/main" val="3565824570"/>
              </p:ext>
            </p:extLst>
          </p:nvPr>
        </p:nvGraphicFramePr>
        <p:xfrm>
          <a:off x="6764020" y="2655727"/>
          <a:ext cx="4142232" cy="2862072"/>
        </p:xfrm>
        <a:graphic>
          <a:graphicData uri="http://schemas.openxmlformats.org/drawingml/2006/table">
            <a:tbl>
              <a:tblPr firstRow="1" bandRow="1">
                <a:tableStyleId>{21E4AEA4-8DFA-4A89-87EB-49C32662AFE0}</a:tableStyleId>
              </a:tblPr>
              <a:tblGrid>
                <a:gridCol w="4142232">
                  <a:extLst>
                    <a:ext uri="{9D8B030D-6E8A-4147-A177-3AD203B41FA5}">
                      <a16:colId xmlns:a16="http://schemas.microsoft.com/office/drawing/2014/main" val="3719366449"/>
                    </a:ext>
                  </a:extLst>
                </a:gridCol>
              </a:tblGrid>
              <a:tr h="711861">
                <a:tc>
                  <a:txBody>
                    <a:bodyPr/>
                    <a:lstStyle/>
                    <a:p>
                      <a:pPr algn="ctr"/>
                      <a:r>
                        <a:rPr lang="en-US" sz="2400" dirty="0"/>
                        <a:t>4 Proficiency levels</a:t>
                      </a:r>
                    </a:p>
                  </a:txBody>
                  <a:tcPr/>
                </a:tc>
                <a:extLst>
                  <a:ext uri="{0D108BD9-81ED-4DB2-BD59-A6C34878D82A}">
                    <a16:rowId xmlns:a16="http://schemas.microsoft.com/office/drawing/2014/main" val="1006181163"/>
                  </a:ext>
                </a:extLst>
              </a:tr>
              <a:tr h="2150211">
                <a:tc>
                  <a:txBody>
                    <a:bodyPr/>
                    <a:lstStyle/>
                    <a:p>
                      <a:pPr marL="804863" lvl="0" indent="-342900" algn="l">
                        <a:buClr>
                          <a:srgbClr val="F16038"/>
                        </a:buClr>
                        <a:buFont typeface="Wingdings" panose="05000000000000000000" pitchFamily="2" charset="2"/>
                        <a:buChar char="§"/>
                      </a:pPr>
                      <a:r>
                        <a:rPr lang="en-US" altLang="en-US" sz="2400" dirty="0">
                          <a:solidFill>
                            <a:schemeClr val="tx1"/>
                          </a:solidFill>
                        </a:rPr>
                        <a:t>Beginning</a:t>
                      </a:r>
                    </a:p>
                    <a:p>
                      <a:pPr marL="804863" lvl="0" indent="-342900" algn="l">
                        <a:buClr>
                          <a:srgbClr val="F16038"/>
                        </a:buClr>
                        <a:buFont typeface="Wingdings" panose="05000000000000000000" pitchFamily="2" charset="2"/>
                        <a:buChar char="§"/>
                      </a:pPr>
                      <a:r>
                        <a:rPr lang="en-US" altLang="en-US" sz="2400" dirty="0">
                          <a:solidFill>
                            <a:schemeClr val="tx1"/>
                          </a:solidFill>
                        </a:rPr>
                        <a:t>Intermediate</a:t>
                      </a:r>
                    </a:p>
                    <a:p>
                      <a:pPr marL="804863" lvl="0" indent="-342900" algn="l">
                        <a:buClr>
                          <a:srgbClr val="F16038"/>
                        </a:buClr>
                        <a:buFont typeface="Wingdings" panose="05000000000000000000" pitchFamily="2" charset="2"/>
                        <a:buChar char="§"/>
                      </a:pPr>
                      <a:r>
                        <a:rPr lang="en-US" altLang="en-US" sz="2400" dirty="0">
                          <a:solidFill>
                            <a:schemeClr val="tx1"/>
                          </a:solidFill>
                        </a:rPr>
                        <a:t>Advanced</a:t>
                      </a:r>
                    </a:p>
                    <a:p>
                      <a:pPr marL="804863" lvl="0" indent="-342900" algn="l">
                        <a:buClr>
                          <a:srgbClr val="F16038"/>
                        </a:buClr>
                        <a:buFont typeface="Wingdings" panose="05000000000000000000" pitchFamily="2" charset="2"/>
                        <a:buChar char="§"/>
                      </a:pPr>
                      <a:r>
                        <a:rPr lang="en-US" altLang="en-US" sz="2400" dirty="0">
                          <a:solidFill>
                            <a:schemeClr val="tx1"/>
                          </a:solidFill>
                        </a:rPr>
                        <a:t>Advanced High</a:t>
                      </a:r>
                    </a:p>
                    <a:p>
                      <a:pPr algn="l"/>
                      <a:endParaRPr lang="en-US" sz="2400" dirty="0"/>
                    </a:p>
                  </a:txBody>
                  <a:tcPr/>
                </a:tc>
                <a:extLst>
                  <a:ext uri="{0D108BD9-81ED-4DB2-BD59-A6C34878D82A}">
                    <a16:rowId xmlns:a16="http://schemas.microsoft.com/office/drawing/2014/main" val="1663910067"/>
                  </a:ext>
                </a:extLst>
              </a:tr>
            </a:tbl>
          </a:graphicData>
        </a:graphic>
      </p:graphicFrame>
    </p:spTree>
    <p:extLst>
      <p:ext uri="{BB962C8B-B14F-4D97-AF65-F5344CB8AC3E}">
        <p14:creationId xmlns:p14="http://schemas.microsoft.com/office/powerpoint/2010/main" val="203341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67" y="87986"/>
            <a:ext cx="11342232" cy="962338"/>
          </a:xfrm>
        </p:spPr>
        <p:txBody>
          <a:bodyPr>
            <a:normAutofit/>
          </a:bodyPr>
          <a:lstStyle/>
          <a:p>
            <a:r>
              <a:rPr lang="en-US" altLang="en-US" sz="3600" dirty="0">
                <a:latin typeface="Calibri" panose="020F0502020204030204" pitchFamily="34" charset="0"/>
                <a:cs typeface="Calibri" panose="020F0502020204030204" pitchFamily="34" charset="0"/>
              </a:rPr>
              <a:t>Who Takes TELPAS?</a:t>
            </a:r>
            <a:endParaRPr lang="en-US" sz="3600" dirty="0">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331470" y="914400"/>
            <a:ext cx="11436933" cy="4893276"/>
          </a:xfrm>
        </p:spPr>
        <p:txBody>
          <a:bodyPr>
            <a:normAutofit lnSpcReduction="10000"/>
          </a:bodyPr>
          <a:lstStyle/>
          <a:p>
            <a:pPr marL="0" indent="0">
              <a:lnSpc>
                <a:spcPct val="120000"/>
              </a:lnSpc>
              <a:spcAft>
                <a:spcPct val="30000"/>
              </a:spcAft>
              <a:buNone/>
              <a:defRPr/>
            </a:pPr>
            <a:r>
              <a:rPr lang="en-US" sz="2800" dirty="0">
                <a:solidFill>
                  <a:srgbClr val="0D6CB9"/>
                </a:solidFill>
              </a:rPr>
              <a:t>All EB students in grades K–12, including those whose parents decline bilingual/English as a second language (ESL) program services, are assessed annually. </a:t>
            </a:r>
          </a:p>
          <a:p>
            <a:pPr marL="0" indent="0">
              <a:lnSpc>
                <a:spcPct val="120000"/>
              </a:lnSpc>
              <a:spcAft>
                <a:spcPct val="30000"/>
              </a:spcAft>
              <a:buNone/>
              <a:defRPr/>
            </a:pPr>
            <a:r>
              <a:rPr lang="en-US" sz="2800" dirty="0">
                <a:solidFill>
                  <a:srgbClr val="0D6CB9"/>
                </a:solidFill>
              </a:rPr>
              <a:t>In extremely rare cases, an EB student served by special education may not be required to:</a:t>
            </a:r>
          </a:p>
          <a:p>
            <a:pPr marL="457200" indent="-457200">
              <a:lnSpc>
                <a:spcPct val="120000"/>
              </a:lnSpc>
              <a:spcAft>
                <a:spcPct val="30000"/>
              </a:spcAft>
              <a:buClr>
                <a:schemeClr val="accent2"/>
              </a:buClr>
              <a:buFont typeface="Wingdings" panose="05000000000000000000" pitchFamily="2" charset="2"/>
              <a:buChar char="§"/>
              <a:defRPr/>
            </a:pPr>
            <a:r>
              <a:rPr lang="en-US" sz="2800" dirty="0">
                <a:solidFill>
                  <a:srgbClr val="0D6CB9"/>
                </a:solidFill>
              </a:rPr>
              <a:t>participate in one or more TELPAS language domains by the admission, review, and dismissal (ARD) committee in conjunction with the language proficiency assessment committee (LPAC), or</a:t>
            </a:r>
          </a:p>
          <a:p>
            <a:pPr marL="457200" indent="-457200">
              <a:lnSpc>
                <a:spcPct val="120000"/>
              </a:lnSpc>
              <a:spcAft>
                <a:spcPct val="30000"/>
              </a:spcAft>
              <a:buClr>
                <a:schemeClr val="accent2"/>
              </a:buClr>
              <a:buFont typeface="Wingdings" panose="05000000000000000000" pitchFamily="2" charset="2"/>
              <a:buChar char="§"/>
              <a:defRPr/>
            </a:pPr>
            <a:r>
              <a:rPr lang="en-US" sz="2800" dirty="0">
                <a:solidFill>
                  <a:srgbClr val="0D6CB9"/>
                </a:solidFill>
              </a:rPr>
              <a:t>may be eligible to participate in TELPAS Alternate. </a:t>
            </a:r>
          </a:p>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0088AB57-2DBE-44A3-AE96-942C49E954BF}" type="slidenum">
              <a:rPr lang="en-US" smtClean="0"/>
              <a:pPr/>
              <a:t>6</a:t>
            </a:fld>
            <a:endParaRPr lang="en-US" dirty="0"/>
          </a:p>
        </p:txBody>
      </p:sp>
    </p:spTree>
    <p:extLst>
      <p:ext uri="{BB962C8B-B14F-4D97-AF65-F5344CB8AC3E}">
        <p14:creationId xmlns:p14="http://schemas.microsoft.com/office/powerpoint/2010/main" val="13879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47" y="153230"/>
            <a:ext cx="11342232" cy="962338"/>
          </a:xfrm>
        </p:spPr>
        <p:txBody>
          <a:bodyPr>
            <a:noAutofit/>
          </a:bodyPr>
          <a:lstStyle/>
          <a:p>
            <a:r>
              <a:rPr lang="en-US" sz="3600" dirty="0">
                <a:solidFill>
                  <a:srgbClr val="0D6CB9"/>
                </a:solidFill>
                <a:latin typeface="Calibri" panose="020F0502020204030204" pitchFamily="34" charset="0"/>
                <a:cs typeface="Calibri" panose="020F0502020204030204" pitchFamily="34" charset="0"/>
              </a:rPr>
              <a:t>TELPAS provides proficiency level ratings for each language domain, plus an overall composite rating. </a:t>
            </a:r>
          </a:p>
        </p:txBody>
      </p:sp>
      <p:pic>
        <p:nvPicPr>
          <p:cNvPr id="5" name="Content Placeholder 4" descr="The circle graphic organizer illustrates the overall composite rating for TELPAS which includes the four language proficiency levels and also includes the four language domains with the four language proficiency levels for each of the domains. "/>
          <p:cNvPicPr>
            <a:picLocks noGrp="1" noChangeAspect="1"/>
          </p:cNvPicPr>
          <p:nvPr>
            <p:ph idx="1"/>
          </p:nvPr>
        </p:nvPicPr>
        <p:blipFill>
          <a:blip r:embed="rId3"/>
          <a:stretch>
            <a:fillRect/>
          </a:stretch>
        </p:blipFill>
        <p:spPr>
          <a:xfrm>
            <a:off x="1916906" y="1758950"/>
            <a:ext cx="8372475" cy="3600450"/>
          </a:xfrm>
          <a:prstGeom prst="rect">
            <a:avLst/>
          </a:prstGeom>
        </p:spPr>
      </p:pic>
      <p:sp>
        <p:nvSpPr>
          <p:cNvPr id="3" name="Slide Number Placeholder 2"/>
          <p:cNvSpPr>
            <a:spLocks noGrp="1"/>
          </p:cNvSpPr>
          <p:nvPr>
            <p:ph type="sldNum" sz="quarter" idx="4"/>
          </p:nvPr>
        </p:nvSpPr>
        <p:spPr/>
        <p:txBody>
          <a:bodyPr/>
          <a:lstStyle/>
          <a:p>
            <a:fld id="{0088AB57-2DBE-44A3-AE96-942C49E954BF}" type="slidenum">
              <a:rPr lang="en-US" smtClean="0"/>
              <a:pPr/>
              <a:t>7</a:t>
            </a:fld>
            <a:endParaRPr lang="en-US" dirty="0"/>
          </a:p>
        </p:txBody>
      </p:sp>
    </p:spTree>
    <p:extLst>
      <p:ext uri="{BB962C8B-B14F-4D97-AF65-F5344CB8AC3E}">
        <p14:creationId xmlns:p14="http://schemas.microsoft.com/office/powerpoint/2010/main" val="239758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20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Assessment Approaches</a:t>
            </a:r>
            <a:endParaRPr lang="en-US" sz="3600" dirty="0">
              <a:solidFill>
                <a:srgbClr val="0D6CB9"/>
              </a:solidFill>
              <a:latin typeface="Calibri" panose="020F0502020204030204" pitchFamily="34" charset="0"/>
              <a:cs typeface="Calibri" panose="020F0502020204030204" pitchFamily="34" charset="0"/>
            </a:endParaRPr>
          </a:p>
        </p:txBody>
      </p:sp>
      <p:sp>
        <p:nvSpPr>
          <p:cNvPr id="7" name="Content Placeholder 6"/>
          <p:cNvSpPr>
            <a:spLocks noGrp="1"/>
          </p:cNvSpPr>
          <p:nvPr>
            <p:ph idx="1"/>
          </p:nvPr>
        </p:nvSpPr>
        <p:spPr>
          <a:xfrm>
            <a:off x="118758" y="1110393"/>
            <a:ext cx="11882742" cy="4637213"/>
          </a:xfrm>
        </p:spPr>
        <p:txBody>
          <a:bodyPr/>
          <a:lstStyle/>
          <a:p>
            <a:pPr>
              <a:buClr>
                <a:schemeClr val="accent2"/>
              </a:buClr>
              <a:buFont typeface="Wingdings" panose="05000000000000000000" pitchFamily="2" charset="2"/>
              <a:buChar char="§"/>
            </a:pPr>
            <a:r>
              <a:rPr lang="en-US" sz="2800" b="0" dirty="0">
                <a:solidFill>
                  <a:srgbClr val="0D6CB9"/>
                </a:solidFill>
              </a:rPr>
              <a:t>TELPAS </a:t>
            </a:r>
            <a:r>
              <a:rPr lang="en-US" altLang="en-US" sz="2800" b="0" dirty="0">
                <a:solidFill>
                  <a:srgbClr val="0D6CB9"/>
                </a:solidFill>
              </a:rPr>
              <a:t>uses </a:t>
            </a:r>
            <a:r>
              <a:rPr lang="en-US" altLang="en-US" sz="2800" b="1" dirty="0">
                <a:solidFill>
                  <a:srgbClr val="0D6CB9"/>
                </a:solidFill>
              </a:rPr>
              <a:t>online tests</a:t>
            </a:r>
            <a:r>
              <a:rPr lang="en-US" altLang="en-US" sz="2800" dirty="0">
                <a:solidFill>
                  <a:srgbClr val="0D6CB9"/>
                </a:solidFill>
              </a:rPr>
              <a:t> </a:t>
            </a:r>
            <a:r>
              <a:rPr lang="en-US" altLang="en-US" sz="2800" b="0" dirty="0">
                <a:solidFill>
                  <a:srgbClr val="0D6CB9"/>
                </a:solidFill>
              </a:rPr>
              <a:t>to assess </a:t>
            </a:r>
          </a:p>
          <a:p>
            <a:pPr lvl="2">
              <a:spcBef>
                <a:spcPct val="40000"/>
              </a:spcBef>
              <a:buClr>
                <a:srgbClr val="F16038"/>
              </a:buClr>
            </a:pPr>
            <a:r>
              <a:rPr lang="en-US" altLang="en-US" sz="2800" dirty="0">
                <a:solidFill>
                  <a:srgbClr val="0D6CB9"/>
                </a:solidFill>
              </a:rPr>
              <a:t> 2–12 listening, speaking, reading, and writing </a:t>
            </a:r>
          </a:p>
          <a:p>
            <a:pPr marL="685800" lvl="2" indent="0">
              <a:spcBef>
                <a:spcPct val="40000"/>
              </a:spcBef>
              <a:buClr>
                <a:srgbClr val="F16038"/>
              </a:buClr>
              <a:buNone/>
            </a:pPr>
            <a:endParaRPr lang="en-US" altLang="en-US" sz="2800" dirty="0"/>
          </a:p>
          <a:p>
            <a:pPr>
              <a:buClr>
                <a:srgbClr val="F16038"/>
              </a:buClr>
              <a:buFont typeface="Wingdings" panose="05000000000000000000" pitchFamily="2" charset="2"/>
              <a:buChar char="§"/>
            </a:pPr>
            <a:r>
              <a:rPr lang="en-US" altLang="en-US" sz="2800" b="0" dirty="0">
                <a:solidFill>
                  <a:srgbClr val="0D6CB9"/>
                </a:solidFill>
              </a:rPr>
              <a:t>TELPAS uses a </a:t>
            </a:r>
            <a:r>
              <a:rPr lang="en-US" altLang="en-US" sz="2800" b="1" dirty="0">
                <a:solidFill>
                  <a:srgbClr val="F16038"/>
                </a:solidFill>
              </a:rPr>
              <a:t>holistic rating process</a:t>
            </a:r>
            <a:r>
              <a:rPr lang="en-US" altLang="en-US" sz="2800" dirty="0">
                <a:solidFill>
                  <a:srgbClr val="F16038"/>
                </a:solidFill>
              </a:rPr>
              <a:t> </a:t>
            </a:r>
            <a:r>
              <a:rPr lang="en-US" altLang="en-US" sz="2800" b="1" dirty="0">
                <a:solidFill>
                  <a:srgbClr val="F16038"/>
                </a:solidFill>
              </a:rPr>
              <a:t>and classroom performance</a:t>
            </a:r>
            <a:r>
              <a:rPr lang="en-US" altLang="en-US" sz="2800" dirty="0">
                <a:solidFill>
                  <a:srgbClr val="0D6CB9"/>
                </a:solidFill>
              </a:rPr>
              <a:t> </a:t>
            </a:r>
            <a:r>
              <a:rPr lang="en-US" altLang="en-US" sz="2800" b="0" dirty="0">
                <a:solidFill>
                  <a:srgbClr val="0D6CB9"/>
                </a:solidFill>
              </a:rPr>
              <a:t>to assess </a:t>
            </a:r>
          </a:p>
          <a:p>
            <a:pPr lvl="2">
              <a:spcBef>
                <a:spcPct val="40000"/>
              </a:spcBef>
              <a:buClr>
                <a:srgbClr val="F16038"/>
              </a:buClr>
            </a:pPr>
            <a:r>
              <a:rPr lang="en-US" altLang="en-US" sz="2800" dirty="0"/>
              <a:t> </a:t>
            </a:r>
            <a:r>
              <a:rPr lang="en-US" altLang="en-US" sz="2800" dirty="0">
                <a:solidFill>
                  <a:srgbClr val="0D6CB9"/>
                </a:solidFill>
              </a:rPr>
              <a:t>K–1 listening, speaking, reading, and writing</a:t>
            </a:r>
          </a:p>
          <a:p>
            <a:pPr lvl="2">
              <a:spcBef>
                <a:spcPct val="40000"/>
              </a:spcBef>
              <a:buClr>
                <a:srgbClr val="F16038"/>
              </a:buClr>
            </a:pPr>
            <a:r>
              <a:rPr lang="en-US" altLang="en-US" sz="2800" dirty="0">
                <a:solidFill>
                  <a:srgbClr val="0D6CB9"/>
                </a:solidFill>
              </a:rPr>
              <a:t>2–12 listening, speaking, and writing (for special holistic administrations)</a:t>
            </a:r>
          </a:p>
          <a:p>
            <a:pPr marL="914400" lvl="2" indent="0">
              <a:spcBef>
                <a:spcPct val="40000"/>
              </a:spcBef>
              <a:buClr>
                <a:schemeClr val="accent5"/>
              </a:buClr>
              <a:buNone/>
            </a:pPr>
            <a:endParaRPr lang="en-US" altLang="en-US" sz="2800" dirty="0">
              <a:latin typeface="Open Sans"/>
            </a:endParaRPr>
          </a:p>
        </p:txBody>
      </p:sp>
      <p:sp>
        <p:nvSpPr>
          <p:cNvPr id="3" name="Slide Number Placeholder 2"/>
          <p:cNvSpPr>
            <a:spLocks noGrp="1"/>
          </p:cNvSpPr>
          <p:nvPr>
            <p:ph type="sldNum" sz="quarter" idx="4"/>
          </p:nvPr>
        </p:nvSpPr>
        <p:spPr/>
        <p:txBody>
          <a:bodyPr/>
          <a:lstStyle/>
          <a:p>
            <a:fld id="{0088AB57-2DBE-44A3-AE96-942C49E954BF}" type="slidenum">
              <a:rPr lang="en-US" smtClean="0"/>
              <a:t>8</a:t>
            </a:fld>
            <a:endParaRPr lang="en-US" dirty="0"/>
          </a:p>
        </p:txBody>
      </p:sp>
    </p:spTree>
    <p:extLst>
      <p:ext uri="{BB962C8B-B14F-4D97-AF65-F5344CB8AC3E}">
        <p14:creationId xmlns:p14="http://schemas.microsoft.com/office/powerpoint/2010/main" val="81828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07" y="87986"/>
            <a:ext cx="11342232" cy="962338"/>
          </a:xfrm>
        </p:spPr>
        <p:txBody>
          <a:bodyPr>
            <a:normAutofit/>
          </a:bodyPr>
          <a:lstStyle/>
          <a:p>
            <a:r>
              <a:rPr lang="en-US" altLang="en-US" sz="3600" dirty="0">
                <a:solidFill>
                  <a:srgbClr val="0D6CB9"/>
                </a:solidFill>
                <a:latin typeface="Calibri" panose="020F0502020204030204" pitchFamily="34" charset="0"/>
                <a:cs typeface="Calibri" panose="020F0502020204030204" pitchFamily="34" charset="0"/>
              </a:rPr>
              <a:t>TELPAS Results</a:t>
            </a:r>
            <a:endParaRPr lang="en-US" sz="3600" dirty="0">
              <a:solidFill>
                <a:srgbClr val="0D6CB9"/>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267462" y="956660"/>
            <a:ext cx="11329491" cy="4724050"/>
          </a:xfrm>
        </p:spPr>
        <p:txBody>
          <a:bodyPr>
            <a:normAutofit fontScale="70000" lnSpcReduction="20000"/>
          </a:bodyPr>
          <a:lstStyle/>
          <a:p>
            <a:pPr marL="0" indent="0">
              <a:spcAft>
                <a:spcPct val="20000"/>
              </a:spcAft>
              <a:buNone/>
            </a:pPr>
            <a:r>
              <a:rPr lang="en-US" altLang="en-US" sz="4000" dirty="0">
                <a:solidFill>
                  <a:srgbClr val="0D6CB9"/>
                </a:solidFill>
              </a:rPr>
              <a:t>TELPAS results are used to —</a:t>
            </a:r>
          </a:p>
          <a:p>
            <a:pPr marL="0" indent="0">
              <a:spcAft>
                <a:spcPct val="20000"/>
              </a:spcAft>
              <a:buNone/>
            </a:pPr>
            <a:endParaRPr lang="en-US" altLang="en-US" sz="4000" dirty="0">
              <a:solidFill>
                <a:srgbClr val="0D6CB9"/>
              </a:solidFill>
            </a:endParaRPr>
          </a:p>
          <a:p>
            <a:pPr marL="571500" indent="-571500">
              <a:spcAft>
                <a:spcPct val="20000"/>
              </a:spcAft>
              <a:buClr>
                <a:schemeClr val="accent2"/>
              </a:buClr>
              <a:buFont typeface="Wingdings" panose="05000000000000000000" pitchFamily="2" charset="2"/>
              <a:buChar char="§"/>
            </a:pPr>
            <a:r>
              <a:rPr lang="en-US" altLang="en-US" sz="4000" dirty="0">
                <a:solidFill>
                  <a:srgbClr val="0D6CB9"/>
                </a:solidFill>
              </a:rPr>
              <a:t>set learning goals for EB students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solidFill>
                  <a:srgbClr val="0D6CB9"/>
                </a:solidFill>
              </a:rPr>
              <a:t>keep parents and students aware of annual progress in learning English</a:t>
            </a:r>
          </a:p>
          <a:p>
            <a:pPr marL="571500" indent="-571500">
              <a:lnSpc>
                <a:spcPct val="100000"/>
              </a:lnSpc>
              <a:spcAft>
                <a:spcPct val="20000"/>
              </a:spcAft>
              <a:buClr>
                <a:schemeClr val="accent2"/>
              </a:buClr>
              <a:buFont typeface="Wingdings" panose="05000000000000000000" pitchFamily="2" charset="2"/>
              <a:buChar char="§"/>
            </a:pPr>
            <a:r>
              <a:rPr lang="en-US" altLang="en-US" sz="4000" dirty="0">
                <a:solidFill>
                  <a:srgbClr val="0D6CB9"/>
                </a:solidFill>
              </a:rPr>
              <a:t>inform instructional planning and bilingual/ESL program reclassification decisions</a:t>
            </a:r>
          </a:p>
          <a:p>
            <a:pPr marL="571500" indent="-571500">
              <a:spcAft>
                <a:spcPct val="20000"/>
              </a:spcAft>
              <a:buClr>
                <a:schemeClr val="accent2"/>
              </a:buClr>
              <a:buFont typeface="Wingdings" panose="05000000000000000000" pitchFamily="2" charset="2"/>
              <a:buChar char="§"/>
            </a:pPr>
            <a:r>
              <a:rPr lang="en-US" altLang="en-US" sz="4000" dirty="0">
                <a:solidFill>
                  <a:srgbClr val="0D6CB9"/>
                </a:solidFill>
              </a:rPr>
              <a:t>report performance to the public</a:t>
            </a:r>
          </a:p>
          <a:p>
            <a:pPr marL="571500" indent="-571500">
              <a:spcAft>
                <a:spcPct val="20000"/>
              </a:spcAft>
              <a:buClr>
                <a:schemeClr val="accent2"/>
              </a:buClr>
              <a:buFont typeface="Wingdings" panose="05000000000000000000" pitchFamily="2" charset="2"/>
              <a:buChar char="§"/>
            </a:pPr>
            <a:r>
              <a:rPr lang="en-US" altLang="en-US" sz="4000" dirty="0">
                <a:solidFill>
                  <a:srgbClr val="0D6CB9"/>
                </a:solidFill>
              </a:rPr>
              <a:t>evaluate programs, resources, and staffing patterns</a:t>
            </a:r>
          </a:p>
          <a:p>
            <a:pPr marL="571500" indent="-571500">
              <a:lnSpc>
                <a:spcPct val="100000"/>
              </a:lnSpc>
              <a:spcAft>
                <a:spcPct val="20000"/>
              </a:spcAft>
              <a:buClr>
                <a:schemeClr val="accent2"/>
              </a:buClr>
              <a:buFont typeface="Wingdings" panose="05000000000000000000" pitchFamily="2" charset="2"/>
              <a:buChar char="§"/>
            </a:pPr>
            <a:r>
              <a:rPr lang="en-US" altLang="en-US" sz="4000" dirty="0">
                <a:solidFill>
                  <a:srgbClr val="0D6CB9"/>
                </a:solidFill>
              </a:rPr>
              <a:t>evaluate districts and campuses in federal and state accountability and monitoring indicators</a:t>
            </a:r>
          </a:p>
        </p:txBody>
      </p:sp>
      <p:sp>
        <p:nvSpPr>
          <p:cNvPr id="3" name="Slide Number Placeholder 2"/>
          <p:cNvSpPr>
            <a:spLocks noGrp="1"/>
          </p:cNvSpPr>
          <p:nvPr>
            <p:ph type="sldNum" sz="quarter" idx="4"/>
          </p:nvPr>
        </p:nvSpPr>
        <p:spPr/>
        <p:txBody>
          <a:bodyPr/>
          <a:lstStyle/>
          <a:p>
            <a:fld id="{0088AB57-2DBE-44A3-AE96-942C49E954BF}" type="slidenum">
              <a:rPr lang="en-US" smtClean="0"/>
              <a:pPr/>
              <a:t>9</a:t>
            </a:fld>
            <a:endParaRPr lang="en-US" dirty="0"/>
          </a:p>
        </p:txBody>
      </p:sp>
    </p:spTree>
    <p:extLst>
      <p:ext uri="{BB962C8B-B14F-4D97-AF65-F5344CB8AC3E}">
        <p14:creationId xmlns:p14="http://schemas.microsoft.com/office/powerpoint/2010/main" val="2036408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A4E4FDB-5F45-4DAE-B316-4CA009E2A9AD}"/>
    </a:ext>
  </a:extLst>
</a:theme>
</file>

<file path=ppt/theme/theme2.xml><?xml version="1.0" encoding="utf-8"?>
<a:theme xmlns:a="http://schemas.openxmlformats.org/drawingml/2006/main" name="2_Office Theme">
  <a:themeElements>
    <a:clrScheme name="TEA">
      <a:dk1>
        <a:sysClr val="windowText" lastClr="000000"/>
      </a:dk1>
      <a:lt1>
        <a:sysClr val="window" lastClr="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TrainingTemplateDRAFT" id="{78F1B017-38AF-4883-951D-35BE3FAD8F92}" vid="{1FC4D493-F339-4806-8BB2-57EFC33CCD84}"/>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39E05A31-5A3E-44EF-9EDB-79852C4DC800}"/>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582888F1-19D9-42BC-A4B4-334B253DF0F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12 ELPS-TELPAS training" id="{99E8C651-A6AE-4467-B7C2-765FED65A6C5}" vid="{203706A6-161C-4932-B686-AF3206DBDE12}"/>
    </a:ext>
  </a:extLst>
</a:theme>
</file>

<file path=ppt/theme/theme6.xml><?xml version="1.0" encoding="utf-8"?>
<a:theme xmlns:a="http://schemas.openxmlformats.org/drawingml/2006/main" name="3_Office Theme">
  <a:themeElements>
    <a:clrScheme name="TEA">
      <a:dk1>
        <a:sysClr val="windowText" lastClr="000000"/>
      </a:dk1>
      <a:lt1>
        <a:sysClr val="window" lastClr="FFFFFF"/>
      </a:lt1>
      <a:dk2>
        <a:srgbClr val="012169"/>
      </a:dk2>
      <a:lt2>
        <a:srgbClr val="E7E3DB"/>
      </a:lt2>
      <a:accent1>
        <a:srgbClr val="0D6CB9"/>
      </a:accent1>
      <a:accent2>
        <a:srgbClr val="F16038"/>
      </a:accent2>
      <a:accent3>
        <a:srgbClr val="ECAF33"/>
      </a:accent3>
      <a:accent4>
        <a:srgbClr val="704280"/>
      </a:accent4>
      <a:accent5>
        <a:srgbClr val="92C740"/>
      </a:accent5>
      <a:accent6>
        <a:srgbClr val="B72418"/>
      </a:accent6>
      <a:hlink>
        <a:srgbClr val="0D6CB9"/>
      </a:hlink>
      <a:folHlink>
        <a:srgbClr val="F160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TrainingTemplateDRAFT" id="{78F1B017-38AF-4883-951D-35BE3FAD8F92}" vid="{1FC4D493-F339-4806-8BB2-57EFC33CCD8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K-12 ELPS-TELPAS training</Template>
  <TotalTime>4777</TotalTime>
  <Words>5987</Words>
  <Application>Microsoft Office PowerPoint</Application>
  <PresentationFormat>Widescreen</PresentationFormat>
  <Paragraphs>480</Paragraphs>
  <Slides>45</Slides>
  <Notes>45</Notes>
  <HiddenSlides>0</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1</vt:i4>
      </vt:variant>
      <vt:variant>
        <vt:lpstr>Slide Titles</vt:lpstr>
      </vt:variant>
      <vt:variant>
        <vt:i4>45</vt:i4>
      </vt:variant>
    </vt:vector>
  </HeadingPairs>
  <TitlesOfParts>
    <vt:vector size="64" baseType="lpstr">
      <vt:lpstr>Arial</vt:lpstr>
      <vt:lpstr>Arial,Sans-Serif</vt:lpstr>
      <vt:lpstr>Calibri</vt:lpstr>
      <vt:lpstr>Calibri (Body)</vt:lpstr>
      <vt:lpstr>Courier New</vt:lpstr>
      <vt:lpstr>Open Sans</vt:lpstr>
      <vt:lpstr>Open Sans (Body)</vt:lpstr>
      <vt:lpstr>Open Sans (Headings)</vt:lpstr>
      <vt:lpstr>Open Sans Light</vt:lpstr>
      <vt:lpstr>Open Sans Semibold</vt:lpstr>
      <vt:lpstr>Times</vt:lpstr>
      <vt:lpstr>Wingdings</vt:lpstr>
      <vt:lpstr>Section Title Slides</vt:lpstr>
      <vt:lpstr>2_Office Theme</vt:lpstr>
      <vt:lpstr>TEA Main Slide</vt:lpstr>
      <vt:lpstr>1_TEA Main Slide</vt:lpstr>
      <vt:lpstr>TEA Opener - Blank</vt:lpstr>
      <vt:lpstr>3_Office Theme</vt:lpstr>
      <vt:lpstr>think-cell Slide</vt:lpstr>
      <vt:lpstr>Making the ELPS-TELPAS Connection  Grades K–12 Overview</vt:lpstr>
      <vt:lpstr>Introduction</vt:lpstr>
      <vt:lpstr>Session Objectives</vt:lpstr>
      <vt:lpstr>Definitions</vt:lpstr>
      <vt:lpstr>Nuts and Bolts</vt:lpstr>
      <vt:lpstr>Who Takes TELPAS?</vt:lpstr>
      <vt:lpstr>TELPAS provides proficiency level ratings for each language domain, plus an overall composite rating. </vt:lpstr>
      <vt:lpstr>Assessment Approaches</vt:lpstr>
      <vt:lpstr>TELPAS Results</vt:lpstr>
      <vt:lpstr>Brief ELPS Overview</vt:lpstr>
      <vt:lpstr>English Language Proficiency Standards</vt:lpstr>
      <vt:lpstr>ELPS Components</vt:lpstr>
      <vt:lpstr>Example Student Expectation (SE) and Proficiency Level Descriptor (PLD)</vt:lpstr>
      <vt:lpstr>ELPS-TELPAS Connection</vt:lpstr>
      <vt:lpstr>TELPAS Measures the ELPS</vt:lpstr>
      <vt:lpstr>Measuring the ELPS</vt:lpstr>
      <vt:lpstr>PLDs and Instruction</vt:lpstr>
      <vt:lpstr>PLDs and Statewide Assessment</vt:lpstr>
      <vt:lpstr>Summative TELPAS Assessment</vt:lpstr>
      <vt:lpstr>Benefit of TELPAS Rater Training on Formative Classroom Assessment</vt:lpstr>
      <vt:lpstr>Benefit of Using PLDs in Instruction</vt:lpstr>
      <vt:lpstr>Reviewing the ELPS-TELPAS Connection</vt:lpstr>
      <vt:lpstr>Assessment Information for Administrators and Teachers</vt:lpstr>
      <vt:lpstr>Basics of TELPAS Holistic Rating Process</vt:lpstr>
      <vt:lpstr>Grades K–1 Holistic Assessments: Listening, Speaking, Reading, Writing</vt:lpstr>
      <vt:lpstr>Grades 2–12 Special Holistic Administrations: Listening and Speaking</vt:lpstr>
      <vt:lpstr>Grades 2–12 Special Holistic Administration: Writing</vt:lpstr>
      <vt:lpstr>Things to Know About TELPAS Rater Training and Administration Procedures</vt:lpstr>
      <vt:lpstr>TELPAS Rater Training</vt:lpstr>
      <vt:lpstr>Holistic Rating Training Flowchart</vt:lpstr>
      <vt:lpstr>Rater Credentials</vt:lpstr>
      <vt:lpstr>Collaboration with Others</vt:lpstr>
      <vt:lpstr>District Validity and Reliability Procedures</vt:lpstr>
      <vt:lpstr>TELPAS Audits</vt:lpstr>
      <vt:lpstr>Essentials of Second Language Acquisition</vt:lpstr>
      <vt:lpstr>Understanding Language Proficiency in Social and Academic Settings</vt:lpstr>
      <vt:lpstr>The Argument for Academic English Language Proficiency</vt:lpstr>
      <vt:lpstr>Building English Language Proficiency: A Cumulative Process</vt:lpstr>
      <vt:lpstr>Linguistic Domains</vt:lpstr>
      <vt:lpstr>Teaching Language Through Content Area Instruction</vt:lpstr>
      <vt:lpstr>Summing Up</vt:lpstr>
      <vt:lpstr>Ways ELPS and TELPAS Reinforce Quality Instruction</vt:lpstr>
      <vt:lpstr>Ways ELPS and TELPAS Reinforce Quality Instruction (Continued)</vt:lpstr>
      <vt:lpstr>Bottom Line</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ELPS-TELPAS Connection Grades K–12 Overview</dc:title>
  <dc:creator>StudentAssessment@texasedu.onmicrosoft.com</dc:creator>
  <cp:lastModifiedBy>Smith, Melissa</cp:lastModifiedBy>
  <cp:revision>190</cp:revision>
  <cp:lastPrinted>2019-08-22T14:55:44Z</cp:lastPrinted>
  <dcterms:created xsi:type="dcterms:W3CDTF">2018-09-14T21:33:07Z</dcterms:created>
  <dcterms:modified xsi:type="dcterms:W3CDTF">2024-09-19T20:17:43Z</dcterms:modified>
</cp:coreProperties>
</file>