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3693" r:id="rId6"/>
    <p:sldMasterId id="2147483709" r:id="rId7"/>
    <p:sldMasterId id="2147483756" r:id="rId8"/>
    <p:sldMasterId id="2147483678" r:id="rId9"/>
    <p:sldMasterId id="2147483771" r:id="rId10"/>
    <p:sldMasterId id="2147483785" r:id="rId11"/>
    <p:sldMasterId id="2147483807" r:id="rId12"/>
    <p:sldMasterId id="2147483800" r:id="rId13"/>
  </p:sldMasterIdLst>
  <p:notesMasterIdLst>
    <p:notesMasterId r:id="rId35"/>
  </p:notesMasterIdLst>
  <p:handoutMasterIdLst>
    <p:handoutMasterId r:id="rId36"/>
  </p:handoutMasterIdLst>
  <p:sldIdLst>
    <p:sldId id="317" r:id="rId14"/>
    <p:sldId id="300" r:id="rId15"/>
    <p:sldId id="301" r:id="rId16"/>
    <p:sldId id="291" r:id="rId17"/>
    <p:sldId id="303" r:id="rId18"/>
    <p:sldId id="326" r:id="rId19"/>
    <p:sldId id="325" r:id="rId20"/>
    <p:sldId id="308" r:id="rId21"/>
    <p:sldId id="318" r:id="rId22"/>
    <p:sldId id="316" r:id="rId23"/>
    <p:sldId id="302" r:id="rId24"/>
    <p:sldId id="315" r:id="rId25"/>
    <p:sldId id="305" r:id="rId26"/>
    <p:sldId id="294" r:id="rId27"/>
    <p:sldId id="314" r:id="rId28"/>
    <p:sldId id="324" r:id="rId29"/>
    <p:sldId id="319" r:id="rId30"/>
    <p:sldId id="320" r:id="rId31"/>
    <p:sldId id="307" r:id="rId32"/>
    <p:sldId id="321" r:id="rId33"/>
    <p:sldId id="306" r:id="rId34"/>
  </p:sldIdLst>
  <p:sldSz cx="12192000" cy="6858000"/>
  <p:notesSz cx="7010400" cy="9236075"/>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0" clrIdx="0">
    <p:extLst>
      <p:ext uri="{19B8F6BF-5375-455C-9EA6-DF929625EA0E}">
        <p15:presenceInfo xmlns:p15="http://schemas.microsoft.com/office/powerpoint/2012/main" userId="S::Lois.Neumeyer@tea.texas.gov::42eeb8a1-fe1e-47ab-9c42-3597be87e866" providerId="AD"/>
      </p:ext>
    </p:extLst>
  </p:cmAuthor>
  <p:cmAuthor id="2" name="Cavazos, Esmeralda" initials="CE" lastIdx="3" clrIdx="1">
    <p:extLst>
      <p:ext uri="{19B8F6BF-5375-455C-9EA6-DF929625EA0E}">
        <p15:presenceInfo xmlns:p15="http://schemas.microsoft.com/office/powerpoint/2012/main" userId="S::Esmeralda.Cavazos@tea.texas.gov::a8123084-e289-4fb0-a260-dfc91aed3333" providerId="AD"/>
      </p:ext>
    </p:extLst>
  </p:cmAuthor>
  <p:cmAuthor id="3" name="Roeters-Solano, Heather" initials="RH" lastIdx="1" clrIdx="2">
    <p:extLst>
      <p:ext uri="{19B8F6BF-5375-455C-9EA6-DF929625EA0E}">
        <p15:presenceInfo xmlns:p15="http://schemas.microsoft.com/office/powerpoint/2012/main" userId="S::heather.roeters-solano@pearson.com::75f6a8e4-4b3d-4f69-a013-1082ce4820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EA0C0C"/>
    <a:srgbClr val="4472C4"/>
    <a:srgbClr val="69447B"/>
    <a:srgbClr val="A8301C"/>
    <a:srgbClr val="44546A"/>
    <a:srgbClr val="3C6EBE"/>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64614-6154-4501-AE56-9435E8C2394A}" v="12" dt="2023-11-13T01:28:53.3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96" autoAdjust="0"/>
    <p:restoredTop sz="69366" autoAdjust="0"/>
  </p:normalViewPr>
  <p:slideViewPr>
    <p:cSldViewPr snapToGrid="0">
      <p:cViewPr varScale="1">
        <p:scale>
          <a:sx n="59" d="100"/>
          <a:sy n="59" d="100"/>
        </p:scale>
        <p:origin x="1147" y="48"/>
      </p:cViewPr>
      <p:guideLst/>
    </p:cSldViewPr>
  </p:slideViewPr>
  <p:outlineViewPr>
    <p:cViewPr>
      <p:scale>
        <a:sx n="33" d="100"/>
        <a:sy n="33" d="100"/>
      </p:scale>
      <p:origin x="0" y="-4996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8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notesMaster" Target="notesMasters/notesMaster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446C43-EB82-4138-A36F-B1DC16D91118}"/>
              </a:ext>
            </a:extLst>
          </p:cNvPr>
          <p:cNvSpPr>
            <a:spLocks noGrp="1"/>
          </p:cNvSpPr>
          <p:nvPr>
            <p:ph type="hdr" sz="quarter"/>
          </p:nvPr>
        </p:nvSpPr>
        <p:spPr>
          <a:xfrm>
            <a:off x="1" y="1"/>
            <a:ext cx="3037735" cy="463064"/>
          </a:xfrm>
          <a:prstGeom prst="rect">
            <a:avLst/>
          </a:prstGeom>
        </p:spPr>
        <p:txBody>
          <a:bodyPr vert="horz" lIns="90431" tIns="45216" rIns="90431" bIns="45216" rtlCol="0"/>
          <a:lstStyle>
            <a:lvl1pPr algn="l">
              <a:defRPr sz="1200"/>
            </a:lvl1pPr>
          </a:lstStyle>
          <a:p>
            <a:endParaRPr lang="en-US"/>
          </a:p>
        </p:txBody>
      </p:sp>
      <p:sp>
        <p:nvSpPr>
          <p:cNvPr id="3" name="Date Placeholder 2">
            <a:extLst>
              <a:ext uri="{FF2B5EF4-FFF2-40B4-BE49-F238E27FC236}">
                <a16:creationId xmlns:a16="http://schemas.microsoft.com/office/drawing/2014/main" id="{D24665CA-B3F0-4534-B5F8-9DBDCA15008A}"/>
              </a:ext>
            </a:extLst>
          </p:cNvPr>
          <p:cNvSpPr>
            <a:spLocks noGrp="1"/>
          </p:cNvSpPr>
          <p:nvPr>
            <p:ph type="dt" sz="quarter" idx="1"/>
          </p:nvPr>
        </p:nvSpPr>
        <p:spPr>
          <a:xfrm>
            <a:off x="3971082" y="1"/>
            <a:ext cx="3037735" cy="463064"/>
          </a:xfrm>
          <a:prstGeom prst="rect">
            <a:avLst/>
          </a:prstGeom>
        </p:spPr>
        <p:txBody>
          <a:bodyPr vert="horz" lIns="90431" tIns="45216" rIns="90431" bIns="45216" rtlCol="0"/>
          <a:lstStyle>
            <a:lvl1pPr algn="r">
              <a:defRPr sz="1200"/>
            </a:lvl1pPr>
          </a:lstStyle>
          <a:p>
            <a:fld id="{323F4C54-0F0E-468E-A587-E4ABF93476D6}" type="datetimeFigureOut">
              <a:rPr lang="en-US" smtClean="0"/>
              <a:t>11/14/2023</a:t>
            </a:fld>
            <a:endParaRPr lang="en-US"/>
          </a:p>
        </p:txBody>
      </p:sp>
      <p:sp>
        <p:nvSpPr>
          <p:cNvPr id="4" name="Footer Placeholder 3">
            <a:extLst>
              <a:ext uri="{FF2B5EF4-FFF2-40B4-BE49-F238E27FC236}">
                <a16:creationId xmlns:a16="http://schemas.microsoft.com/office/drawing/2014/main" id="{E80DFBD6-4D42-4CF5-9B5E-1C6B80EEC23F}"/>
              </a:ext>
            </a:extLst>
          </p:cNvPr>
          <p:cNvSpPr>
            <a:spLocks noGrp="1"/>
          </p:cNvSpPr>
          <p:nvPr>
            <p:ph type="ftr" sz="quarter" idx="2"/>
          </p:nvPr>
        </p:nvSpPr>
        <p:spPr>
          <a:xfrm>
            <a:off x="1" y="8773012"/>
            <a:ext cx="3037735" cy="463064"/>
          </a:xfrm>
          <a:prstGeom prst="rect">
            <a:avLst/>
          </a:prstGeom>
        </p:spPr>
        <p:txBody>
          <a:bodyPr vert="horz" lIns="90431" tIns="45216" rIns="90431" bIns="4521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877505-009B-4C18-A95F-A36AD9935B7D}"/>
              </a:ext>
            </a:extLst>
          </p:cNvPr>
          <p:cNvSpPr>
            <a:spLocks noGrp="1"/>
          </p:cNvSpPr>
          <p:nvPr>
            <p:ph type="sldNum" sz="quarter" idx="3"/>
          </p:nvPr>
        </p:nvSpPr>
        <p:spPr>
          <a:xfrm>
            <a:off x="3971082" y="8773012"/>
            <a:ext cx="3037735" cy="463064"/>
          </a:xfrm>
          <a:prstGeom prst="rect">
            <a:avLst/>
          </a:prstGeom>
        </p:spPr>
        <p:txBody>
          <a:bodyPr vert="horz" lIns="90431" tIns="45216" rIns="90431" bIns="45216" rtlCol="0" anchor="b"/>
          <a:lstStyle>
            <a:lvl1pPr algn="r">
              <a:defRPr sz="1200"/>
            </a:lvl1pPr>
          </a:lstStyle>
          <a:p>
            <a:fld id="{A2EC64BA-82CB-48FF-9E84-F39A9DD753C9}" type="slidenum">
              <a:rPr lang="en-US" smtClean="0"/>
              <a:t>‹#›</a:t>
            </a:fld>
            <a:endParaRPr lang="en-US"/>
          </a:p>
        </p:txBody>
      </p:sp>
    </p:spTree>
    <p:extLst>
      <p:ext uri="{BB962C8B-B14F-4D97-AF65-F5344CB8AC3E}">
        <p14:creationId xmlns:p14="http://schemas.microsoft.com/office/powerpoint/2010/main" val="2211290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295" tIns="46147" rIns="92295" bIns="46147" rtlCol="0"/>
          <a:lstStyle>
            <a:lvl1pPr algn="l">
              <a:defRPr sz="1200"/>
            </a:lvl1pPr>
          </a:lstStyle>
          <a:p>
            <a:endParaRPr lang="en-US"/>
          </a:p>
        </p:txBody>
      </p:sp>
      <p:sp>
        <p:nvSpPr>
          <p:cNvPr id="3" name="Date Placeholder 2"/>
          <p:cNvSpPr>
            <a:spLocks noGrp="1"/>
          </p:cNvSpPr>
          <p:nvPr>
            <p:ph type="dt" idx="1"/>
          </p:nvPr>
        </p:nvSpPr>
        <p:spPr>
          <a:xfrm>
            <a:off x="3970940" y="1"/>
            <a:ext cx="3037840" cy="463408"/>
          </a:xfrm>
          <a:prstGeom prst="rect">
            <a:avLst/>
          </a:prstGeom>
        </p:spPr>
        <p:txBody>
          <a:bodyPr vert="horz" lIns="92295" tIns="46147" rIns="92295" bIns="46147" rtlCol="0"/>
          <a:lstStyle>
            <a:lvl1pPr algn="r">
              <a:defRPr sz="1200"/>
            </a:lvl1pPr>
          </a:lstStyle>
          <a:p>
            <a:fld id="{45B9141D-177B-4807-A9D2-94CF7C562477}" type="datetimeFigureOut">
              <a:rPr lang="en-US" smtClean="0"/>
              <a:t>11/14/2023</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295" tIns="46147" rIns="92295" bIns="46147"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295" tIns="46147" rIns="92295" bIns="4614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37840" cy="463407"/>
          </a:xfrm>
          <a:prstGeom prst="rect">
            <a:avLst/>
          </a:prstGeom>
        </p:spPr>
        <p:txBody>
          <a:bodyPr vert="horz" lIns="92295" tIns="46147" rIns="92295" bIns="46147"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772671"/>
            <a:ext cx="3037840" cy="463407"/>
          </a:xfrm>
          <a:prstGeom prst="rect">
            <a:avLst/>
          </a:prstGeom>
        </p:spPr>
        <p:txBody>
          <a:bodyPr vert="horz" lIns="92295" tIns="46147" rIns="92295" bIns="46147" rtlCol="0" anchor="b"/>
          <a:lstStyle>
            <a:lvl1pPr algn="r">
              <a:defRPr sz="1200"/>
            </a:lvl1pPr>
          </a:lstStyle>
          <a:p>
            <a:fld id="{41C19E84-432F-4B13-8A59-CF116900378E}" type="slidenum">
              <a:rPr lang="en-US" smtClean="0"/>
              <a:t>‹#›</a:t>
            </a:fld>
            <a:endParaRPr lang="en-US"/>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a:t>
            </a:fld>
            <a:endParaRPr lang="en-US"/>
          </a:p>
        </p:txBody>
      </p:sp>
    </p:spTree>
    <p:extLst>
      <p:ext uri="{BB962C8B-B14F-4D97-AF65-F5344CB8AC3E}">
        <p14:creationId xmlns:p14="http://schemas.microsoft.com/office/powerpoint/2010/main" val="257034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10</a:t>
            </a:fld>
            <a:endParaRPr lang="en-US"/>
          </a:p>
        </p:txBody>
      </p:sp>
    </p:spTree>
    <p:extLst>
      <p:ext uri="{BB962C8B-B14F-4D97-AF65-F5344CB8AC3E}">
        <p14:creationId xmlns:p14="http://schemas.microsoft.com/office/powerpoint/2010/main" val="1638297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11</a:t>
            </a:fld>
            <a:endParaRPr lang="en-US"/>
          </a:p>
        </p:txBody>
      </p:sp>
    </p:spTree>
    <p:extLst>
      <p:ext uri="{BB962C8B-B14F-4D97-AF65-F5344CB8AC3E}">
        <p14:creationId xmlns:p14="http://schemas.microsoft.com/office/powerpoint/2010/main" val="353112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12</a:t>
            </a:fld>
            <a:endParaRPr lang="en-US"/>
          </a:p>
        </p:txBody>
      </p:sp>
    </p:spTree>
    <p:extLst>
      <p:ext uri="{BB962C8B-B14F-4D97-AF65-F5344CB8AC3E}">
        <p14:creationId xmlns:p14="http://schemas.microsoft.com/office/powerpoint/2010/main" val="1040959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41C19E84-432F-4B13-8A59-CF116900378E}" type="slidenum">
              <a:rPr lang="en-US" smtClean="0"/>
              <a:t>13</a:t>
            </a:fld>
            <a:endParaRPr lang="en-US"/>
          </a:p>
        </p:txBody>
      </p:sp>
    </p:spTree>
    <p:extLst>
      <p:ext uri="{BB962C8B-B14F-4D97-AF65-F5344CB8AC3E}">
        <p14:creationId xmlns:p14="http://schemas.microsoft.com/office/powerpoint/2010/main" val="2565989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14</a:t>
            </a:fld>
            <a:endParaRPr lang="en-US"/>
          </a:p>
        </p:txBody>
      </p:sp>
    </p:spTree>
    <p:extLst>
      <p:ext uri="{BB962C8B-B14F-4D97-AF65-F5344CB8AC3E}">
        <p14:creationId xmlns:p14="http://schemas.microsoft.com/office/powerpoint/2010/main" val="2565037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C19E84-432F-4B13-8A59-CF116900378E}" type="slidenum">
              <a:rPr lang="en-US" smtClean="0"/>
              <a:t>15</a:t>
            </a:fld>
            <a:endParaRPr lang="en-US"/>
          </a:p>
        </p:txBody>
      </p:sp>
    </p:spTree>
    <p:extLst>
      <p:ext uri="{BB962C8B-B14F-4D97-AF65-F5344CB8AC3E}">
        <p14:creationId xmlns:p14="http://schemas.microsoft.com/office/powerpoint/2010/main" val="1970530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16</a:t>
            </a:fld>
            <a:endParaRPr lang="en-US"/>
          </a:p>
        </p:txBody>
      </p:sp>
    </p:spTree>
    <p:extLst>
      <p:ext uri="{BB962C8B-B14F-4D97-AF65-F5344CB8AC3E}">
        <p14:creationId xmlns:p14="http://schemas.microsoft.com/office/powerpoint/2010/main" val="955640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17</a:t>
            </a:fld>
            <a:endParaRPr lang="en-US"/>
          </a:p>
        </p:txBody>
      </p:sp>
    </p:spTree>
    <p:extLst>
      <p:ext uri="{BB962C8B-B14F-4D97-AF65-F5344CB8AC3E}">
        <p14:creationId xmlns:p14="http://schemas.microsoft.com/office/powerpoint/2010/main" val="4265209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18</a:t>
            </a:fld>
            <a:endParaRPr lang="en-US"/>
          </a:p>
        </p:txBody>
      </p:sp>
    </p:spTree>
    <p:extLst>
      <p:ext uri="{BB962C8B-B14F-4D97-AF65-F5344CB8AC3E}">
        <p14:creationId xmlns:p14="http://schemas.microsoft.com/office/powerpoint/2010/main" val="3339991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19</a:t>
            </a:fld>
            <a:endParaRPr lang="en-US"/>
          </a:p>
        </p:txBody>
      </p:sp>
    </p:spTree>
    <p:extLst>
      <p:ext uri="{BB962C8B-B14F-4D97-AF65-F5344CB8AC3E}">
        <p14:creationId xmlns:p14="http://schemas.microsoft.com/office/powerpoint/2010/main" val="1548510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a:t>
            </a:fld>
            <a:endParaRPr lang="en-US"/>
          </a:p>
        </p:txBody>
      </p:sp>
    </p:spTree>
    <p:extLst>
      <p:ext uri="{BB962C8B-B14F-4D97-AF65-F5344CB8AC3E}">
        <p14:creationId xmlns:p14="http://schemas.microsoft.com/office/powerpoint/2010/main" val="4359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21</a:t>
            </a:fld>
            <a:endParaRPr lang="en-US"/>
          </a:p>
        </p:txBody>
      </p:sp>
    </p:spTree>
    <p:extLst>
      <p:ext uri="{BB962C8B-B14F-4D97-AF65-F5344CB8AC3E}">
        <p14:creationId xmlns:p14="http://schemas.microsoft.com/office/powerpoint/2010/main" val="208685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53B57D91-2730-46C4-A242-8C7B8F89F705}" type="slidenum">
              <a:rPr lang="en-US" smtClean="0"/>
              <a:t>3</a:t>
            </a:fld>
            <a:endParaRPr lang="en-US"/>
          </a:p>
        </p:txBody>
      </p:sp>
    </p:spTree>
    <p:extLst>
      <p:ext uri="{BB962C8B-B14F-4D97-AF65-F5344CB8AC3E}">
        <p14:creationId xmlns:p14="http://schemas.microsoft.com/office/powerpoint/2010/main" val="172600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4</a:t>
            </a:fld>
            <a:endParaRPr lang="en-US"/>
          </a:p>
        </p:txBody>
      </p:sp>
    </p:spTree>
    <p:extLst>
      <p:ext uri="{BB962C8B-B14F-4D97-AF65-F5344CB8AC3E}">
        <p14:creationId xmlns:p14="http://schemas.microsoft.com/office/powerpoint/2010/main" val="324583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5</a:t>
            </a:fld>
            <a:endParaRPr lang="en-US"/>
          </a:p>
        </p:txBody>
      </p:sp>
    </p:spTree>
    <p:extLst>
      <p:ext uri="{BB962C8B-B14F-4D97-AF65-F5344CB8AC3E}">
        <p14:creationId xmlns:p14="http://schemas.microsoft.com/office/powerpoint/2010/main" val="299855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6</a:t>
            </a:fld>
            <a:endParaRPr lang="en-US"/>
          </a:p>
        </p:txBody>
      </p:sp>
    </p:spTree>
    <p:extLst>
      <p:ext uri="{BB962C8B-B14F-4D97-AF65-F5344CB8AC3E}">
        <p14:creationId xmlns:p14="http://schemas.microsoft.com/office/powerpoint/2010/main" val="2690231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7</a:t>
            </a:fld>
            <a:endParaRPr lang="en-US"/>
          </a:p>
        </p:txBody>
      </p:sp>
    </p:spTree>
    <p:extLst>
      <p:ext uri="{BB962C8B-B14F-4D97-AF65-F5344CB8AC3E}">
        <p14:creationId xmlns:p14="http://schemas.microsoft.com/office/powerpoint/2010/main" val="3691575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8</a:t>
            </a:fld>
            <a:endParaRPr lang="en-US"/>
          </a:p>
        </p:txBody>
      </p:sp>
    </p:spTree>
    <p:extLst>
      <p:ext uri="{BB962C8B-B14F-4D97-AF65-F5344CB8AC3E}">
        <p14:creationId xmlns:p14="http://schemas.microsoft.com/office/powerpoint/2010/main" val="2530008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9</a:t>
            </a:fld>
            <a:endParaRPr lang="en-US"/>
          </a:p>
        </p:txBody>
      </p:sp>
    </p:spTree>
    <p:extLst>
      <p:ext uri="{BB962C8B-B14F-4D97-AF65-F5344CB8AC3E}">
        <p14:creationId xmlns:p14="http://schemas.microsoft.com/office/powerpoint/2010/main" val="3356976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E91AE191-50BA-4F54-8D1A-592D9FB807B1}" type="datetime1">
              <a:rPr lang="en-US" smtClean="0"/>
              <a:t>11/14/2023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Texas Educucation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589718FA-C13F-49B1-AE2F-A1D5109D69B3}"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B6E4AA2-A800-4E2F-B62C-C4794A5D9486}"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78EBF7C2-AB65-4B90-8725-B6BD1094044F}"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3439C69-50FD-40BF-AD3D-E3635EF5C796}"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18B4E3A-00C8-4508-9C86-2D328822C441}"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E2C22A-A3CB-47B1-988D-5ABC12FDCF09}"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C1D386-F353-4263-AA7A-08072FE84635}"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DB45DF-4614-499B-8037-330DFDBC83D8}"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32B5DA-A839-446C-AD30-5AB0AEADD6DF}"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D41792-5E9A-420C-8FA7-B89B99BEF658}"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FC2D7AE2-38E3-474F-9A33-FF5B0C41ED2D}"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B4BD00C8-4A94-4B89-B248-FCED976D106A}"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76E19FA-87A2-419F-9338-27C2B2002D76}"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92B7059-1BFC-4E19-B79C-E92850CBB68E}"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70389-C473-45D4-A7C2-C9452DC8268F}" type="datetime1">
              <a:rPr lang="en-US" smtClean="0"/>
              <a:t>11/14/2023</a:t>
            </a:fld>
            <a:endParaRPr lang="en-US"/>
          </a:p>
        </p:txBody>
      </p:sp>
      <p:sp>
        <p:nvSpPr>
          <p:cNvPr id="3" name="Footer Placeholder 2"/>
          <p:cNvSpPr>
            <a:spLocks noGrp="1"/>
          </p:cNvSpPr>
          <p:nvPr>
            <p:ph type="ftr" sz="quarter" idx="11"/>
          </p:nvPr>
        </p:nvSpPr>
        <p:spPr/>
        <p:txBody>
          <a:bodyPr/>
          <a:lstStyle/>
          <a:p>
            <a:r>
              <a:rPr lang="en-US"/>
              <a:t>Texas Educucation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22B565D6-FE89-43A8-B7B2-BB89C40C8595}"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970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A813C5F-DEAD-4E81-9351-517DD9AEE885}"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52A9C59E-F8A8-4C68-B3F2-ED02D7B227C0}"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F24E87B9-5373-474E-A23F-7F822ABDA8DB}"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D2E1649-A820-4B9E-A465-75E1EFD98A1B}"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75AA7A7-1158-485D-8E80-CEFD467E2EE1}"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F1490AFE-DD89-479E-9E7C-30F739ECA016}" type="datetime1">
              <a:rPr lang="en-US" smtClean="0"/>
              <a:t>11/14/2023</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78EDDC2-0E8D-4BFB-83D1-7AE98254F53D}"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B855B11-FFCD-4416-941A-990471DAA80D}"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7EEF107-D335-4191-B3D9-AD1FB50BD5F6}"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5EF9F79-701B-46BF-BA6E-4F41AD3078FE}"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66DEDED3-B434-4C6B-B92F-5EEB643801F7}"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4D6407E-D716-4BDC-B4BD-770FAF09D4AD}"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63D0817-0F96-44E0-BC82-59E766B191C9}"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8B6A2C-30F4-4F69-A40D-A994B90434D6}" type="datetime1">
              <a:rPr lang="en-US" smtClean="0"/>
              <a:t>11/14/2023</a:t>
            </a:fld>
            <a:endParaRPr lang="en-US"/>
          </a:p>
        </p:txBody>
      </p:sp>
      <p:sp>
        <p:nvSpPr>
          <p:cNvPr id="3" name="Footer Placeholder 2"/>
          <p:cNvSpPr>
            <a:spLocks noGrp="1"/>
          </p:cNvSpPr>
          <p:nvPr>
            <p:ph type="ftr" sz="quarter" idx="11"/>
          </p:nvPr>
        </p:nvSpPr>
        <p:spPr/>
        <p:txBody>
          <a:bodyPr/>
          <a:lstStyle/>
          <a:p>
            <a:r>
              <a:rPr lang="en-US"/>
              <a:t>Texas Educucation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24150A-7DA3-45B5-9D80-31257F411A5C}"/>
              </a:ext>
            </a:extLst>
          </p:cNvPr>
          <p:cNvSpPr>
            <a:spLocks noGrp="1"/>
          </p:cNvSpPr>
          <p:nvPr>
            <p:ph type="dt" sz="half" idx="10"/>
          </p:nvPr>
        </p:nvSpPr>
        <p:spPr/>
        <p:txBody>
          <a:bodyPr/>
          <a:lstStyle/>
          <a:p>
            <a:fld id="{CBA53AC2-C215-4A87-A970-00AC32E1F5DF}" type="datetime1">
              <a:rPr lang="en-US" smtClean="0"/>
              <a:t>11/14/2023</a:t>
            </a:fld>
            <a:endParaRPr lang="en-US"/>
          </a:p>
        </p:txBody>
      </p:sp>
      <p:sp>
        <p:nvSpPr>
          <p:cNvPr id="3" name="Footer Placeholder 2">
            <a:extLst>
              <a:ext uri="{FF2B5EF4-FFF2-40B4-BE49-F238E27FC236}">
                <a16:creationId xmlns:a16="http://schemas.microsoft.com/office/drawing/2014/main" id="{EB84C5AB-FA2D-426C-8817-6AF7CEA65289}"/>
              </a:ext>
            </a:extLst>
          </p:cNvPr>
          <p:cNvSpPr>
            <a:spLocks noGrp="1"/>
          </p:cNvSpPr>
          <p:nvPr>
            <p:ph type="ftr" sz="quarter" idx="11"/>
          </p:nvPr>
        </p:nvSpPr>
        <p:spPr/>
        <p:txBody>
          <a:bodyPr/>
          <a:lstStyle/>
          <a:p>
            <a:r>
              <a:rPr lang="en-US"/>
              <a:t>Texas Educucation Agency             2018-2019 School Year </a:t>
            </a:r>
          </a:p>
        </p:txBody>
      </p:sp>
      <p:sp>
        <p:nvSpPr>
          <p:cNvPr id="4" name="Slide Number Placeholder 3">
            <a:extLst>
              <a:ext uri="{FF2B5EF4-FFF2-40B4-BE49-F238E27FC236}">
                <a16:creationId xmlns:a16="http://schemas.microsoft.com/office/drawing/2014/main" id="{352F4DF5-A1EE-4A1A-9619-8AB294054090}"/>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08606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CC8E0DF-86FB-46DF-BE9A-39BEA9E1BA7A}" type="datetime1">
              <a:rPr lang="en-US" smtClean="0">
                <a:solidFill>
                  <a:prstClr val="white"/>
                </a:solidFill>
              </a:rPr>
              <a:t>11/14/2023</a:t>
            </a:fld>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4740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404BE65-F385-4C3E-B43B-A854073A2BA2}" type="datetime1">
              <a:rPr lang="en-US" smtClean="0">
                <a:solidFill>
                  <a:prstClr val="white"/>
                </a:solidFill>
              </a:rPr>
              <a:t>11/14/2023</a:t>
            </a:fld>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6447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FD0F8A5-64C6-448E-BD49-B7A513777846}" type="datetime1">
              <a:rPr lang="en-US" smtClean="0">
                <a:solidFill>
                  <a:prstClr val="white"/>
                </a:solidFill>
              </a:rPr>
              <a:t>11/14/2023</a:t>
            </a:fld>
            <a:endParaRPr lang="en-US">
              <a:solidFill>
                <a:prstClr val="white"/>
              </a:solidFill>
            </a:endParaRPr>
          </a:p>
        </p:txBody>
      </p:sp>
      <p:sp>
        <p:nvSpPr>
          <p:cNvPr id="6" name="Footer Placeholder 5"/>
          <p:cNvSpPr>
            <a:spLocks noGrp="1"/>
          </p:cNvSpPr>
          <p:nvPr>
            <p:ph type="ftr" sz="quarter" idx="11"/>
          </p:nvPr>
        </p:nvSpPr>
        <p:spPr/>
        <p:txBody>
          <a:bodyPr/>
          <a:lstStyle/>
          <a:p>
            <a:r>
              <a:rPr lang="en-US">
                <a:solidFill>
                  <a:prstClr val="white"/>
                </a:solidFill>
              </a:rPr>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8590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0E0DEB96-2A6F-41A3-8FFF-3E02522EAC47}" type="datetime1">
              <a:rPr lang="en-US" smtClean="0">
                <a:solidFill>
                  <a:prstClr val="white"/>
                </a:solidFill>
              </a:rPr>
              <a:t>11/14/2023</a:t>
            </a:fld>
            <a:endParaRPr lang="en-US">
              <a:solidFill>
                <a:prstClr val="white"/>
              </a:solidFill>
            </a:endParaRPr>
          </a:p>
        </p:txBody>
      </p:sp>
      <p:sp>
        <p:nvSpPr>
          <p:cNvPr id="5" name="Footer Placeholder 4"/>
          <p:cNvSpPr>
            <a:spLocks noGrp="1"/>
          </p:cNvSpPr>
          <p:nvPr>
            <p:ph type="ftr" sz="quarter" idx="11"/>
          </p:nvPr>
        </p:nvSpPr>
        <p:spPr/>
        <p:txBody>
          <a:bodyPr/>
          <a:lstStyle/>
          <a:p>
            <a:r>
              <a:rPr lang="en-US">
                <a:solidFill>
                  <a:prstClr val="white"/>
                </a:solidFill>
              </a:rPr>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66683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DFBF97D-A5AC-4991-942C-306B8642F7CC}" type="datetime1">
              <a:rPr lang="en-US" smtClean="0">
                <a:solidFill>
                  <a:prstClr val="white"/>
                </a:solidFill>
              </a:rPr>
              <a:t>11/14/2023</a:t>
            </a:fld>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340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FC7943-1241-42AB-A645-9DC95A0AF450}" type="datetime1">
              <a:rPr lang="en-US" smtClean="0">
                <a:solidFill>
                  <a:prstClr val="white"/>
                </a:solidFill>
              </a:rPr>
              <a:t>11/14/2023</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1650433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A6D203-FEF1-4C63-B7C4-4A91BF37DA24}" type="datetime1">
              <a:rPr lang="en-US" smtClean="0">
                <a:solidFill>
                  <a:prstClr val="white"/>
                </a:solidFill>
              </a:rPr>
              <a:t>11/14/2023</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056595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D73AB9-36CA-4EAB-8710-FC3679D16A24}" type="datetime1">
              <a:rPr lang="en-US" smtClean="0">
                <a:solidFill>
                  <a:prstClr val="white"/>
                </a:solidFill>
              </a:rPr>
              <a:t>11/14/2023</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67931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7F01F8-F663-4AFA-AF1D-8CE33DE22B0E}" type="datetime1">
              <a:rPr lang="en-US" smtClean="0">
                <a:solidFill>
                  <a:prstClr val="white"/>
                </a:solidFill>
              </a:rPr>
              <a:t>11/14/2023</a:t>
            </a:fld>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563669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9422C71-7273-4BEC-A1BE-3B291542F72C}" type="datetime1">
              <a:rPr lang="en-US" smtClean="0">
                <a:solidFill>
                  <a:prstClr val="white"/>
                </a:solidFill>
              </a:rPr>
              <a:t>11/14/2023</a:t>
            </a:fld>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121351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84A71D6F-92DE-4621-8CC0-E4FBC6216521}"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6C55DAD-B22B-46B3-9643-9BE556A44A72}" type="datetime1">
              <a:rPr lang="en-US" smtClean="0">
                <a:solidFill>
                  <a:prstClr val="white"/>
                </a:solidFill>
              </a:rPr>
              <a:t>11/14/2023</a:t>
            </a:fld>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461193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0630002-D548-44D8-B2BF-F815407A4C65}" type="datetime1">
              <a:rPr lang="en-US" smtClean="0">
                <a:solidFill>
                  <a:prstClr val="white"/>
                </a:solidFill>
              </a:rPr>
              <a:t>11/14/2023</a:t>
            </a:fld>
            <a:endParaRPr lang="en-US">
              <a:solidFill>
                <a:prstClr val="white"/>
              </a:solidFill>
            </a:endParaRPr>
          </a:p>
        </p:txBody>
      </p:sp>
      <p:sp>
        <p:nvSpPr>
          <p:cNvPr id="8" name="Footer Placeholder 7"/>
          <p:cNvSpPr>
            <a:spLocks noGrp="1"/>
          </p:cNvSpPr>
          <p:nvPr>
            <p:ph type="ftr" sz="quarter" idx="11"/>
          </p:nvPr>
        </p:nvSpPr>
        <p:spPr/>
        <p:txBody>
          <a:bodyPr/>
          <a:lstStyle/>
          <a:p>
            <a:r>
              <a:rPr lang="en-US">
                <a:solidFill>
                  <a:prstClr val="white"/>
                </a:solidFill>
              </a:rPr>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461452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69D48A-3A91-4F30-A067-5932FC8D4E6F}" type="datetime1">
              <a:rPr lang="en-US" smtClean="0">
                <a:solidFill>
                  <a:prstClr val="white"/>
                </a:solidFill>
              </a:rPr>
              <a:t>11/14/2023</a:t>
            </a:fld>
            <a:endParaRPr lang="en-US">
              <a:solidFill>
                <a:prstClr val="white"/>
              </a:solidFill>
            </a:endParaRPr>
          </a:p>
        </p:txBody>
      </p:sp>
      <p:sp>
        <p:nvSpPr>
          <p:cNvPr id="3" name="Footer Placeholder 2"/>
          <p:cNvSpPr>
            <a:spLocks noGrp="1"/>
          </p:cNvSpPr>
          <p:nvPr>
            <p:ph type="ftr" sz="quarter" idx="11"/>
          </p:nvPr>
        </p:nvSpPr>
        <p:spPr/>
        <p:txBody>
          <a:bodyPr/>
          <a:lstStyle/>
          <a:p>
            <a:r>
              <a:rPr lang="en-US">
                <a:solidFill>
                  <a:prstClr val="white"/>
                </a:solidFill>
              </a:rPr>
              <a:t>Texas Educucation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89131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62BA0B9-DDEC-4BAA-9A8A-FD84813E34BC}"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7569281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349EFDF-4275-44A8-9233-527A1F53970E}"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63575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37F2FB9D-949C-458C-A056-2026B4991386}"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01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1C0E389-829A-4193-AD3D-F53063C7D73B}"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182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3E07207-4B70-4524-80F0-C2E5AA61740A}"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997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7911D0-5648-4D60-917E-8DF3DC3F185A}"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376650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DEFBD5-A73E-4008-B978-842C2D83A381}"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33456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4CB32289-9AD1-4113-B8EB-2B6ABF26F84B}"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1687C2-2260-4CE7-B13A-C18DF7222803}"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633716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08FD0-8158-405A-BCAA-0955F3206346}" type="datetime1">
              <a:rPr lang="en-US" smtClean="0"/>
              <a:t>11/14/2023</a:t>
            </a:fld>
            <a:endParaRPr lang="en-US"/>
          </a:p>
        </p:txBody>
      </p:sp>
      <p:sp>
        <p:nvSpPr>
          <p:cNvPr id="4" name="Footer Placeholder 3"/>
          <p:cNvSpPr>
            <a:spLocks noGrp="1"/>
          </p:cNvSpPr>
          <p:nvPr>
            <p:ph type="ftr" sz="quarter" idx="11"/>
          </p:nvPr>
        </p:nvSpPr>
        <p:spPr/>
        <p:txBody>
          <a:bodyPr/>
          <a:lstStyle/>
          <a:p>
            <a:r>
              <a:rPr lang="en-US"/>
              <a:t>Texas Educucation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2463944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0203FE2-DBE6-48FC-97BB-2844F8338420}"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1990985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E5B850D-F4FB-4983-9D34-F6E261C9E1E9}"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903301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4793205C-6181-42E3-8212-8E5E4DA52B6C}" type="datetime1">
              <a:rPr lang="en-US" smtClean="0"/>
              <a:t>11/14/2023</a:t>
            </a:fld>
            <a:endParaRPr lang="en-US"/>
          </a:p>
        </p:txBody>
      </p:sp>
      <p:sp>
        <p:nvSpPr>
          <p:cNvPr id="8" name="Footer Placeholder 7"/>
          <p:cNvSpPr>
            <a:spLocks noGrp="1"/>
          </p:cNvSpPr>
          <p:nvPr>
            <p:ph type="ftr" sz="quarter" idx="11"/>
          </p:nvPr>
        </p:nvSpPr>
        <p:spPr/>
        <p:txBody>
          <a:bodyPr/>
          <a:lstStyle/>
          <a:p>
            <a:r>
              <a:rPr lang="en-US"/>
              <a:t>Texas Educucation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558897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174061-4D69-4E45-830A-B5DBF1D82B5A}" type="datetime1">
              <a:rPr lang="en-US" smtClean="0"/>
              <a:t>11/14/2023</a:t>
            </a:fld>
            <a:endParaRPr lang="en-US"/>
          </a:p>
        </p:txBody>
      </p:sp>
      <p:sp>
        <p:nvSpPr>
          <p:cNvPr id="3" name="Footer Placeholder 2"/>
          <p:cNvSpPr>
            <a:spLocks noGrp="1"/>
          </p:cNvSpPr>
          <p:nvPr>
            <p:ph type="ftr" sz="quarter" idx="11"/>
          </p:nvPr>
        </p:nvSpPr>
        <p:spPr/>
        <p:txBody>
          <a:bodyPr/>
          <a:lstStyle/>
          <a:p>
            <a:r>
              <a:rPr lang="en-US"/>
              <a:t>Texas Educucation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349042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2023082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11/14/2023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7" name="Text Placeholder 6">
            <a:extLst>
              <a:ext uri="{FF2B5EF4-FFF2-40B4-BE49-F238E27FC236}">
                <a16:creationId xmlns:a16="http://schemas.microsoft.com/office/drawing/2014/main" id="{08EDC0F0-4E88-9441-A46B-ECDA34F710A0}"/>
              </a:ext>
            </a:extLst>
          </p:cNvPr>
          <p:cNvSpPr>
            <a:spLocks noGrp="1"/>
          </p:cNvSpPr>
          <p:nvPr>
            <p:ph type="body" sz="quarter" idx="15"/>
          </p:nvPr>
        </p:nvSpPr>
        <p:spPr>
          <a:xfrm>
            <a:off x="1271337" y="6119644"/>
            <a:ext cx="9172575" cy="273050"/>
          </a:xfrm>
        </p:spPr>
        <p:txBody>
          <a:bodyPr/>
          <a:lstStyle/>
          <a:p>
            <a:pPr lvl="0"/>
            <a:endParaRPr lang="en-US" dirty="0"/>
          </a:p>
        </p:txBody>
      </p:sp>
    </p:spTree>
    <p:extLst>
      <p:ext uri="{BB962C8B-B14F-4D97-AF65-F5344CB8AC3E}">
        <p14:creationId xmlns:p14="http://schemas.microsoft.com/office/powerpoint/2010/main" val="32611755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Texas Education Agency   2023-2024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1785570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40D2613D-321E-47AC-AFD3-2587F96321DB}" type="datetime1">
              <a:rPr lang="en-US" smtClean="0"/>
              <a:t>11/14/2023</a:t>
            </a:fld>
            <a:endParaRPr lang="en-US"/>
          </a:p>
        </p:txBody>
      </p:sp>
      <p:sp>
        <p:nvSpPr>
          <p:cNvPr id="5" name="Footer Placeholder 4"/>
          <p:cNvSpPr>
            <a:spLocks noGrp="1"/>
          </p:cNvSpPr>
          <p:nvPr>
            <p:ph type="ftr" sz="quarter" idx="11"/>
          </p:nvPr>
        </p:nvSpPr>
        <p:spPr/>
        <p:txBody>
          <a:bodyPr/>
          <a:lstStyle/>
          <a:p>
            <a:r>
              <a:rPr lang="en-US"/>
              <a:t>Texas Educucation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79C04B8D-B868-4ABD-BE9D-B3F3E920627C}" type="datetime1">
              <a:rPr lang="en-US" smtClean="0"/>
              <a:t>11/14/2023</a:t>
            </a:fld>
            <a:endParaRPr lang="en-US"/>
          </a:p>
        </p:txBody>
      </p:sp>
      <p:sp>
        <p:nvSpPr>
          <p:cNvPr id="6" name="Footer Placeholder 5"/>
          <p:cNvSpPr>
            <a:spLocks noGrp="1"/>
          </p:cNvSpPr>
          <p:nvPr>
            <p:ph type="ftr" sz="quarter" idx="11"/>
          </p:nvPr>
        </p:nvSpPr>
        <p:spPr/>
        <p:txBody>
          <a:bodyPr/>
          <a:lstStyle/>
          <a:p>
            <a:r>
              <a:rPr lang="en-US"/>
              <a:t>Texas Educucation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D29F9603-4CE5-4C73-B04D-30858D336889}" type="datetime1">
              <a:rPr lang="en-US" smtClean="0"/>
              <a:t>11/14/2023</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4.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4.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CBA53AC2-C215-4A87-A970-00AC32E1F5DF}" type="datetime1">
              <a:rPr lang="en-US" smtClean="0"/>
              <a:t>11/14/2023</a:t>
            </a:fld>
            <a:endParaRPr lang="en-US"/>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 id="2147483802"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4685256E-0CFA-49E4-AF14-7BA7FBA2BFCE}" type="datetime1">
              <a:rPr lang="en-US" smtClean="0"/>
              <a:t>11/14/2023</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925D277F-6DD2-472D-B80E-490A6E000FAA}"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D690623-56F2-4612-B47F-6BA0DF6FF6BC}"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7D11DE46-0642-40C4-99FC-4A185C32832A}" type="datetime1">
              <a:rPr lang="en-US" smtClean="0">
                <a:solidFill>
                  <a:prstClr val="white"/>
                </a:solidFill>
              </a:rPr>
              <a:t>11/14/2023</a:t>
            </a:fld>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4181499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C6DD4FE-5BDD-4853-825D-F1008F3E4AE0}"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39960281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11/14/2023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801" r:id="rId1"/>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Texas Education Agency   2023-2024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21055353"/>
      </p:ext>
    </p:extLst>
  </p:cSld>
  <p:clrMap bg1="lt1" tx1="dk1" bg2="lt2" tx2="dk2" accent1="accent1" accent2="accent2" accent3="accent3" accent4="accent4" accent5="accent5" accent6="accent6" hlink="hlink" folHlink="folHlink"/>
  <p:sldLayoutIdLst>
    <p:sldLayoutId id="2147483809" r:id="rId1"/>
    <p:sldLayoutId id="2147483806" r:id="rId2"/>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3.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xml"/><Relationship Id="rId1" Type="http://schemas.openxmlformats.org/officeDocument/2006/relationships/tags" Target="../tags/tag10.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12.xml"/><Relationship Id="rId5" Type="http://schemas.openxmlformats.org/officeDocument/2006/relationships/image" Target="../media/image23.png"/><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ags" Target="../tags/tag14.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5.xml"/><Relationship Id="rId5" Type="http://schemas.openxmlformats.org/officeDocument/2006/relationships/hyperlink" Target="mailto:EnglishLearnerSupport@tea.texas.gov" TargetMode="External"/><Relationship Id="rId4" Type="http://schemas.openxmlformats.org/officeDocument/2006/relationships/hyperlink" Target="https://tea.texas.gov/academics/special-student-populations/english-learner-support/bilingual-and-english-as-a-second-language-education-programs"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0.xml"/><Relationship Id="rId1" Type="http://schemas.openxmlformats.org/officeDocument/2006/relationships/tags" Target="../tags/tag16.xml"/><Relationship Id="rId6" Type="http://schemas.openxmlformats.org/officeDocument/2006/relationships/hyperlink" Target="https://txassessmentdocs.atlassian.net/wiki/spaces/ODCCM/pages/2793211806/Calendar+of+Event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4.xml"/><Relationship Id="rId1" Type="http://schemas.openxmlformats.org/officeDocument/2006/relationships/tags" Target="../tags/tag17.xml"/><Relationship Id="rId4" Type="http://schemas.openxmlformats.org/officeDocument/2006/relationships/hyperlink" Target="https://tea.texas.gov/student-assessment/testing/telpas/telpas-alternate-resources#Alt"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4.xml"/><Relationship Id="rId1" Type="http://schemas.openxmlformats.org/officeDocument/2006/relationships/tags" Target="../tags/tag18.xml"/><Relationship Id="rId5" Type="http://schemas.openxmlformats.org/officeDocument/2006/relationships/hyperlink" Target="https://www.texasassessment.gov/educators.html" TargetMode="External"/><Relationship Id="rId4" Type="http://schemas.openxmlformats.org/officeDocument/2006/relationships/hyperlink" Target="https://tea.texas.gov/student-assessment/testing/telpas/telpas-alternate-resources#Alt"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4.xml"/><Relationship Id="rId1" Type="http://schemas.openxmlformats.org/officeDocument/2006/relationships/tags" Target="../tags/tag19.xml"/><Relationship Id="rId5" Type="http://schemas.openxmlformats.org/officeDocument/2006/relationships/hyperlink" Target="http://fr.wikipedia.org/wiki/Fichier:Blue_check_PD.svg"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7.xml"/><Relationship Id="rId1" Type="http://schemas.openxmlformats.org/officeDocument/2006/relationships/tags" Target="../tags/tag20.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5.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tags" Target="../tags/tag5.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ags" Target="../tags/tag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8.xml"/><Relationship Id="rId1" Type="http://schemas.openxmlformats.org/officeDocument/2006/relationships/tags" Target="../tags/tag7.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tags" Target="../tags/tag8.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9.xml"/><Relationship Id="rId1" Type="http://schemas.openxmlformats.org/officeDocument/2006/relationships/tags" Target="../tags/tag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Introduction to TELPAS Alternate"/>
          <p:cNvSpPr>
            <a:spLocks noGrp="1"/>
          </p:cNvSpPr>
          <p:nvPr>
            <p:ph type="ctrTitle"/>
          </p:nvPr>
        </p:nvSpPr>
        <p:spPr>
          <a:xfrm>
            <a:off x="2036688" y="4976055"/>
            <a:ext cx="7535595" cy="1691571"/>
          </a:xfrm>
        </p:spPr>
        <p:txBody>
          <a:bodyPr>
            <a:normAutofit fontScale="90000"/>
          </a:bodyPr>
          <a:lstStyle/>
          <a:p>
            <a:r>
              <a:rPr lang="en-US" dirty="0">
                <a:latin typeface="Open Sans (Headings)"/>
              </a:rPr>
              <a:t>Introduction to TELPAS Alternate</a:t>
            </a:r>
          </a:p>
        </p:txBody>
      </p:sp>
      <p:pic>
        <p:nvPicPr>
          <p:cNvPr id="3" name="Picture 2" descr="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2191">
        <p:fade/>
      </p:transition>
    </mc:Choice>
    <mc:Fallback xmlns="">
      <p:transition spd="med" advClick="0" advTm="1219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FC39-D296-476B-9464-B491270029D6}"/>
              </a:ext>
            </a:extLst>
          </p:cNvPr>
          <p:cNvSpPr>
            <a:spLocks noGrp="1"/>
          </p:cNvSpPr>
          <p:nvPr>
            <p:ph type="title"/>
          </p:nvPr>
        </p:nvSpPr>
        <p:spPr>
          <a:xfrm>
            <a:off x="1755912" y="243951"/>
            <a:ext cx="9835724" cy="901358"/>
          </a:xfrm>
          <a:noFill/>
        </p:spPr>
        <p:txBody>
          <a:bodyPr>
            <a:noAutofit/>
          </a:bodyPr>
          <a:lstStyle/>
          <a:p>
            <a:r>
              <a:rPr lang="en-US" sz="3000" dirty="0"/>
              <a:t>TELPAS Alternate Proficiency Level Global Definitions</a:t>
            </a:r>
          </a:p>
        </p:txBody>
      </p:sp>
      <p:pic>
        <p:nvPicPr>
          <p:cNvPr id="10" name="Picture 9" descr="A girl and her teacher sitting in front of a computer&#10;&#10;">
            <a:extLst>
              <a:ext uri="{FF2B5EF4-FFF2-40B4-BE49-F238E27FC236}">
                <a16:creationId xmlns:a16="http://schemas.microsoft.com/office/drawing/2014/main" id="{3C74523B-A825-46E4-82F6-E90646119F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700" r="13139"/>
          <a:stretch/>
        </p:blipFill>
        <p:spPr>
          <a:xfrm>
            <a:off x="304799" y="1699058"/>
            <a:ext cx="6442673" cy="4124467"/>
          </a:xfrm>
          <a:prstGeom prst="rect">
            <a:avLst/>
          </a:prstGeom>
        </p:spPr>
      </p:pic>
      <p:sp>
        <p:nvSpPr>
          <p:cNvPr id="5" name="Content Placeholder 4">
            <a:extLst>
              <a:ext uri="{FF2B5EF4-FFF2-40B4-BE49-F238E27FC236}">
                <a16:creationId xmlns:a16="http://schemas.microsoft.com/office/drawing/2014/main" id="{AE92F1D1-F12F-4C25-9E08-71C92549ADA4}"/>
              </a:ext>
            </a:extLst>
          </p:cNvPr>
          <p:cNvSpPr>
            <a:spLocks noGrp="1"/>
          </p:cNvSpPr>
          <p:nvPr>
            <p:ph sz="quarter" idx="13"/>
          </p:nvPr>
        </p:nvSpPr>
        <p:spPr>
          <a:xfrm>
            <a:off x="6862618" y="1468581"/>
            <a:ext cx="5024583" cy="4959927"/>
          </a:xfrm>
        </p:spPr>
        <p:txBody>
          <a:bodyPr>
            <a:normAutofit/>
          </a:bodyPr>
          <a:lstStyle/>
          <a:p>
            <a:pPr marL="457200" indent="-457200">
              <a:buClr>
                <a:schemeClr val="accent2"/>
              </a:buClr>
              <a:buFont typeface="Wingdings" panose="05000000000000000000" pitchFamily="2" charset="2"/>
              <a:buChar char="§"/>
              <a:defRP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Global definitions provide a common definition of the characteristics specific to each proficiency level across all four language domains and explain what it means for a student to be classified as: Awareness, Imitation, Early Independence, Developing Independence, or Basic Fluency. </a:t>
            </a:r>
          </a:p>
          <a:p>
            <a:pPr marL="457200" indent="-457200">
              <a:buClr>
                <a:schemeClr val="accent2"/>
              </a:buClr>
              <a:buFont typeface="Wingdings" panose="05000000000000000000" pitchFamily="2" charset="2"/>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defRPr/>
            </a:pP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Understanding the global definitions and features provides the foundation for understanding the language acquisition skills students possess at each proficiency level. </a:t>
            </a:r>
          </a:p>
        </p:txBody>
      </p:sp>
      <p:sp>
        <p:nvSpPr>
          <p:cNvPr id="3" name="Footer Placeholder 2">
            <a:extLst>
              <a:ext uri="{FF2B5EF4-FFF2-40B4-BE49-F238E27FC236}">
                <a16:creationId xmlns:a16="http://schemas.microsoft.com/office/drawing/2014/main" id="{DD62A699-CEF9-407C-8F94-2E7B414E1BA4}"/>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0BAA7E53-532D-47EF-91A4-2237EDD8A99A}"/>
              </a:ext>
            </a:extLst>
          </p:cNvPr>
          <p:cNvSpPr>
            <a:spLocks noGrp="1"/>
          </p:cNvSpPr>
          <p:nvPr>
            <p:ph type="sldNum" sz="quarter" idx="12"/>
          </p:nvPr>
        </p:nvSpPr>
        <p:spPr/>
        <p:txBody>
          <a:bodyPr/>
          <a:lstStyle/>
          <a:p>
            <a:fld id="{0088AB57-2DBE-44A3-AE96-942C49E954BF}" type="slidenum">
              <a:rPr lang="en-US" smtClean="0">
                <a:solidFill>
                  <a:prstClr val="white"/>
                </a:solidFill>
              </a:rPr>
              <a:pPr/>
              <a:t>10</a:t>
            </a:fld>
            <a:endParaRPr lang="en-US">
              <a:solidFill>
                <a:prstClr val="white"/>
              </a:solidFill>
            </a:endParaRPr>
          </a:p>
        </p:txBody>
      </p:sp>
    </p:spTree>
    <p:custDataLst>
      <p:tags r:id="rId1"/>
    </p:custDataLst>
    <p:extLst>
      <p:ext uri="{BB962C8B-B14F-4D97-AF65-F5344CB8AC3E}">
        <p14:creationId xmlns:p14="http://schemas.microsoft.com/office/powerpoint/2010/main" val="44816454"/>
      </p:ext>
    </p:extLst>
  </p:cSld>
  <p:clrMapOvr>
    <a:masterClrMapping/>
  </p:clrMapOvr>
  <mc:AlternateContent xmlns:mc="http://schemas.openxmlformats.org/markup-compatibility/2006" xmlns:p14="http://schemas.microsoft.com/office/powerpoint/2010/main">
    <mc:Choice Requires="p14">
      <p:transition spd="med" p14:dur="700" advClick="0" advTm="22380">
        <p:fade/>
      </p:transition>
    </mc:Choice>
    <mc:Fallback xmlns="">
      <p:transition spd="med" advClick="0" advTm="2238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512" y="317842"/>
            <a:ext cx="8753591" cy="710206"/>
          </a:xfrm>
        </p:spPr>
        <p:txBody>
          <a:bodyPr>
            <a:noAutofit/>
          </a:bodyPr>
          <a:lstStyle/>
          <a:p>
            <a:r>
              <a:rPr lang="en-US" sz="3000" dirty="0"/>
              <a:t>TELPAS Alternate Proficiency Level Labels and Global Definitions</a:t>
            </a:r>
          </a:p>
        </p:txBody>
      </p:sp>
      <p:graphicFrame>
        <p:nvGraphicFramePr>
          <p:cNvPr id="6" name="Content Placeholder 5" descr="table with 2 columns and 6 rows. Column 1 lists the names of the TELPAS Alternate proficiency levels. Column 2 provides the definition of each level."/>
          <p:cNvGraphicFramePr>
            <a:graphicFrameLocks noGrp="1"/>
          </p:cNvGraphicFramePr>
          <p:nvPr>
            <p:ph idx="13"/>
            <p:extLst>
              <p:ext uri="{D42A27DB-BD31-4B8C-83A1-F6EECF244321}">
                <p14:modId xmlns:p14="http://schemas.microsoft.com/office/powerpoint/2010/main" val="2118943732"/>
              </p:ext>
            </p:extLst>
          </p:nvPr>
        </p:nvGraphicFramePr>
        <p:xfrm>
          <a:off x="434108" y="1298979"/>
          <a:ext cx="11111997" cy="4927972"/>
        </p:xfrm>
        <a:graphic>
          <a:graphicData uri="http://schemas.openxmlformats.org/drawingml/2006/table">
            <a:tbl>
              <a:tblPr firstRow="1" bandRow="1">
                <a:tableStyleId>{5C22544A-7EE6-4342-B048-85BDC9FD1C3A}</a:tableStyleId>
              </a:tblPr>
              <a:tblGrid>
                <a:gridCol w="2694505">
                  <a:extLst>
                    <a:ext uri="{9D8B030D-6E8A-4147-A177-3AD203B41FA5}">
                      <a16:colId xmlns:a16="http://schemas.microsoft.com/office/drawing/2014/main" val="20000"/>
                    </a:ext>
                  </a:extLst>
                </a:gridCol>
                <a:gridCol w="8417492">
                  <a:extLst>
                    <a:ext uri="{9D8B030D-6E8A-4147-A177-3AD203B41FA5}">
                      <a16:colId xmlns:a16="http://schemas.microsoft.com/office/drawing/2014/main" val="20001"/>
                    </a:ext>
                  </a:extLst>
                </a:gridCol>
              </a:tblGrid>
              <a:tr h="438050">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Proficiency Level Label</a:t>
                      </a:r>
                    </a:p>
                  </a:txBody>
                  <a:tcPr>
                    <a:solidFill>
                      <a:schemeClr val="accent1">
                        <a:lumMod val="75000"/>
                      </a:schemeClr>
                    </a:solidFill>
                  </a:tcPr>
                </a:tc>
                <a:tc>
                  <a:txBody>
                    <a:bodyPr/>
                    <a:lstStyle/>
                    <a:p>
                      <a:pPr algn="ctr"/>
                      <a:r>
                        <a:rPr lang="en-US" dirty="0">
                          <a:latin typeface="Open Sans SemiBold" panose="020B0706030804020204" pitchFamily="34" charset="0"/>
                          <a:ea typeface="Open Sans SemiBold" panose="020B0706030804020204" pitchFamily="34" charset="0"/>
                          <a:cs typeface="Open Sans SemiBold" panose="020B0706030804020204" pitchFamily="34" charset="0"/>
                        </a:rPr>
                        <a:t>Global Definition</a:t>
                      </a:r>
                    </a:p>
                  </a:txBody>
                  <a:tcPr>
                    <a:solidFill>
                      <a:schemeClr val="accent1">
                        <a:lumMod val="75000"/>
                      </a:schemeClr>
                    </a:solidFill>
                  </a:tcPr>
                </a:tc>
                <a:extLst>
                  <a:ext uri="{0D108BD9-81ED-4DB2-BD59-A6C34878D82A}">
                    <a16:rowId xmlns:a16="http://schemas.microsoft.com/office/drawing/2014/main" val="10000"/>
                  </a:ext>
                </a:extLst>
              </a:tr>
              <a:tr h="624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Awareness</a:t>
                      </a:r>
                      <a:endPar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en-US" sz="15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Students who receive this rating may be </a:t>
                      </a: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aware of English sounds or print</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 however, they have little or no functional ability to participate in communication activities in English.</a:t>
                      </a:r>
                    </a:p>
                  </a:txBody>
                  <a:tcPr/>
                </a:tc>
                <a:extLst>
                  <a:ext uri="{0D108BD9-81ED-4DB2-BD59-A6C34878D82A}">
                    <a16:rowId xmlns:a16="http://schemas.microsoft.com/office/drawing/2014/main" val="10001"/>
                  </a:ext>
                </a:extLst>
              </a:tr>
              <a:tr h="810092">
                <a:tc>
                  <a:txBody>
                    <a:bodyPr/>
                    <a:lstStyle/>
                    <a:p>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Imitation</a:t>
                      </a:r>
                      <a:endParaRPr lang="en-US" sz="150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Students who receive this rating </a:t>
                      </a: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match, imitate, or approximate some English </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in their environment; however, they are not able to independently understand or produce English. They participate in routine communication activities in a familiar environment when the activities are significantly linguistically accommodated. </a:t>
                      </a:r>
                    </a:p>
                  </a:txBody>
                  <a:tcPr/>
                </a:tc>
                <a:extLst>
                  <a:ext uri="{0D108BD9-81ED-4DB2-BD59-A6C34878D82A}">
                    <a16:rowId xmlns:a16="http://schemas.microsoft.com/office/drawing/2014/main" val="10002"/>
                  </a:ext>
                </a:extLst>
              </a:tr>
              <a:tr h="1044118">
                <a:tc>
                  <a:txBody>
                    <a:bodyPr/>
                    <a:lstStyle/>
                    <a:p>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Early Independence</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p>
                  </a:txBody>
                  <a:tcPr/>
                </a:tc>
                <a:tc>
                  <a:txBody>
                    <a:bodyPr/>
                    <a:lstStyle/>
                    <a:p>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Students who receive this rating </a:t>
                      </a: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understand short, simple messages </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and </a:t>
                      </a: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produce messages of one or two high-need, high-frequency words</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 (e.g., book, cafeteria, teacher). They are starting to participate in linguistically accommodated communication activities in English in familiar environments. </a:t>
                      </a:r>
                    </a:p>
                  </a:txBody>
                  <a:tcPr/>
                </a:tc>
                <a:extLst>
                  <a:ext uri="{0D108BD9-81ED-4DB2-BD59-A6C34878D82A}">
                    <a16:rowId xmlns:a16="http://schemas.microsoft.com/office/drawing/2014/main" val="10003"/>
                  </a:ext>
                </a:extLst>
              </a:tr>
              <a:tr h="847155">
                <a:tc>
                  <a:txBody>
                    <a:bodyPr/>
                    <a:lstStyle/>
                    <a:p>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Developing Independence</a:t>
                      </a:r>
                      <a:endPar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Students who receive this rating </a:t>
                      </a: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understand longer messages of multiple sentences in English </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and </a:t>
                      </a: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produce simple, descriptive, original messages by combining two or more words </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(e.g., new red bike, big fast truck). They participate meaningfully in linguistically accommodated communication activities in English in familiar environments. </a:t>
                      </a:r>
                    </a:p>
                  </a:txBody>
                  <a:tcPr/>
                </a:tc>
                <a:extLst>
                  <a:ext uri="{0D108BD9-81ED-4DB2-BD59-A6C34878D82A}">
                    <a16:rowId xmlns:a16="http://schemas.microsoft.com/office/drawing/2014/main" val="10004"/>
                  </a:ext>
                </a:extLst>
              </a:tr>
              <a:tr h="810092">
                <a:tc>
                  <a:txBody>
                    <a:bodyPr/>
                    <a:lstStyle/>
                    <a:p>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Basic Fluency</a:t>
                      </a:r>
                      <a:endPar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Students who receive this rating </a:t>
                      </a: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understand and produce more detailed, complex, and elaborate messages with multiple sentences in English</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 These students participate independently in communication activities in English in </a:t>
                      </a:r>
                      <a:r>
                        <a:rPr lang="en-US" sz="1500" b="1"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familiar environments</a:t>
                      </a:r>
                      <a:r>
                        <a:rPr lang="en-US" sz="1500" kern="1200" dirty="0">
                          <a:solidFill>
                            <a:schemeClr val="dk1"/>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p>
                  </a:txBody>
                  <a:tcPr/>
                </a:tc>
                <a:extLst>
                  <a:ext uri="{0D108BD9-81ED-4DB2-BD59-A6C34878D82A}">
                    <a16:rowId xmlns:a16="http://schemas.microsoft.com/office/drawing/2014/main" val="10005"/>
                  </a:ext>
                </a:extLst>
              </a:tr>
            </a:tbl>
          </a:graphicData>
        </a:graphic>
      </p:graphicFrame>
      <p:sp>
        <p:nvSpPr>
          <p:cNvPr id="4" name="Footer Placeholder 3">
            <a:extLst>
              <a:ext uri="{FF2B5EF4-FFF2-40B4-BE49-F238E27FC236}">
                <a16:creationId xmlns:a16="http://schemas.microsoft.com/office/drawing/2014/main" id="{B6A677B3-82E9-4213-8DD8-CC9DC4AC17D3}"/>
              </a:ext>
            </a:extLst>
          </p:cNvPr>
          <p:cNvSpPr>
            <a:spLocks noGrp="1"/>
          </p:cNvSpPr>
          <p:nvPr>
            <p:ph type="ftr" sz="quarter" idx="11"/>
          </p:nvPr>
        </p:nvSpPr>
        <p:spPr/>
        <p:txBody>
          <a:bodyPr/>
          <a:lstStyle/>
          <a:p>
            <a:r>
              <a:rPr lang="en-US" dirty="0">
                <a:solidFill>
                  <a:prstClr val="white"/>
                </a:solidFill>
              </a:rPr>
              <a:t>Student Assessment Division</a:t>
            </a:r>
          </a:p>
        </p:txBody>
      </p:sp>
      <p:sp>
        <p:nvSpPr>
          <p:cNvPr id="3" name="Slide Number Placeholder 2"/>
          <p:cNvSpPr>
            <a:spLocks noGrp="1"/>
          </p:cNvSpPr>
          <p:nvPr>
            <p:ph type="sldNum" sz="quarter" idx="12"/>
          </p:nvPr>
        </p:nvSpPr>
        <p:spPr/>
        <p:txBody>
          <a:bodyPr/>
          <a:lstStyle/>
          <a:p>
            <a:fld id="{0088AB57-2DBE-44A3-AE96-942C49E954BF}" type="slidenum">
              <a:rPr lang="en-US" smtClean="0"/>
              <a:t>11</a:t>
            </a:fld>
            <a:endParaRPr lang="en-US"/>
          </a:p>
        </p:txBody>
      </p:sp>
    </p:spTree>
    <p:custDataLst>
      <p:tags r:id="rId1"/>
    </p:custDataLst>
    <p:extLst>
      <p:ext uri="{BB962C8B-B14F-4D97-AF65-F5344CB8AC3E}">
        <p14:creationId xmlns:p14="http://schemas.microsoft.com/office/powerpoint/2010/main" val="3567098471"/>
      </p:ext>
    </p:extLst>
  </p:cSld>
  <p:clrMapOvr>
    <a:masterClrMapping/>
  </p:clrMapOvr>
  <mc:AlternateContent xmlns:mc="http://schemas.openxmlformats.org/markup-compatibility/2006" xmlns:p14="http://schemas.microsoft.com/office/powerpoint/2010/main">
    <mc:Choice Requires="p14">
      <p:transition spd="med" p14:dur="700" advClick="0" advTm="79545">
        <p:fade/>
      </p:transition>
    </mc:Choice>
    <mc:Fallback xmlns="">
      <p:transition spd="med" advClick="0" advTm="79545">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EFBD-8AEC-4945-BCA2-21850E40E464}"/>
              </a:ext>
            </a:extLst>
          </p:cNvPr>
          <p:cNvSpPr>
            <a:spLocks noGrp="1"/>
          </p:cNvSpPr>
          <p:nvPr>
            <p:ph type="title"/>
          </p:nvPr>
        </p:nvSpPr>
        <p:spPr/>
        <p:txBody>
          <a:bodyPr/>
          <a:lstStyle/>
          <a:p>
            <a:r>
              <a:rPr lang="en-US" dirty="0"/>
              <a:t>Alternate Proficiency Level Descriptors</a:t>
            </a:r>
          </a:p>
        </p:txBody>
      </p:sp>
      <p:sp>
        <p:nvSpPr>
          <p:cNvPr id="5" name="Content Placeholder 4">
            <a:extLst>
              <a:ext uri="{FF2B5EF4-FFF2-40B4-BE49-F238E27FC236}">
                <a16:creationId xmlns:a16="http://schemas.microsoft.com/office/drawing/2014/main" id="{FB51EB8F-87E3-4F5A-87C2-79BC1A29A408}"/>
              </a:ext>
            </a:extLst>
          </p:cNvPr>
          <p:cNvSpPr>
            <a:spLocks noGrp="1"/>
          </p:cNvSpPr>
          <p:nvPr>
            <p:ph idx="13"/>
          </p:nvPr>
        </p:nvSpPr>
        <p:spPr>
          <a:xfrm>
            <a:off x="154468" y="1373044"/>
            <a:ext cx="7263462" cy="5083174"/>
          </a:xfrm>
        </p:spPr>
        <p:txBody>
          <a:bodyPr>
            <a:noAutofit/>
          </a:bodyPr>
          <a:lstStyle/>
          <a:p>
            <a:pPr marL="457200" indent="-457200">
              <a:lnSpc>
                <a:spcPct val="100000"/>
              </a:lnSpc>
              <a:buClr>
                <a:schemeClr val="accent2"/>
              </a:buClr>
              <a:buFont typeface="Wingdings" panose="05000000000000000000" pitchFamily="2" charset="2"/>
              <a:buChar char="§"/>
              <a:defRP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While the global definitions from the previous slide apply across all four language domains, the </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alternate PLDs</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 present the major characteristics of students who are classified at the Awareness, Imitation, Early Independence, Developing Independence, or Basic Fluency proficiency level for reading, writing, speaking, and listening. </a:t>
            </a:r>
          </a:p>
          <a:p>
            <a:pPr marL="457200" indent="-457200">
              <a:lnSpc>
                <a:spcPct val="100000"/>
              </a:lnSpc>
              <a:buClr>
                <a:schemeClr val="accent2"/>
              </a:buClr>
              <a:buFont typeface="Wingdings" panose="05000000000000000000" pitchFamily="2" charset="2"/>
              <a:buChar char="§"/>
              <a:defRP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The PLDs are domain-specific and define how well EB students at the five proficiency levels are able to understand and use English in social and academic settings. </a:t>
            </a:r>
          </a:p>
          <a:p>
            <a:pPr marL="457200" indent="-457200">
              <a:lnSpc>
                <a:spcPct val="100000"/>
              </a:lnSpc>
              <a:buClr>
                <a:schemeClr val="accent2"/>
              </a:buClr>
              <a:buFont typeface="Wingdings" panose="05000000000000000000" pitchFamily="2" charset="2"/>
              <a:buChar char="§"/>
              <a:defRP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The descriptors show the progression of second language acquisition from one proficiency level to the next and serve as a road map to help teachers tailor instruction to the linguistic needs of EB students. </a:t>
            </a:r>
          </a:p>
          <a:p>
            <a:pPr marL="457200" indent="-457200">
              <a:lnSpc>
                <a:spcPct val="100000"/>
              </a:lnSpc>
              <a:buClr>
                <a:schemeClr val="accent2"/>
              </a:buClr>
              <a:buFont typeface="Wingdings" panose="05000000000000000000" pitchFamily="2" charset="2"/>
              <a:buChar char="§"/>
              <a:defRP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They provide a common framework for understanding the language acquisition skills needed to be classified within each proficiency level. </a:t>
            </a:r>
          </a:p>
        </p:txBody>
      </p:sp>
      <p:pic>
        <p:nvPicPr>
          <p:cNvPr id="8" name="Picture 7" descr="Image of the TELPAS Alternate Proficiency Level Descriptors">
            <a:extLst>
              <a:ext uri="{FF2B5EF4-FFF2-40B4-BE49-F238E27FC236}">
                <a16:creationId xmlns:a16="http://schemas.microsoft.com/office/drawing/2014/main" id="{5E2D2F90-1137-42DE-B3A9-D215CCA695FA}"/>
              </a:ext>
            </a:extLst>
          </p:cNvPr>
          <p:cNvPicPr>
            <a:picLocks noChangeAspect="1"/>
          </p:cNvPicPr>
          <p:nvPr/>
        </p:nvPicPr>
        <p:blipFill rotWithShape="1">
          <a:blip r:embed="rId5"/>
          <a:srcRect l="1203" t="11207" r="1313" b="1741"/>
          <a:stretch/>
        </p:blipFill>
        <p:spPr>
          <a:xfrm>
            <a:off x="7417930" y="2137010"/>
            <a:ext cx="4619602" cy="3007149"/>
          </a:xfrm>
          <a:prstGeom prst="rect">
            <a:avLst/>
          </a:prstGeom>
        </p:spPr>
      </p:pic>
      <p:sp>
        <p:nvSpPr>
          <p:cNvPr id="3" name="Footer Placeholder 2">
            <a:extLst>
              <a:ext uri="{FF2B5EF4-FFF2-40B4-BE49-F238E27FC236}">
                <a16:creationId xmlns:a16="http://schemas.microsoft.com/office/drawing/2014/main" id="{CA647520-5FAA-44CB-A3BC-0D547CD417B0}"/>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3BED5253-127D-470F-8555-22643AA29040}"/>
              </a:ext>
            </a:extLst>
          </p:cNvPr>
          <p:cNvSpPr>
            <a:spLocks noGrp="1"/>
          </p:cNvSpPr>
          <p:nvPr>
            <p:ph type="sldNum" sz="quarter" idx="12"/>
          </p:nvPr>
        </p:nvSpPr>
        <p:spPr/>
        <p:txBody>
          <a:bodyPr/>
          <a:lstStyle/>
          <a:p>
            <a:fld id="{0088AB57-2DBE-44A3-AE96-942C49E954BF}" type="slidenum">
              <a:rPr lang="en-US" smtClean="0"/>
              <a:t>12</a:t>
            </a:fld>
            <a:endParaRPr lang="en-US"/>
          </a:p>
        </p:txBody>
      </p:sp>
    </p:spTree>
    <p:custDataLst>
      <p:tags r:id="rId1"/>
    </p:custDataLst>
    <p:extLst>
      <p:ext uri="{BB962C8B-B14F-4D97-AF65-F5344CB8AC3E}">
        <p14:creationId xmlns:p14="http://schemas.microsoft.com/office/powerpoint/2010/main" val="3617022927"/>
      </p:ext>
    </p:extLst>
  </p:cSld>
  <p:clrMapOvr>
    <a:masterClrMapping/>
  </p:clrMapOvr>
  <mc:AlternateContent xmlns:mc="http://schemas.openxmlformats.org/markup-compatibility/2006" xmlns:p14="http://schemas.microsoft.com/office/powerpoint/2010/main">
    <mc:Choice Requires="p14">
      <p:transition spd="med" p14:dur="700" advClick="0" advTm="57819">
        <p:fade/>
      </p:transition>
    </mc:Choice>
    <mc:Fallback xmlns="">
      <p:transition spd="med" advClick="0" advTm="57819">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FC39-D296-476B-9464-B491270029D6}"/>
              </a:ext>
            </a:extLst>
          </p:cNvPr>
          <p:cNvSpPr>
            <a:spLocks noGrp="1"/>
          </p:cNvSpPr>
          <p:nvPr>
            <p:ph type="title"/>
          </p:nvPr>
        </p:nvSpPr>
        <p:spPr/>
        <p:txBody>
          <a:bodyPr>
            <a:normAutofit fontScale="90000"/>
          </a:bodyPr>
          <a:lstStyle/>
          <a:p>
            <a:r>
              <a:rPr lang="en-US" dirty="0"/>
              <a:t>TELPAS Alternate Test Blueprint Development</a:t>
            </a:r>
          </a:p>
        </p:txBody>
      </p:sp>
      <p:sp>
        <p:nvSpPr>
          <p:cNvPr id="5" name="Content Placeholder 4">
            <a:extLst>
              <a:ext uri="{FF2B5EF4-FFF2-40B4-BE49-F238E27FC236}">
                <a16:creationId xmlns:a16="http://schemas.microsoft.com/office/drawing/2014/main" id="{AE92F1D1-F12F-4C25-9E08-71C92549ADA4}"/>
              </a:ext>
            </a:extLst>
          </p:cNvPr>
          <p:cNvSpPr>
            <a:spLocks noGrp="1"/>
          </p:cNvSpPr>
          <p:nvPr>
            <p:ph sz="quarter" idx="13"/>
          </p:nvPr>
        </p:nvSpPr>
        <p:spPr>
          <a:xfrm>
            <a:off x="365366" y="1486586"/>
            <a:ext cx="11117099" cy="4833358"/>
          </a:xfrm>
        </p:spPr>
        <p:txBody>
          <a:bodyPr>
            <a:noAutofit/>
          </a:bodyPr>
          <a:lstStyle/>
          <a:p>
            <a:pPr marL="284163" indent="-284163">
              <a:lnSpc>
                <a:spcPct val="120000"/>
              </a:lnSpc>
              <a:spcBef>
                <a:spcPts val="400"/>
              </a:spcBef>
              <a:spcAft>
                <a:spcPts val="400"/>
              </a:spcAft>
              <a:buClr>
                <a:schemeClr val="accent2"/>
              </a:buClr>
              <a:buFont typeface="Wingdings" panose="05000000000000000000" pitchFamily="2" charset="2"/>
              <a:buChar char="§"/>
            </a:pPr>
            <a:r>
              <a:rPr lang="en-US" sz="1800" b="1" dirty="0">
                <a:latin typeface="Open Sans SemiBold" panose="020B0706030804020204" pitchFamily="34" charset="0"/>
                <a:ea typeface="Open Sans SemiBold" panose="020B0706030804020204" pitchFamily="34" charset="0"/>
                <a:cs typeface="Open Sans SemiBold" panose="020B0706030804020204" pitchFamily="34" charset="0"/>
              </a:rPr>
              <a:t>TELPAS organizes the majority of the ELPS student expectations under several reporting categories, or skill areas, on the test blueprints. </a:t>
            </a:r>
          </a:p>
          <a:p>
            <a:pPr marL="284163" indent="-284163">
              <a:lnSpc>
                <a:spcPct val="120000"/>
              </a:lnSpc>
              <a:spcBef>
                <a:spcPts val="400"/>
              </a:spcBef>
              <a:spcAft>
                <a:spcPts val="400"/>
              </a:spcAft>
              <a:buClr>
                <a:schemeClr val="accent2"/>
              </a:buClr>
              <a:buFont typeface="Wingdings" panose="05000000000000000000" pitchFamily="2" charset="2"/>
              <a:buChar char="§"/>
            </a:pPr>
            <a:r>
              <a:rPr lang="en-US" sz="1800" b="1" dirty="0">
                <a:latin typeface="Open Sans SemiBold" panose="020B0706030804020204" pitchFamily="34" charset="0"/>
                <a:ea typeface="Open Sans SemiBold" panose="020B0706030804020204" pitchFamily="34" charset="0"/>
                <a:cs typeface="Open Sans SemiBold" panose="020B0706030804020204" pitchFamily="34" charset="0"/>
              </a:rPr>
              <a:t>In order to create the TELPAS Alternate test blueprints, educators from around the state reviewed the ELPS student expectations and determined those most accessible and assessable for EB students with the most significant cognitive disabilities. </a:t>
            </a:r>
          </a:p>
          <a:p>
            <a:pPr marL="284163" indent="-284163">
              <a:lnSpc>
                <a:spcPct val="120000"/>
              </a:lnSpc>
              <a:spcBef>
                <a:spcPts val="400"/>
              </a:spcBef>
              <a:spcAft>
                <a:spcPts val="400"/>
              </a:spcAft>
              <a:buClr>
                <a:schemeClr val="accent2"/>
              </a:buClr>
              <a:buFont typeface="Wingdings" panose="05000000000000000000" pitchFamily="2" charset="2"/>
              <a:buChar char="§"/>
            </a:pPr>
            <a:r>
              <a:rPr lang="en-US" sz="1800" b="1" dirty="0">
                <a:latin typeface="Open Sans SemiBold" panose="020B0706030804020204" pitchFamily="34" charset="0"/>
                <a:ea typeface="Open Sans SemiBold" panose="020B0706030804020204" pitchFamily="34" charset="0"/>
                <a:cs typeface="Open Sans SemiBold" panose="020B0706030804020204" pitchFamily="34" charset="0"/>
              </a:rPr>
              <a:t>These student expectations were then organized under the same reporting categories as TELPAS; however, the blueprints are not identical.</a:t>
            </a:r>
          </a:p>
          <a:p>
            <a:pPr marL="569913" lvl="1" indent="-285750">
              <a:lnSpc>
                <a:spcPct val="120000"/>
              </a:lnSpc>
              <a:spcBef>
                <a:spcPts val="400"/>
              </a:spcBef>
              <a:spcAft>
                <a:spcPts val="400"/>
              </a:spcAft>
              <a:buClr>
                <a:srgbClr val="0070C0"/>
              </a:buCl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TELPAS contains more test questions than TELPAS Alternate.</a:t>
            </a:r>
          </a:p>
          <a:p>
            <a:pPr marL="569913" lvl="1" indent="-285750">
              <a:lnSpc>
                <a:spcPct val="120000"/>
              </a:lnSpc>
              <a:spcBef>
                <a:spcPts val="400"/>
              </a:spcBef>
              <a:spcAft>
                <a:spcPts val="400"/>
              </a:spcAft>
              <a:buClr>
                <a:srgbClr val="0070C0"/>
              </a:buCl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Some student expectations were deemed not accessible and therefore not assessable for students with the most significant cognitive disabilities. </a:t>
            </a:r>
            <a:endParaRPr lang="en-US" sz="18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284163" indent="-284163">
              <a:lnSpc>
                <a:spcPct val="120000"/>
              </a:lnSpc>
              <a:spcBef>
                <a:spcPts val="400"/>
              </a:spcBef>
              <a:spcAft>
                <a:spcPts val="400"/>
              </a:spcAft>
              <a:buClr>
                <a:schemeClr val="accent2"/>
              </a:buClr>
              <a:buFont typeface="Wingdings" panose="05000000000000000000" pitchFamily="2" charset="2"/>
              <a:buChar char="§"/>
            </a:pPr>
            <a:r>
              <a:rPr lang="en-US" sz="1800" b="1" dirty="0">
                <a:latin typeface="Open Sans SemiBold" panose="020B0706030804020204" pitchFamily="34" charset="0"/>
                <a:ea typeface="Open Sans SemiBold" panose="020B0706030804020204" pitchFamily="34" charset="0"/>
                <a:cs typeface="Open Sans SemiBold" panose="020B0706030804020204" pitchFamily="34" charset="0"/>
              </a:rPr>
              <a:t>TELPAS Alternate test blueprints illustrate the number of observable behaviors assessed in each reporting category with a total test length of 10 observable behaviors per language domain</a:t>
            </a: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 </a:t>
            </a:r>
          </a:p>
        </p:txBody>
      </p:sp>
      <p:sp>
        <p:nvSpPr>
          <p:cNvPr id="3" name="Footer Placeholder 2">
            <a:extLst>
              <a:ext uri="{FF2B5EF4-FFF2-40B4-BE49-F238E27FC236}">
                <a16:creationId xmlns:a16="http://schemas.microsoft.com/office/drawing/2014/main" id="{DD62A699-CEF9-407C-8F94-2E7B414E1BA4}"/>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0BAA7E53-532D-47EF-91A4-2237EDD8A99A}"/>
              </a:ext>
            </a:extLst>
          </p:cNvPr>
          <p:cNvSpPr>
            <a:spLocks noGrp="1"/>
          </p:cNvSpPr>
          <p:nvPr>
            <p:ph type="sldNum" sz="quarter" idx="12"/>
          </p:nvPr>
        </p:nvSpPr>
        <p:spPr/>
        <p:txBody>
          <a:bodyPr/>
          <a:lstStyle/>
          <a:p>
            <a:fld id="{0088AB57-2DBE-44A3-AE96-942C49E954BF}" type="slidenum">
              <a:rPr lang="en-US" smtClean="0">
                <a:solidFill>
                  <a:prstClr val="white"/>
                </a:solidFill>
              </a:rPr>
              <a:pPr/>
              <a:t>13</a:t>
            </a:fld>
            <a:endParaRPr lang="en-US">
              <a:solidFill>
                <a:prstClr val="white"/>
              </a:solidFill>
            </a:endParaRPr>
          </a:p>
        </p:txBody>
      </p:sp>
    </p:spTree>
    <p:custDataLst>
      <p:tags r:id="rId1"/>
    </p:custDataLst>
    <p:extLst>
      <p:ext uri="{BB962C8B-B14F-4D97-AF65-F5344CB8AC3E}">
        <p14:creationId xmlns:p14="http://schemas.microsoft.com/office/powerpoint/2010/main" val="1325929967"/>
      </p:ext>
    </p:extLst>
  </p:cSld>
  <p:clrMapOvr>
    <a:masterClrMapping/>
  </p:clrMapOvr>
  <mc:AlternateContent xmlns:mc="http://schemas.openxmlformats.org/markup-compatibility/2006" xmlns:p14="http://schemas.microsoft.com/office/powerpoint/2010/main">
    <mc:Choice Requires="p14">
      <p:transition spd="slow" p14:dur="1084" advClick="0" advTm="70317">
        <p:fade/>
      </p:transition>
    </mc:Choice>
    <mc:Fallback xmlns="">
      <p:transition spd="slow" advClick="0" advTm="7031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TELPAS Alternate Test Blueprints</a:t>
            </a:r>
          </a:p>
        </p:txBody>
      </p:sp>
      <p:pic>
        <p:nvPicPr>
          <p:cNvPr id="6" name="Picture 5" descr="Image of the test blueprint for listening and speaking. The blueprint is posted on the TELPAS Alternate Resources webpage. ; "/>
          <p:cNvPicPr>
            <a:picLocks noChangeAspect="1"/>
          </p:cNvPicPr>
          <p:nvPr/>
        </p:nvPicPr>
        <p:blipFill>
          <a:blip r:embed="rId4"/>
          <a:stretch>
            <a:fillRect/>
          </a:stretch>
        </p:blipFill>
        <p:spPr>
          <a:xfrm>
            <a:off x="246082" y="1625600"/>
            <a:ext cx="6046613" cy="3685436"/>
          </a:xfrm>
          <a:prstGeom prst="rect">
            <a:avLst/>
          </a:prstGeom>
        </p:spPr>
      </p:pic>
      <p:pic>
        <p:nvPicPr>
          <p:cNvPr id="9" name="Content Placeholder 8" descr="Image of the test blueprints for reading and writing. The blueprint is posted on the TELPAS Alternate Resources webpage. "/>
          <p:cNvPicPr>
            <a:picLocks noGrp="1" noChangeAspect="1"/>
          </p:cNvPicPr>
          <p:nvPr>
            <p:ph sz="half" idx="14"/>
          </p:nvPr>
        </p:nvPicPr>
        <p:blipFill>
          <a:blip r:embed="rId5">
            <a:extLst>
              <a:ext uri="{28A0092B-C50C-407E-A947-70E740481C1C}">
                <a14:useLocalDpi xmlns:a14="http://schemas.microsoft.com/office/drawing/2010/main" val="0"/>
              </a:ext>
            </a:extLst>
          </a:blip>
          <a:stretch>
            <a:fillRect/>
          </a:stretch>
        </p:blipFill>
        <p:spPr>
          <a:xfrm>
            <a:off x="6281195" y="1625600"/>
            <a:ext cx="5811281" cy="4070798"/>
          </a:xfrm>
        </p:spPr>
      </p:pic>
      <p:sp>
        <p:nvSpPr>
          <p:cNvPr id="3" name="Footer Placeholder 2">
            <a:extLst>
              <a:ext uri="{FF2B5EF4-FFF2-40B4-BE49-F238E27FC236}">
                <a16:creationId xmlns:a16="http://schemas.microsoft.com/office/drawing/2014/main" id="{F9F525D8-A815-45BC-9C29-CDD041079370}"/>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A4830021-14B4-4A7B-B6DD-6FE3C3189742}"/>
              </a:ext>
            </a:extLst>
          </p:cNvPr>
          <p:cNvSpPr>
            <a:spLocks noGrp="1"/>
          </p:cNvSpPr>
          <p:nvPr>
            <p:ph type="sldNum" sz="quarter" idx="12"/>
          </p:nvPr>
        </p:nvSpPr>
        <p:spPr/>
        <p:txBody>
          <a:bodyPr/>
          <a:lstStyle/>
          <a:p>
            <a:fld id="{0088AB57-2DBE-44A3-AE96-942C49E954BF}" type="slidenum">
              <a:rPr lang="en-US" smtClean="0">
                <a:solidFill>
                  <a:prstClr val="white"/>
                </a:solidFill>
              </a:rPr>
              <a:pPr/>
              <a:t>14</a:t>
            </a:fld>
            <a:endParaRPr lang="en-US">
              <a:solidFill>
                <a:prstClr val="white"/>
              </a:solidFill>
            </a:endParaRPr>
          </a:p>
        </p:txBody>
      </p:sp>
    </p:spTree>
    <p:custDataLst>
      <p:tags r:id="rId1"/>
    </p:custDataLst>
    <p:extLst>
      <p:ext uri="{BB962C8B-B14F-4D97-AF65-F5344CB8AC3E}">
        <p14:creationId xmlns:p14="http://schemas.microsoft.com/office/powerpoint/2010/main" val="95955304"/>
      </p:ext>
    </p:extLst>
  </p:cSld>
  <p:clrMapOvr>
    <a:masterClrMapping/>
  </p:clrMapOvr>
  <mc:AlternateContent xmlns:mc="http://schemas.openxmlformats.org/markup-compatibility/2006" xmlns:p14="http://schemas.microsoft.com/office/powerpoint/2010/main">
    <mc:Choice Requires="p14">
      <p:transition spd="med" p14:dur="700" advClick="0" advTm="69491">
        <p:fade/>
      </p:transition>
    </mc:Choice>
    <mc:Fallback xmlns="">
      <p:transition spd="med" advClick="0" advTm="6949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C41E-63FE-4987-81F2-030AE8B41034}"/>
              </a:ext>
            </a:extLst>
          </p:cNvPr>
          <p:cNvSpPr>
            <a:spLocks noGrp="1"/>
          </p:cNvSpPr>
          <p:nvPr>
            <p:ph type="title"/>
          </p:nvPr>
        </p:nvSpPr>
        <p:spPr>
          <a:xfrm>
            <a:off x="1755912" y="243950"/>
            <a:ext cx="9597887" cy="827467"/>
          </a:xfrm>
        </p:spPr>
        <p:txBody>
          <a:bodyPr>
            <a:normAutofit fontScale="90000"/>
          </a:bodyPr>
          <a:lstStyle/>
          <a:p>
            <a:r>
              <a:rPr lang="en-US" dirty="0"/>
              <a:t>Process for Considering Reclassification of EB Students with Special Needs </a:t>
            </a:r>
          </a:p>
        </p:txBody>
      </p:sp>
      <p:sp>
        <p:nvSpPr>
          <p:cNvPr id="5" name="Content Placeholder 4">
            <a:extLst>
              <a:ext uri="{FF2B5EF4-FFF2-40B4-BE49-F238E27FC236}">
                <a16:creationId xmlns:a16="http://schemas.microsoft.com/office/drawing/2014/main" id="{0A3D7B33-DAE1-4028-8B36-67F24C25F328}"/>
              </a:ext>
            </a:extLst>
          </p:cNvPr>
          <p:cNvSpPr>
            <a:spLocks noGrp="1"/>
          </p:cNvSpPr>
          <p:nvPr>
            <p:ph sz="half" idx="2"/>
          </p:nvPr>
        </p:nvSpPr>
        <p:spPr>
          <a:xfrm>
            <a:off x="1755912" y="1750182"/>
            <a:ext cx="7787340" cy="3736217"/>
          </a:xfrm>
        </p:spPr>
        <p:txBody>
          <a:bodyPr>
            <a:normAutofit/>
          </a:bodyPr>
          <a:lstStyle/>
          <a:p>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For questions regarding reclassification:</a:t>
            </a:r>
          </a:p>
          <a:p>
            <a:pPr marL="342900" indent="-342900">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Bilingual and English as a Second Language Education Programs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webpage</a:t>
            </a:r>
            <a:endParaRPr lang="en-US" sz="2400" dirty="0">
              <a:solidFill>
                <a:schemeClr val="bg1">
                  <a:lumMod val="8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Division of Emergent Bilingual Support:        </a:t>
            </a:r>
          </a:p>
          <a:p>
            <a:pPr>
              <a:buClr>
                <a:schemeClr val="accent2"/>
              </a:buCl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512-463-9414</a:t>
            </a:r>
          </a:p>
          <a:p>
            <a:pPr marL="342900" indent="-342900">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EmergentBilingualSupport@tea.texas.gov</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a:t>
            </a:r>
          </a:p>
          <a:p>
            <a:pPr>
              <a:buClr>
                <a:schemeClr val="accent2"/>
              </a:buClr>
            </a:pPr>
            <a:endParaRPr lang="en-US" sz="2400" dirty="0"/>
          </a:p>
          <a:p>
            <a:endParaRPr lang="en-US" sz="3200" dirty="0"/>
          </a:p>
        </p:txBody>
      </p:sp>
      <p:sp>
        <p:nvSpPr>
          <p:cNvPr id="3" name="Footer Placeholder 2">
            <a:extLst>
              <a:ext uri="{FF2B5EF4-FFF2-40B4-BE49-F238E27FC236}">
                <a16:creationId xmlns:a16="http://schemas.microsoft.com/office/drawing/2014/main" id="{C0048E8C-F28A-419F-95C9-45CB20DF8715}"/>
              </a:ext>
            </a:extLst>
          </p:cNvPr>
          <p:cNvSpPr>
            <a:spLocks noGrp="1"/>
          </p:cNvSpPr>
          <p:nvPr>
            <p:ph type="ftr" sz="quarter" idx="11"/>
          </p:nvPr>
        </p:nvSpPr>
        <p:spPr/>
        <p:txBody>
          <a:bodyPr/>
          <a:lstStyle/>
          <a:p>
            <a:r>
              <a:rPr lang="en-US" dirty="0">
                <a:solidFill>
                  <a:prstClr val="white"/>
                </a:solidFill>
              </a:rPr>
              <a:t>Student Assessment Division </a:t>
            </a:r>
          </a:p>
        </p:txBody>
      </p:sp>
      <p:sp>
        <p:nvSpPr>
          <p:cNvPr id="4" name="Slide Number Placeholder 3">
            <a:extLst>
              <a:ext uri="{FF2B5EF4-FFF2-40B4-BE49-F238E27FC236}">
                <a16:creationId xmlns:a16="http://schemas.microsoft.com/office/drawing/2014/main" id="{D06FBC87-9D58-44E7-A9A3-5B4F45953011}"/>
              </a:ext>
            </a:extLst>
          </p:cNvPr>
          <p:cNvSpPr>
            <a:spLocks noGrp="1"/>
          </p:cNvSpPr>
          <p:nvPr>
            <p:ph type="sldNum" sz="quarter" idx="12"/>
          </p:nvPr>
        </p:nvSpPr>
        <p:spPr/>
        <p:txBody>
          <a:bodyPr/>
          <a:lstStyle/>
          <a:p>
            <a:fld id="{0088AB57-2DBE-44A3-AE96-942C49E954BF}" type="slidenum">
              <a:rPr lang="en-US" smtClean="0">
                <a:solidFill>
                  <a:prstClr val="white"/>
                </a:solidFill>
              </a:rPr>
              <a:pPr/>
              <a:t>15</a:t>
            </a:fld>
            <a:endParaRPr lang="en-US">
              <a:solidFill>
                <a:prstClr val="white"/>
              </a:solidFill>
            </a:endParaRPr>
          </a:p>
        </p:txBody>
      </p:sp>
    </p:spTree>
    <p:custDataLst>
      <p:tags r:id="rId1"/>
    </p:custDataLst>
    <p:extLst>
      <p:ext uri="{BB962C8B-B14F-4D97-AF65-F5344CB8AC3E}">
        <p14:creationId xmlns:p14="http://schemas.microsoft.com/office/powerpoint/2010/main" val="3571651370"/>
      </p:ext>
    </p:extLst>
  </p:cSld>
  <p:clrMapOvr>
    <a:masterClrMapping/>
  </p:clrMapOvr>
  <mc:AlternateContent xmlns:mc="http://schemas.openxmlformats.org/markup-compatibility/2006" xmlns:p14="http://schemas.microsoft.com/office/powerpoint/2010/main">
    <mc:Choice Requires="p14">
      <p:transition spd="med" p14:dur="700" advClick="0" advTm="20670">
        <p:fade/>
      </p:transition>
    </mc:Choice>
    <mc:Fallback xmlns="">
      <p:transition spd="med" advClick="0" advTm="2067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p:txBody>
          <a:bodyPr/>
          <a:lstStyle/>
          <a:p>
            <a:r>
              <a:rPr lang="en-US" dirty="0"/>
              <a:t>Schedule of Events</a:t>
            </a:r>
          </a:p>
        </p:txBody>
      </p:sp>
      <p:pic>
        <p:nvPicPr>
          <p:cNvPr id="10" name="Picture 9" descr="beginning timeline">
            <a:extLst>
              <a:ext uri="{FF2B5EF4-FFF2-40B4-BE49-F238E27FC236}">
                <a16:creationId xmlns:a16="http://schemas.microsoft.com/office/drawing/2014/main" id="{6A0C0348-6BC6-48AC-8B81-6C4903CE043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98896" y="3490216"/>
            <a:ext cx="1714500" cy="676275"/>
          </a:xfrm>
          <a:prstGeom prst="rect">
            <a:avLst/>
          </a:prstGeom>
        </p:spPr>
      </p:pic>
      <p:sp>
        <p:nvSpPr>
          <p:cNvPr id="12" name="Text Placeholder 2">
            <a:extLst>
              <a:ext uri="{FF2B5EF4-FFF2-40B4-BE49-F238E27FC236}">
                <a16:creationId xmlns:a16="http://schemas.microsoft.com/office/drawing/2014/main" id="{12DEC62C-1DCE-42C8-867C-9B4CE2F1994A}"/>
              </a:ext>
              <a:ext uri="{C183D7F6-B498-43B3-948B-1728B52AA6E4}">
                <adec:decorative xmlns:adec="http://schemas.microsoft.com/office/drawing/2017/decorative" val="0"/>
              </a:ext>
            </a:extLst>
          </p:cNvPr>
          <p:cNvSpPr txBox="1">
            <a:spLocks/>
          </p:cNvSpPr>
          <p:nvPr/>
        </p:nvSpPr>
        <p:spPr>
          <a:xfrm>
            <a:off x="398896" y="4209319"/>
            <a:ext cx="1865889" cy="102196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TELPAS Alternate materials posted</a:t>
            </a:r>
          </a:p>
          <a:p>
            <a:r>
              <a:rPr lang="en-US" sz="14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 Placeholder 2">
            <a:extLst>
              <a:ext uri="{C183D7F6-B498-43B3-948B-1728B52AA6E4}">
                <adec:decorative xmlns:adec="http://schemas.microsoft.com/office/drawing/2017/decorative" val="0"/>
              </a:ext>
            </a:extLst>
          </p:cNvPr>
          <p:cNvSpPr>
            <a:spLocks noGrp="1"/>
          </p:cNvSpPr>
          <p:nvPr>
            <p:ph type="body" sz="quarter" idx="18"/>
          </p:nvPr>
        </p:nvSpPr>
        <p:spPr>
          <a:xfrm>
            <a:off x="1888838" y="2194561"/>
            <a:ext cx="1865889" cy="1021967"/>
          </a:xfrm>
        </p:spPr>
        <p:txBody>
          <a:bodyPr vert="horz" lIns="91440" tIns="45720" rIns="91440" bIns="45720" rtlCol="0" anchor="ctr">
            <a:noAutofit/>
          </a:bodyPr>
          <a:lstStyle/>
          <a:p>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Districts receive TELPAS Alternate manuals and materials</a:t>
            </a:r>
          </a:p>
          <a:p>
            <a:endParaRPr lang="en-US"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a:extLst>
              <a:ext uri="{C183D7F6-B498-43B3-948B-1728B52AA6E4}">
                <adec:decorative xmlns:adec="http://schemas.microsoft.com/office/drawing/2017/decorative" val="0"/>
              </a:ext>
            </a:extLst>
          </p:cNvPr>
          <p:cNvSpPr>
            <a:spLocks noGrp="1"/>
          </p:cNvSpPr>
          <p:nvPr>
            <p:ph type="body" sz="quarter" idx="19"/>
          </p:nvPr>
        </p:nvSpPr>
        <p:spPr>
          <a:xfrm>
            <a:off x="3558085" y="4108382"/>
            <a:ext cx="2066859" cy="1169302"/>
          </a:xfrm>
        </p:spPr>
        <p:txBody>
          <a:bodyPr>
            <a:normAutofit/>
          </a:bodyPr>
          <a:lstStyle/>
          <a:p>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Required TELPAS Alternate training sessions</a:t>
            </a:r>
          </a:p>
          <a:p>
            <a:r>
              <a:rPr lang="en-US" sz="14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5" name="Text Placeholder 4">
            <a:extLst>
              <a:ext uri="{C183D7F6-B498-43B3-948B-1728B52AA6E4}">
                <adec:decorative xmlns:adec="http://schemas.microsoft.com/office/drawing/2017/decorative" val="0"/>
              </a:ext>
            </a:extLst>
          </p:cNvPr>
          <p:cNvSpPr>
            <a:spLocks noGrp="1"/>
          </p:cNvSpPr>
          <p:nvPr>
            <p:ph type="body" sz="quarter" idx="20"/>
          </p:nvPr>
        </p:nvSpPr>
        <p:spPr>
          <a:xfrm>
            <a:off x="5218092" y="2365735"/>
            <a:ext cx="1836533" cy="957008"/>
          </a:xfrm>
        </p:spPr>
        <p:txBody>
          <a:bodyPr>
            <a:noAutofit/>
          </a:bodyPr>
          <a:lstStyle/>
          <a:p>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TELPAS Alternate webinar</a:t>
            </a:r>
          </a:p>
          <a:p>
            <a:endParaRPr lang="en-US" sz="1400" b="1" dirty="0">
              <a:latin typeface="Open Sans" panose="020B0606030504020204" pitchFamily="34" charset="0"/>
            </a:endParaRPr>
          </a:p>
        </p:txBody>
      </p:sp>
      <p:sp>
        <p:nvSpPr>
          <p:cNvPr id="6" name="Text Placeholder 5">
            <a:extLst>
              <a:ext uri="{C183D7F6-B498-43B3-948B-1728B52AA6E4}">
                <adec:decorative xmlns:adec="http://schemas.microsoft.com/office/drawing/2017/decorative" val="0"/>
              </a:ext>
            </a:extLst>
          </p:cNvPr>
          <p:cNvSpPr>
            <a:spLocks noGrp="1"/>
          </p:cNvSpPr>
          <p:nvPr>
            <p:ph type="body" sz="quarter" idx="21"/>
          </p:nvPr>
        </p:nvSpPr>
        <p:spPr>
          <a:xfrm>
            <a:off x="6828637" y="4108382"/>
            <a:ext cx="1945908" cy="1169302"/>
          </a:xfrm>
        </p:spPr>
        <p:txBody>
          <a:bodyPr>
            <a:normAutofit/>
          </a:bodyPr>
          <a:lstStyle/>
          <a:p>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TELPAS Alternate administration window</a:t>
            </a:r>
          </a:p>
          <a:p>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  </a:t>
            </a:r>
          </a:p>
        </p:txBody>
      </p:sp>
      <p:sp>
        <p:nvSpPr>
          <p:cNvPr id="7" name="Text Placeholder 6">
            <a:extLst>
              <a:ext uri="{C183D7F6-B498-43B3-948B-1728B52AA6E4}">
                <adec:decorative xmlns:adec="http://schemas.microsoft.com/office/drawing/2017/decorative" val="0"/>
              </a:ext>
            </a:extLst>
          </p:cNvPr>
          <p:cNvSpPr>
            <a:spLocks noGrp="1"/>
          </p:cNvSpPr>
          <p:nvPr>
            <p:ph type="body" sz="quarter" idx="22"/>
          </p:nvPr>
        </p:nvSpPr>
        <p:spPr>
          <a:xfrm>
            <a:off x="8517990" y="2194562"/>
            <a:ext cx="1615714" cy="1112618"/>
          </a:xfrm>
        </p:spPr>
        <p:txBody>
          <a:bodyPr>
            <a:normAutofit lnSpcReduction="10000"/>
          </a:bodyPr>
          <a:lstStyle/>
          <a:p>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Preliminary TELPAS Alternate reports posted</a:t>
            </a:r>
          </a:p>
          <a:p>
            <a:r>
              <a:rPr lang="en-US" sz="1400" b="1"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1" name="Picture 10" descr="end of timeline">
            <a:extLst>
              <a:ext uri="{FF2B5EF4-FFF2-40B4-BE49-F238E27FC236}">
                <a16:creationId xmlns:a16="http://schemas.microsoft.com/office/drawing/2014/main" id="{EE43649A-73D3-4281-A73C-2BBBFB73306D}"/>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0133704" y="3471166"/>
            <a:ext cx="1714500" cy="695325"/>
          </a:xfrm>
          <a:prstGeom prst="rect">
            <a:avLst/>
          </a:prstGeom>
        </p:spPr>
      </p:pic>
      <p:sp>
        <p:nvSpPr>
          <p:cNvPr id="13" name="Text Placeholder 2">
            <a:extLst>
              <a:ext uri="{FF2B5EF4-FFF2-40B4-BE49-F238E27FC236}">
                <a16:creationId xmlns:a16="http://schemas.microsoft.com/office/drawing/2014/main" id="{88D008A7-936D-4BC0-BDC5-007EBA19FBB3}"/>
              </a:ext>
              <a:ext uri="{C183D7F6-B498-43B3-948B-1728B52AA6E4}">
                <adec:decorative xmlns:adec="http://schemas.microsoft.com/office/drawing/2017/decorative" val="0"/>
              </a:ext>
            </a:extLst>
          </p:cNvPr>
          <p:cNvSpPr txBox="1">
            <a:spLocks/>
          </p:cNvSpPr>
          <p:nvPr/>
        </p:nvSpPr>
        <p:spPr>
          <a:xfrm>
            <a:off x="10058009" y="4130575"/>
            <a:ext cx="1865889" cy="102196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latin typeface="Open Sans SemiBold" panose="020B0706030804020204" pitchFamily="34" charset="0"/>
                <a:ea typeface="Open Sans SemiBold" panose="020B0706030804020204" pitchFamily="34" charset="0"/>
                <a:cs typeface="Open Sans SemiBold" panose="020B0706030804020204" pitchFamily="34" charset="0"/>
              </a:rPr>
              <a:t>Final TELPAS Alternate reports posted</a:t>
            </a:r>
          </a:p>
          <a:p>
            <a:r>
              <a:rPr lang="en-US" sz="14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Box 13">
            <a:extLst>
              <a:ext uri="{FF2B5EF4-FFF2-40B4-BE49-F238E27FC236}">
                <a16:creationId xmlns:a16="http://schemas.microsoft.com/office/drawing/2014/main" id="{4B51C2D8-5C7C-4753-99D6-CF9F7F7D9E3A}"/>
              </a:ext>
              <a:ext uri="{C183D7F6-B498-43B3-948B-1728B52AA6E4}">
                <adec:decorative xmlns:adec="http://schemas.microsoft.com/office/drawing/2017/decorative" val="0"/>
              </a:ext>
            </a:extLst>
          </p:cNvPr>
          <p:cNvSpPr txBox="1"/>
          <p:nvPr/>
        </p:nvSpPr>
        <p:spPr>
          <a:xfrm>
            <a:off x="577516" y="5614737"/>
            <a:ext cx="11133221" cy="646331"/>
          </a:xfrm>
          <a:prstGeom prst="rect">
            <a:avLst/>
          </a:prstGeom>
          <a:noFill/>
        </p:spPr>
        <p:txBody>
          <a:bodyPr wrap="square" rtlCol="0">
            <a:spAutoFit/>
          </a:bodyPr>
          <a:lstStyle/>
          <a:p>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For specific dates for each of these events please consult the Texas Student Assessment Program </a:t>
            </a:r>
            <a:r>
              <a:rPr lang="en-US" b="1" dirty="0">
                <a:latin typeface="Open Sans SemiBold" panose="020B0706030804020204" pitchFamily="34" charset="0"/>
                <a:ea typeface="Open Sans SemiBold" panose="020B0706030804020204" pitchFamily="34" charset="0"/>
                <a:cs typeface="Open Sans SemiBold" panose="020B0706030804020204" pitchFamily="34" charset="0"/>
                <a:hlinkClick r:id="rId6"/>
              </a:rPr>
              <a:t>Calendar of Events </a:t>
            </a: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in the DCCR.</a:t>
            </a:r>
          </a:p>
        </p:txBody>
      </p:sp>
      <p:sp>
        <p:nvSpPr>
          <p:cNvPr id="8" name="Footer Placeholder 7">
            <a:extLst>
              <a:ext uri="{FF2B5EF4-FFF2-40B4-BE49-F238E27FC236}">
                <a16:creationId xmlns:a16="http://schemas.microsoft.com/office/drawing/2014/main" id="{0BB36641-248B-40D2-87A4-F9845D9097F6}"/>
              </a:ext>
              <a:ext uri="{C183D7F6-B498-43B3-948B-1728B52AA6E4}">
                <adec:decorative xmlns:adec="http://schemas.microsoft.com/office/drawing/2017/decorative" val="0"/>
              </a:ext>
            </a:extLst>
          </p:cNvPr>
          <p:cNvSpPr>
            <a:spLocks noGrp="1"/>
          </p:cNvSpPr>
          <p:nvPr>
            <p:ph type="ftr" sz="quarter" idx="11"/>
          </p:nvPr>
        </p:nvSpPr>
        <p:spPr/>
        <p:txBody>
          <a:bodyPr/>
          <a:lstStyle/>
          <a:p>
            <a:r>
              <a:rPr lang="en-US" dirty="0">
                <a:solidFill>
                  <a:prstClr val="white"/>
                </a:solidFill>
              </a:rPr>
              <a:t>Student Assessment Division</a:t>
            </a:r>
          </a:p>
        </p:txBody>
      </p:sp>
      <p:sp>
        <p:nvSpPr>
          <p:cNvPr id="9" name="Slide Number Placeholder 8">
            <a:extLst>
              <a:ext uri="{FF2B5EF4-FFF2-40B4-BE49-F238E27FC236}">
                <a16:creationId xmlns:a16="http://schemas.microsoft.com/office/drawing/2014/main" id="{A3936636-D42C-4CC5-9CB4-5A53A2EEAD2C}"/>
              </a:ext>
              <a:ext uri="{C183D7F6-B498-43B3-948B-1728B52AA6E4}">
                <adec:decorative xmlns:adec="http://schemas.microsoft.com/office/drawing/2017/decorative" val="0"/>
              </a:ext>
            </a:extLst>
          </p:cNvPr>
          <p:cNvSpPr>
            <a:spLocks noGrp="1"/>
          </p:cNvSpPr>
          <p:nvPr>
            <p:ph type="sldNum" sz="quarter" idx="12"/>
          </p:nvPr>
        </p:nvSpPr>
        <p:spPr/>
        <p:txBody>
          <a:bodyPr/>
          <a:lstStyle/>
          <a:p>
            <a:fld id="{0088AB57-2DBE-44A3-AE96-942C49E954BF}" type="slidenum">
              <a:rPr lang="en-US" smtClean="0">
                <a:solidFill>
                  <a:prstClr val="white"/>
                </a:solidFill>
              </a:rPr>
              <a:pPr/>
              <a:t>16</a:t>
            </a:fld>
            <a:endParaRPr lang="en-US">
              <a:solidFill>
                <a:prstClr val="white"/>
              </a:solidFill>
            </a:endParaRPr>
          </a:p>
        </p:txBody>
      </p:sp>
    </p:spTree>
    <p:custDataLst>
      <p:tags r:id="rId1"/>
    </p:custDataLst>
    <p:extLst>
      <p:ext uri="{BB962C8B-B14F-4D97-AF65-F5344CB8AC3E}">
        <p14:creationId xmlns:p14="http://schemas.microsoft.com/office/powerpoint/2010/main" val="1924474554"/>
      </p:ext>
    </p:extLst>
  </p:cSld>
  <p:clrMapOvr>
    <a:masterClrMapping/>
  </p:clrMapOvr>
  <mc:AlternateContent xmlns:mc="http://schemas.openxmlformats.org/markup-compatibility/2006" xmlns:p14="http://schemas.microsoft.com/office/powerpoint/2010/main">
    <mc:Choice Requires="p14">
      <p:transition spd="slow" p14:dur="1276" advClick="0" advTm="21947">
        <p:fade/>
      </p:transition>
    </mc:Choice>
    <mc:Fallback xmlns="">
      <p:transition spd="slow" advClick="0" advTm="2194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TELPAS Alternate Training Resources</a:t>
            </a:r>
          </a:p>
        </p:txBody>
      </p:sp>
      <p:graphicFrame>
        <p:nvGraphicFramePr>
          <p:cNvPr id="8" name="Picture Placeholder 7" descr="Chart listing resources for TELPAS Alternate along with their purpose and audience">
            <a:extLst>
              <a:ext uri="{FF2B5EF4-FFF2-40B4-BE49-F238E27FC236}">
                <a16:creationId xmlns:a16="http://schemas.microsoft.com/office/drawing/2014/main" id="{040DAB56-3BCC-40CE-8B18-96AD58F61DEC}"/>
              </a:ext>
            </a:extLst>
          </p:cNvPr>
          <p:cNvGraphicFramePr>
            <a:graphicFrameLocks noGrp="1"/>
          </p:cNvGraphicFramePr>
          <p:nvPr>
            <p:ph type="pic" sz="quarter" idx="13"/>
            <p:extLst>
              <p:ext uri="{D42A27DB-BD31-4B8C-83A1-F6EECF244321}">
                <p14:modId xmlns:p14="http://schemas.microsoft.com/office/powerpoint/2010/main" val="3832413762"/>
              </p:ext>
            </p:extLst>
          </p:nvPr>
        </p:nvGraphicFramePr>
        <p:xfrm>
          <a:off x="401638" y="1290889"/>
          <a:ext cx="11185236" cy="4074745"/>
        </p:xfrm>
        <a:graphic>
          <a:graphicData uri="http://schemas.openxmlformats.org/drawingml/2006/table">
            <a:tbl>
              <a:tblPr firstRow="1" bandRow="1">
                <a:tableStyleId>{7DF18680-E054-41AD-8BC1-D1AEF772440D}</a:tableStyleId>
              </a:tblPr>
              <a:tblGrid>
                <a:gridCol w="1996064">
                  <a:extLst>
                    <a:ext uri="{9D8B030D-6E8A-4147-A177-3AD203B41FA5}">
                      <a16:colId xmlns:a16="http://schemas.microsoft.com/office/drawing/2014/main" val="2541376817"/>
                    </a:ext>
                  </a:extLst>
                </a:gridCol>
                <a:gridCol w="5876868">
                  <a:extLst>
                    <a:ext uri="{9D8B030D-6E8A-4147-A177-3AD203B41FA5}">
                      <a16:colId xmlns:a16="http://schemas.microsoft.com/office/drawing/2014/main" val="308167985"/>
                    </a:ext>
                  </a:extLst>
                </a:gridCol>
                <a:gridCol w="3312304">
                  <a:extLst>
                    <a:ext uri="{9D8B030D-6E8A-4147-A177-3AD203B41FA5}">
                      <a16:colId xmlns:a16="http://schemas.microsoft.com/office/drawing/2014/main" val="799887904"/>
                    </a:ext>
                  </a:extLst>
                </a:gridCol>
              </a:tblGrid>
              <a:tr h="442429">
                <a:tc>
                  <a:txBody>
                    <a:bodyPr/>
                    <a:lstStyle/>
                    <a:p>
                      <a:pPr algn="ctr"/>
                      <a:r>
                        <a:rPr lang="en-US" dirty="0"/>
                        <a:t>Resource</a:t>
                      </a:r>
                    </a:p>
                  </a:txBody>
                  <a:tcPr>
                    <a:solidFill>
                      <a:schemeClr val="accent1">
                        <a:lumMod val="75000"/>
                      </a:schemeClr>
                    </a:solidFill>
                  </a:tcPr>
                </a:tc>
                <a:tc>
                  <a:txBody>
                    <a:bodyPr/>
                    <a:lstStyle/>
                    <a:p>
                      <a:pPr algn="ctr"/>
                      <a:r>
                        <a:rPr lang="en-US" dirty="0"/>
                        <a:t>Purpose</a:t>
                      </a:r>
                    </a:p>
                  </a:txBody>
                  <a:tcPr>
                    <a:solidFill>
                      <a:schemeClr val="accent1">
                        <a:lumMod val="75000"/>
                      </a:schemeClr>
                    </a:solidFill>
                  </a:tcPr>
                </a:tc>
                <a:tc>
                  <a:txBody>
                    <a:bodyPr/>
                    <a:lstStyle/>
                    <a:p>
                      <a:pPr algn="ctr"/>
                      <a:r>
                        <a:rPr lang="en-US" dirty="0"/>
                        <a:t>Audience</a:t>
                      </a:r>
                    </a:p>
                  </a:txBody>
                  <a:tcPr>
                    <a:solidFill>
                      <a:schemeClr val="accent1">
                        <a:lumMod val="75000"/>
                      </a:schemeClr>
                    </a:solidFill>
                  </a:tcPr>
                </a:tc>
                <a:extLst>
                  <a:ext uri="{0D108BD9-81ED-4DB2-BD59-A6C34878D82A}">
                    <a16:rowId xmlns:a16="http://schemas.microsoft.com/office/drawing/2014/main" val="1953888081"/>
                  </a:ext>
                </a:extLst>
              </a:tr>
              <a:tr h="947478">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TELPAS Alternate Educator Guide</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Provides an overview of TELPAS and TELPAS Alternate and serves to support effective implementation of the ELPS </a:t>
                      </a: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Administrators, Coordinators, Teachers  </a:t>
                      </a:r>
                    </a:p>
                  </a:txBody>
                  <a:tcPr/>
                </a:tc>
                <a:extLst>
                  <a:ext uri="{0D108BD9-81ED-4DB2-BD59-A6C34878D82A}">
                    <a16:rowId xmlns:a16="http://schemas.microsoft.com/office/drawing/2014/main" val="595102743"/>
                  </a:ext>
                </a:extLst>
              </a:tr>
              <a:tr h="947478">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Participation Requirements</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Used by ARD committees in conjunction with the LPAC to make decisions about TELPAS Alternate</a:t>
                      </a: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Members of ARD committees and LPACs</a:t>
                      </a:r>
                    </a:p>
                  </a:txBody>
                  <a:tcPr/>
                </a:tc>
                <a:extLst>
                  <a:ext uri="{0D108BD9-81ED-4DB2-BD59-A6C34878D82A}">
                    <a16:rowId xmlns:a16="http://schemas.microsoft.com/office/drawing/2014/main" val="1366151949"/>
                  </a:ext>
                </a:extLst>
              </a:tr>
              <a:tr h="947478">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Test Administration Manual</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Contains instructions covering the responsibilities of test administrators and the observable behaviors used to assess students</a:t>
                      </a:r>
                    </a:p>
                    <a:p>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Required to be read carefully and followed as written</a:t>
                      </a: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Administrators, Coordinators, Teachers serving as test administrators </a:t>
                      </a:r>
                    </a:p>
                  </a:txBody>
                  <a:tcPr/>
                </a:tc>
                <a:extLst>
                  <a:ext uri="{0D108BD9-81ED-4DB2-BD59-A6C34878D82A}">
                    <a16:rowId xmlns:a16="http://schemas.microsoft.com/office/drawing/2014/main" val="64774436"/>
                  </a:ext>
                </a:extLst>
              </a:tr>
            </a:tbl>
          </a:graphicData>
        </a:graphic>
      </p:graphicFrame>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17</a:t>
            </a:fld>
            <a:endParaRPr lang="en-US"/>
          </a:p>
        </p:txBody>
      </p:sp>
    </p:spTree>
    <p:custDataLst>
      <p:tags r:id="rId1"/>
    </p:custDataLst>
    <p:extLst>
      <p:ext uri="{BB962C8B-B14F-4D97-AF65-F5344CB8AC3E}">
        <p14:creationId xmlns:p14="http://schemas.microsoft.com/office/powerpoint/2010/main" val="3314506850"/>
      </p:ext>
    </p:extLst>
  </p:cSld>
  <p:clrMapOvr>
    <a:masterClrMapping/>
  </p:clrMapOvr>
  <mc:AlternateContent xmlns:mc="http://schemas.openxmlformats.org/markup-compatibility/2006" xmlns:p14="http://schemas.microsoft.com/office/powerpoint/2010/main">
    <mc:Choice Requires="p14">
      <p:transition spd="slow" p14:dur="1372" advClick="0" advTm="33687">
        <p:fade/>
      </p:transition>
    </mc:Choice>
    <mc:Fallback xmlns="">
      <p:transition spd="slow" advClick="0" advTm="33687">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2" y="484911"/>
            <a:ext cx="8757064" cy="563672"/>
          </a:xfrm>
        </p:spPr>
        <p:txBody>
          <a:bodyPr>
            <a:normAutofit fontScale="90000"/>
          </a:bodyPr>
          <a:lstStyle/>
          <a:p>
            <a:r>
              <a:rPr lang="en-US" dirty="0"/>
              <a:t>TELPAS Alternate Training Resources (continued)</a:t>
            </a:r>
            <a:br>
              <a:rPr lang="en-US" dirty="0"/>
            </a:br>
            <a:endParaRPr lang="en-US" dirty="0"/>
          </a:p>
        </p:txBody>
      </p:sp>
      <p:graphicFrame>
        <p:nvGraphicFramePr>
          <p:cNvPr id="9" name="Table 8" descr="Chart listing available training resources for TELPAS Alternate along with their purpose and intended audience, continued from chart on previous slide">
            <a:extLst>
              <a:ext uri="{FF2B5EF4-FFF2-40B4-BE49-F238E27FC236}">
                <a16:creationId xmlns:a16="http://schemas.microsoft.com/office/drawing/2014/main" id="{040DAB56-3BCC-40CE-8B18-96AD58F61DEC}"/>
              </a:ext>
            </a:extLst>
          </p:cNvPr>
          <p:cNvGraphicFramePr>
            <a:graphicFrameLocks noGrp="1"/>
          </p:cNvGraphicFramePr>
          <p:nvPr>
            <p:extLst>
              <p:ext uri="{D42A27DB-BD31-4B8C-83A1-F6EECF244321}">
                <p14:modId xmlns:p14="http://schemas.microsoft.com/office/powerpoint/2010/main" val="729877964"/>
              </p:ext>
            </p:extLst>
          </p:nvPr>
        </p:nvGraphicFramePr>
        <p:xfrm>
          <a:off x="401638" y="1335381"/>
          <a:ext cx="11185236" cy="4389120"/>
        </p:xfrm>
        <a:graphic>
          <a:graphicData uri="http://schemas.openxmlformats.org/drawingml/2006/table">
            <a:tbl>
              <a:tblPr firstRow="1" bandRow="1">
                <a:tableStyleId>{7DF18680-E054-41AD-8BC1-D1AEF772440D}</a:tableStyleId>
              </a:tblPr>
              <a:tblGrid>
                <a:gridCol w="1866755">
                  <a:extLst>
                    <a:ext uri="{9D8B030D-6E8A-4147-A177-3AD203B41FA5}">
                      <a16:colId xmlns:a16="http://schemas.microsoft.com/office/drawing/2014/main" val="2541376817"/>
                    </a:ext>
                  </a:extLst>
                </a:gridCol>
                <a:gridCol w="7130473">
                  <a:extLst>
                    <a:ext uri="{9D8B030D-6E8A-4147-A177-3AD203B41FA5}">
                      <a16:colId xmlns:a16="http://schemas.microsoft.com/office/drawing/2014/main" val="308167985"/>
                    </a:ext>
                  </a:extLst>
                </a:gridCol>
                <a:gridCol w="2188008">
                  <a:extLst>
                    <a:ext uri="{9D8B030D-6E8A-4147-A177-3AD203B41FA5}">
                      <a16:colId xmlns:a16="http://schemas.microsoft.com/office/drawing/2014/main" val="799887904"/>
                    </a:ext>
                  </a:extLst>
                </a:gridCol>
              </a:tblGrid>
              <a:tr h="279066">
                <a:tc>
                  <a:txBody>
                    <a:bodyPr/>
                    <a:lstStyle/>
                    <a:p>
                      <a:pPr algn="ctr"/>
                      <a:r>
                        <a:rPr lang="en-US" dirty="0"/>
                        <a:t>Resource</a:t>
                      </a:r>
                    </a:p>
                  </a:txBody>
                  <a:tcPr>
                    <a:solidFill>
                      <a:schemeClr val="accent1">
                        <a:lumMod val="75000"/>
                      </a:schemeClr>
                    </a:solidFill>
                  </a:tcPr>
                </a:tc>
                <a:tc>
                  <a:txBody>
                    <a:bodyPr/>
                    <a:lstStyle/>
                    <a:p>
                      <a:pPr algn="ctr"/>
                      <a:r>
                        <a:rPr lang="en-US" dirty="0"/>
                        <a:t>Purpose</a:t>
                      </a:r>
                    </a:p>
                  </a:txBody>
                  <a:tcPr>
                    <a:solidFill>
                      <a:schemeClr val="accent1">
                        <a:lumMod val="75000"/>
                      </a:schemeClr>
                    </a:solidFill>
                  </a:tcPr>
                </a:tc>
                <a:tc>
                  <a:txBody>
                    <a:bodyPr/>
                    <a:lstStyle/>
                    <a:p>
                      <a:pPr algn="ctr"/>
                      <a:r>
                        <a:rPr lang="en-US" dirty="0"/>
                        <a:t>Audience</a:t>
                      </a:r>
                    </a:p>
                  </a:txBody>
                  <a:tcPr>
                    <a:solidFill>
                      <a:schemeClr val="accent1">
                        <a:lumMod val="75000"/>
                      </a:schemeClr>
                    </a:solidFill>
                  </a:tcPr>
                </a:tc>
                <a:extLst>
                  <a:ext uri="{0D108BD9-81ED-4DB2-BD59-A6C34878D82A}">
                    <a16:rowId xmlns:a16="http://schemas.microsoft.com/office/drawing/2014/main" val="1953888081"/>
                  </a:ext>
                </a:extLst>
              </a:tr>
              <a:tr h="1657149">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Training PowerPoints (See list on next slide) </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Provides training on a variety of topics, including authentic classroom activities for each domain that explain how to rate students with the observable behaviors</a:t>
                      </a:r>
                    </a:p>
                    <a:p>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Designed as short PowerPoints that can be viewed in 10-15 minutes </a:t>
                      </a:r>
                    </a:p>
                    <a:p>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Are optional though highly recommended </a:t>
                      </a: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Administrators, Coordinators, Teachers serving as test administrators </a:t>
                      </a:r>
                    </a:p>
                  </a:txBody>
                  <a:tcPr/>
                </a:tc>
                <a:extLst>
                  <a:ext uri="{0D108BD9-81ED-4DB2-BD59-A6C34878D82A}">
                    <a16:rowId xmlns:a16="http://schemas.microsoft.com/office/drawing/2014/main" val="3901048466"/>
                  </a:ext>
                </a:extLst>
              </a:tr>
              <a:tr h="1495277">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Online TELPAS Alternate Training Modules</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Are online TELPAS Alternate training modules that are broken into two parts with each one having 4 modules. The training modules are available at the Texas Assessment Learning Management System. </a:t>
                      </a:r>
                    </a:p>
                  </a:txBody>
                  <a:tcPr/>
                </a:tc>
                <a:tc>
                  <a:txBody>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Administrators, Coordinators, Teachers serving as test administrators </a:t>
                      </a:r>
                    </a:p>
                    <a:p>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939861484"/>
                  </a:ext>
                </a:extLst>
              </a:tr>
            </a:tbl>
          </a:graphicData>
        </a:graphic>
      </p:graphicFrame>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t>18</a:t>
            </a:fld>
            <a:endParaRPr lang="en-US"/>
          </a:p>
        </p:txBody>
      </p:sp>
    </p:spTree>
    <p:custDataLst>
      <p:tags r:id="rId1"/>
    </p:custDataLst>
    <p:extLst>
      <p:ext uri="{BB962C8B-B14F-4D97-AF65-F5344CB8AC3E}">
        <p14:creationId xmlns:p14="http://schemas.microsoft.com/office/powerpoint/2010/main" val="1883516892"/>
      </p:ext>
    </p:extLst>
  </p:cSld>
  <p:clrMapOvr>
    <a:masterClrMapping/>
  </p:clrMapOvr>
  <mc:AlternateContent xmlns:mc="http://schemas.openxmlformats.org/markup-compatibility/2006" xmlns:p14="http://schemas.microsoft.com/office/powerpoint/2010/main">
    <mc:Choice Requires="p14">
      <p:transition spd="med" p14:dur="700" advClick="0" advTm="34552">
        <p:fade/>
      </p:transition>
    </mc:Choice>
    <mc:Fallback xmlns="">
      <p:transition spd="med" advClick="0" advTm="3455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6772-032D-4AA6-9F45-ACBA4478257E}"/>
              </a:ext>
            </a:extLst>
          </p:cNvPr>
          <p:cNvSpPr>
            <a:spLocks noGrp="1"/>
          </p:cNvSpPr>
          <p:nvPr>
            <p:ph type="title"/>
          </p:nvPr>
        </p:nvSpPr>
        <p:spPr/>
        <p:txBody>
          <a:bodyPr>
            <a:normAutofit fontScale="90000"/>
          </a:bodyPr>
          <a:lstStyle/>
          <a:p>
            <a:r>
              <a:rPr lang="en-US" dirty="0"/>
              <a:t>Available TELPAS Alternate Training PowerPoints </a:t>
            </a:r>
          </a:p>
        </p:txBody>
      </p:sp>
      <p:pic>
        <p:nvPicPr>
          <p:cNvPr id="7" name="Picture 6" descr="A checkmark image&#10;Description generated with high confidence">
            <a:extLst>
              <a:ext uri="{FF2B5EF4-FFF2-40B4-BE49-F238E27FC236}">
                <a16:creationId xmlns:a16="http://schemas.microsoft.com/office/drawing/2014/main" id="{7347D365-7AD2-492D-856A-D3DB6C365D3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8527" y="1357745"/>
            <a:ext cx="799613" cy="799613"/>
          </a:xfrm>
          <a:prstGeom prst="rect">
            <a:avLst/>
          </a:prstGeom>
        </p:spPr>
      </p:pic>
      <p:sp>
        <p:nvSpPr>
          <p:cNvPr id="5" name="Content Placeholder 4">
            <a:extLst>
              <a:ext uri="{FF2B5EF4-FFF2-40B4-BE49-F238E27FC236}">
                <a16:creationId xmlns:a16="http://schemas.microsoft.com/office/drawing/2014/main" id="{6C65428D-03C7-4F27-86D5-66E74E9CA60E}"/>
              </a:ext>
            </a:extLst>
          </p:cNvPr>
          <p:cNvSpPr>
            <a:spLocks noGrp="1"/>
          </p:cNvSpPr>
          <p:nvPr>
            <p:ph sz="half" idx="2"/>
          </p:nvPr>
        </p:nvSpPr>
        <p:spPr/>
        <p:txBody>
          <a:bodyPr/>
          <a:lstStyle/>
          <a:p>
            <a:pPr marL="342900" indent="-342900">
              <a:buFont typeface="Wingdings" panose="05000000000000000000" pitchFamily="2" charset="2"/>
              <a:buChar char="q"/>
            </a:pPr>
            <a:r>
              <a:rPr lang="en-US" b="0" dirty="0"/>
              <a:t>Introduction to TELPAS Alternate</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Student Eligibility </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Speaking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Listening Domain</a:t>
            </a:r>
          </a:p>
          <a:p>
            <a:endParaRPr lang="en-US" b="0" dirty="0"/>
          </a:p>
        </p:txBody>
      </p:sp>
      <p:sp>
        <p:nvSpPr>
          <p:cNvPr id="6" name="Content Placeholder 5">
            <a:extLst>
              <a:ext uri="{FF2B5EF4-FFF2-40B4-BE49-F238E27FC236}">
                <a16:creationId xmlns:a16="http://schemas.microsoft.com/office/drawing/2014/main" id="{E66AD024-F1E5-49B2-B762-A8F7821EAA44}"/>
              </a:ext>
            </a:extLst>
          </p:cNvPr>
          <p:cNvSpPr>
            <a:spLocks noGrp="1"/>
          </p:cNvSpPr>
          <p:nvPr>
            <p:ph sz="quarter" idx="4"/>
          </p:nvPr>
        </p:nvSpPr>
        <p:spPr/>
        <p:txBody>
          <a:bodyPr/>
          <a:lstStyle/>
          <a:p>
            <a:pPr marL="342900" indent="-342900">
              <a:buFont typeface="Wingdings" panose="05000000000000000000" pitchFamily="2" charset="2"/>
              <a:buChar char="q"/>
            </a:pPr>
            <a:r>
              <a:rPr lang="en-US" b="0" dirty="0"/>
              <a:t>Reading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Writing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Accessibility</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Test Administration </a:t>
            </a:r>
          </a:p>
          <a:p>
            <a:endParaRPr lang="en-US" b="0" dirty="0"/>
          </a:p>
        </p:txBody>
      </p:sp>
      <p:sp>
        <p:nvSpPr>
          <p:cNvPr id="3" name="Footer Placeholder 2">
            <a:extLst>
              <a:ext uri="{FF2B5EF4-FFF2-40B4-BE49-F238E27FC236}">
                <a16:creationId xmlns:a16="http://schemas.microsoft.com/office/drawing/2014/main" id="{403DCE61-190E-42BD-8AE3-F80B85C2A09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CC71C79C-C00F-46B1-BADF-8EC98F6DFE23}"/>
              </a:ext>
            </a:extLst>
          </p:cNvPr>
          <p:cNvSpPr>
            <a:spLocks noGrp="1"/>
          </p:cNvSpPr>
          <p:nvPr>
            <p:ph type="sldNum" sz="quarter" idx="12"/>
          </p:nvPr>
        </p:nvSpPr>
        <p:spPr/>
        <p:txBody>
          <a:bodyPr/>
          <a:lstStyle/>
          <a:p>
            <a:fld id="{0088AB57-2DBE-44A3-AE96-942C49E954BF}" type="slidenum">
              <a:rPr lang="en-US" smtClean="0">
                <a:solidFill>
                  <a:prstClr val="white"/>
                </a:solidFill>
              </a:rPr>
              <a:pPr/>
              <a:t>19</a:t>
            </a:fld>
            <a:endParaRPr lang="en-US">
              <a:solidFill>
                <a:prstClr val="white"/>
              </a:solidFill>
            </a:endParaRPr>
          </a:p>
        </p:txBody>
      </p:sp>
    </p:spTree>
    <p:custDataLst>
      <p:tags r:id="rId1"/>
    </p:custDataLst>
    <p:extLst>
      <p:ext uri="{BB962C8B-B14F-4D97-AF65-F5344CB8AC3E}">
        <p14:creationId xmlns:p14="http://schemas.microsoft.com/office/powerpoint/2010/main" val="4265411119"/>
      </p:ext>
    </p:extLst>
  </p:cSld>
  <p:clrMapOvr>
    <a:masterClrMapping/>
  </p:clrMapOvr>
  <mc:AlternateContent xmlns:mc="http://schemas.openxmlformats.org/markup-compatibility/2006" xmlns:p14="http://schemas.microsoft.com/office/powerpoint/2010/main">
    <mc:Choice Requires="p14">
      <p:transition spd="med" p14:dur="700" advClick="0" advTm="15421">
        <p:fade/>
      </p:transition>
    </mc:Choice>
    <mc:Fallback xmlns="">
      <p:transition spd="med" advClick="0" advTm="1542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TELPAS Alternate Training</a:t>
            </a:r>
          </a:p>
        </p:txBody>
      </p:sp>
      <p:sp>
        <p:nvSpPr>
          <p:cNvPr id="3" name="Content Placeholder 2"/>
          <p:cNvSpPr>
            <a:spLocks noGrp="1"/>
          </p:cNvSpPr>
          <p:nvPr>
            <p:ph sz="quarter" idx="13"/>
          </p:nvPr>
        </p:nvSpPr>
        <p:spPr>
          <a:xfrm>
            <a:off x="675748" y="1624761"/>
            <a:ext cx="10978369" cy="4641568"/>
          </a:xfrm>
        </p:spPr>
        <p:txBody>
          <a:bodyPr>
            <a:normAutofit fontScale="85000" lnSpcReduction="20000"/>
          </a:bodyPr>
          <a:lstStyle/>
          <a:p>
            <a:pPr marL="457200" indent="-457200">
              <a:buClr>
                <a:schemeClr val="accent2"/>
              </a:buClr>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Intended for any individual who needs a general overview of TELPAS Alternate </a:t>
            </a:r>
          </a:p>
          <a:p>
            <a:pPr marL="793750" lvl="1" indent="-284163">
              <a:lnSpc>
                <a:spcPct val="120000"/>
              </a:lnSpc>
              <a:buClr>
                <a:srgbClr val="0070C0"/>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Can be used as one of several training PowerPoints for test coordinators and test administrators</a:t>
            </a:r>
          </a:p>
          <a:p>
            <a:pPr marL="793750" lvl="1" indent="-284163">
              <a:lnSpc>
                <a:spcPct val="120000"/>
              </a:lnSpc>
              <a:buClr>
                <a:srgbClr val="0070C0"/>
              </a:buCl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Can be shown to administrators or parents who need to have a basic understanding of TELPAS Alternate</a:t>
            </a:r>
          </a:p>
          <a:p>
            <a:pPr marL="457200" indent="-457200">
              <a:buClr>
                <a:schemeClr val="accent2"/>
              </a:buClr>
              <a:buFont typeface="Wingdings" panose="05000000000000000000" pitchFamily="2" charset="2"/>
              <a:buChar char="§"/>
            </a:pPr>
            <a:endParaRPr lang="en-US"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Describes the TELPAS Alternate assessment and the reason for its development</a:t>
            </a:r>
          </a:p>
          <a:p>
            <a:pPr marL="457200" indent="-457200">
              <a:buClr>
                <a:schemeClr val="accent2"/>
              </a:buClr>
              <a:buFont typeface="Wingdings" panose="05000000000000000000" pitchFamily="2" charset="2"/>
              <a:buChar char="§"/>
            </a:pPr>
            <a:endParaRPr lang="en-US"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Provides a definition of the students in this special population</a:t>
            </a:r>
          </a:p>
          <a:p>
            <a:pPr marL="457200" indent="-457200">
              <a:buClr>
                <a:schemeClr val="accent2"/>
              </a:buClr>
              <a:buFont typeface="Wingdings" panose="05000000000000000000" pitchFamily="2" charset="2"/>
              <a:buChar char="§"/>
            </a:pPr>
            <a:endParaRPr lang="en-US"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Outlines a schedule of events and additional training resources</a:t>
            </a:r>
          </a:p>
          <a:p>
            <a:pPr marL="457200" indent="-457200">
              <a:buFont typeface="Arial" panose="020B0604020202020204" pitchFamily="34" charset="0"/>
              <a:buChar char="•"/>
            </a:pPr>
            <a:endParaRPr lang="en-US" b="1" dirty="0"/>
          </a:p>
          <a:p>
            <a:pPr marL="457200" indent="-457200">
              <a:buFont typeface="Wingdings" panose="05000000000000000000" pitchFamily="2" charset="2"/>
              <a:buChar char="q"/>
            </a:pPr>
            <a:endParaRPr lang="en-US" b="1" dirty="0"/>
          </a:p>
          <a:p>
            <a:pPr marL="457200" indent="-457200">
              <a:buFont typeface="Wingdings" panose="05000000000000000000" pitchFamily="2" charset="2"/>
              <a:buChar char="q"/>
            </a:pPr>
            <a:endParaRPr lang="en-US" sz="2400" b="1" dirty="0"/>
          </a:p>
        </p:txBody>
      </p:sp>
      <p:sp>
        <p:nvSpPr>
          <p:cNvPr id="4" name="Footer Placeholder 3">
            <a:extLst>
              <a:ext uri="{FF2B5EF4-FFF2-40B4-BE49-F238E27FC236}">
                <a16:creationId xmlns:a16="http://schemas.microsoft.com/office/drawing/2014/main" id="{909C1B2B-A4DB-4D12-8A64-9789BB4B5AF1}"/>
              </a:ext>
            </a:extLst>
          </p:cNvPr>
          <p:cNvSpPr>
            <a:spLocks noGrp="1"/>
          </p:cNvSpPr>
          <p:nvPr>
            <p:ph type="ftr" sz="quarter" idx="11"/>
          </p:nvPr>
        </p:nvSpPr>
        <p:spPr/>
        <p:txBody>
          <a:bodyPr/>
          <a:lstStyle/>
          <a:p>
            <a:r>
              <a:rPr lang="en-US" dirty="0">
                <a:solidFill>
                  <a:prstClr val="white"/>
                </a:solidFill>
              </a:rPr>
              <a:t>Student Assessment Division</a:t>
            </a:r>
          </a:p>
        </p:txBody>
      </p:sp>
      <p:sp>
        <p:nvSpPr>
          <p:cNvPr id="5" name="Slide Number Placeholder 4">
            <a:extLst>
              <a:ext uri="{FF2B5EF4-FFF2-40B4-BE49-F238E27FC236}">
                <a16:creationId xmlns:a16="http://schemas.microsoft.com/office/drawing/2014/main" id="{072B5BEE-3C92-455F-9145-09435B8E745A}"/>
              </a:ext>
            </a:extLst>
          </p:cNvPr>
          <p:cNvSpPr>
            <a:spLocks noGrp="1"/>
          </p:cNvSpPr>
          <p:nvPr>
            <p:ph type="sldNum" sz="quarter" idx="12"/>
          </p:nvPr>
        </p:nvSpPr>
        <p:spPr/>
        <p:txBody>
          <a:bodyPr/>
          <a:lstStyle/>
          <a:p>
            <a:fld id="{0088AB57-2DBE-44A3-AE96-942C49E954BF}" type="slidenum">
              <a:rPr lang="en-US" smtClean="0">
                <a:solidFill>
                  <a:prstClr val="white"/>
                </a:solidFill>
              </a:rPr>
              <a:pPr/>
              <a:t>2</a:t>
            </a:fld>
            <a:endParaRPr lang="en-US">
              <a:solidFill>
                <a:prstClr val="white"/>
              </a:solidFill>
            </a:endParaRPr>
          </a:p>
        </p:txBody>
      </p:sp>
    </p:spTree>
    <p:custDataLst>
      <p:tags r:id="rId1"/>
    </p:custDataLst>
    <p:extLst>
      <p:ext uri="{BB962C8B-B14F-4D97-AF65-F5344CB8AC3E}">
        <p14:creationId xmlns:p14="http://schemas.microsoft.com/office/powerpoint/2010/main" val="2013080854"/>
      </p:ext>
    </p:extLst>
  </p:cSld>
  <p:clrMapOvr>
    <a:masterClrMapping/>
  </p:clrMapOvr>
  <mc:AlternateContent xmlns:mc="http://schemas.openxmlformats.org/markup-compatibility/2006" xmlns:p14="http://schemas.microsoft.com/office/powerpoint/2010/main">
    <mc:Choice Requires="p14">
      <p:transition spd="med" p14:dur="700" advClick="0" advTm="23508">
        <p:fade/>
      </p:transition>
    </mc:Choice>
    <mc:Fallback xmlns="">
      <p:transition spd="med" advClick="0" advTm="2350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lnSpcReduction="10000"/>
          </a:bodyPr>
          <a:lstStyle/>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30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u="sng"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p>
          <a:p>
            <a:pPr algn="ctr"/>
            <a:r>
              <a:rPr lang="en-US" dirty="0">
                <a:effectLst/>
                <a:latin typeface="Open Sans SemiBold" panose="020B0706030804020204" pitchFamily="34" charset="0"/>
                <a:ea typeface="Open Sans SemiBold" panose="020B0706030804020204" pitchFamily="34" charset="0"/>
                <a:cs typeface="Open Sans SemiBold" panose="020B0706030804020204" pitchFamily="34" charset="0"/>
              </a:rPr>
              <a:t>833-601-8821</a:t>
            </a:r>
          </a:p>
          <a:p>
            <a:pPr algn="ctr"/>
            <a:r>
              <a:rPr lang="en-US" sz="2400" b="1" u="sng" dirty="0">
                <a:solidFill>
                  <a:srgbClr val="0563C1"/>
                </a:solidFill>
                <a:effectLst/>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r>
              <a:rPr lang="en-US" sz="1800" dirty="0">
                <a:effectLst/>
                <a:latin typeface="Open Sans SemiBold" panose="020B0706030804020204" pitchFamily="34" charset="0"/>
                <a:ea typeface="Open Sans SemiBold" panose="020B0706030804020204" pitchFamily="34" charset="0"/>
                <a:cs typeface="Open Sans SemiBold" panose="020B0706030804020204" pitchFamily="34" charset="0"/>
              </a:rPr>
              <a:t>. </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20</a:t>
            </a:fld>
            <a:endParaRPr lang="en-US" dirty="0"/>
          </a:p>
        </p:txBody>
      </p:sp>
    </p:spTree>
    <p:custDataLst>
      <p:tags r:id="rId1"/>
    </p:custDataLst>
    <p:extLst>
      <p:ext uri="{BB962C8B-B14F-4D97-AF65-F5344CB8AC3E}">
        <p14:creationId xmlns:p14="http://schemas.microsoft.com/office/powerpoint/2010/main" val="3444066202"/>
      </p:ext>
    </p:extLst>
  </p:cSld>
  <p:clrMapOvr>
    <a:masterClrMapping/>
  </p:clrMapOvr>
  <mc:AlternateContent xmlns:mc="http://schemas.openxmlformats.org/markup-compatibility/2006" xmlns:p14="http://schemas.microsoft.com/office/powerpoint/2010/main">
    <mc:Choice Requires="p14">
      <p:transition spd="med" p14:dur="700" advClick="0" advTm="22552">
        <p:fade/>
      </p:transition>
    </mc:Choice>
    <mc:Fallback xmlns="">
      <p:transition spd="med" advClick="0" advTm="22552">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26D9-45EE-481D-9CB1-7FDFF75C391C}"/>
              </a:ext>
            </a:extLst>
          </p:cNvPr>
          <p:cNvSpPr>
            <a:spLocks noGrp="1"/>
          </p:cNvSpPr>
          <p:nvPr>
            <p:ph type="title"/>
          </p:nvPr>
        </p:nvSpPr>
        <p:spPr/>
        <p:txBody>
          <a:bodyPr/>
          <a:lstStyle/>
          <a:p>
            <a:r>
              <a:rPr lang="en-US" dirty="0"/>
              <a:t>Disclaimer</a:t>
            </a:r>
          </a:p>
        </p:txBody>
      </p:sp>
      <p:sp>
        <p:nvSpPr>
          <p:cNvPr id="5" name="Content Placeholder 4">
            <a:extLst>
              <a:ext uri="{FF2B5EF4-FFF2-40B4-BE49-F238E27FC236}">
                <a16:creationId xmlns:a16="http://schemas.microsoft.com/office/drawing/2014/main" id="{58F39EDD-4341-48D5-B296-F9FAD8E469D3}"/>
              </a:ext>
            </a:extLst>
          </p:cNvPr>
          <p:cNvSpPr>
            <a:spLocks noGrp="1"/>
          </p:cNvSpPr>
          <p:nvPr>
            <p:ph sz="quarter" idx="13"/>
          </p:nvPr>
        </p:nvSpPr>
        <p:spPr/>
        <p:txBody>
          <a:bodyPr>
            <a:normAutofit fontScale="92500" lnSpcReduction="10000"/>
          </a:bodyPr>
          <a:lstStyle/>
          <a:p>
            <a:r>
              <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endPar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endPar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r>
              <a:rPr lang="en-US"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a:p>
            <a:endParaRPr lang="en-US" dirty="0"/>
          </a:p>
        </p:txBody>
      </p:sp>
      <p:sp>
        <p:nvSpPr>
          <p:cNvPr id="3" name="Footer Placeholder 2">
            <a:extLst>
              <a:ext uri="{FF2B5EF4-FFF2-40B4-BE49-F238E27FC236}">
                <a16:creationId xmlns:a16="http://schemas.microsoft.com/office/drawing/2014/main" id="{3CE80459-AC16-4AA2-8B6A-491D7F008D99}"/>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D78EA923-3853-4718-A8DB-748177056B39}"/>
              </a:ext>
            </a:extLst>
          </p:cNvPr>
          <p:cNvSpPr>
            <a:spLocks noGrp="1"/>
          </p:cNvSpPr>
          <p:nvPr>
            <p:ph type="sldNum" sz="quarter" idx="12"/>
          </p:nvPr>
        </p:nvSpPr>
        <p:spPr/>
        <p:txBody>
          <a:bodyPr/>
          <a:lstStyle/>
          <a:p>
            <a:fld id="{0088AB57-2DBE-44A3-AE96-942C49E954BF}" type="slidenum">
              <a:rPr lang="en-US" smtClean="0">
                <a:solidFill>
                  <a:prstClr val="white"/>
                </a:solidFill>
              </a:rPr>
              <a:pPr/>
              <a:t>21</a:t>
            </a:fld>
            <a:endParaRPr lang="en-US">
              <a:solidFill>
                <a:prstClr val="white"/>
              </a:solidFill>
            </a:endParaRPr>
          </a:p>
        </p:txBody>
      </p:sp>
    </p:spTree>
    <p:custDataLst>
      <p:tags r:id="rId1"/>
    </p:custDataLst>
    <p:extLst>
      <p:ext uri="{BB962C8B-B14F-4D97-AF65-F5344CB8AC3E}">
        <p14:creationId xmlns:p14="http://schemas.microsoft.com/office/powerpoint/2010/main" val="1112416633"/>
      </p:ext>
    </p:extLst>
  </p:cSld>
  <p:clrMapOvr>
    <a:masterClrMapping/>
  </p:clrMapOvr>
  <mc:AlternateContent xmlns:mc="http://schemas.openxmlformats.org/markup-compatibility/2006" xmlns:p14="http://schemas.microsoft.com/office/powerpoint/2010/main">
    <mc:Choice Requires="p14">
      <p:transition spd="slow" p14:dur="1084" advClick="0" advTm="32284">
        <p:fade/>
      </p:transition>
    </mc:Choice>
    <mc:Fallback xmlns="">
      <p:transition spd="slow" advClick="0" advTm="32284">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164" y="232801"/>
            <a:ext cx="9176157" cy="710206"/>
          </a:xfrm>
        </p:spPr>
        <p:txBody>
          <a:bodyPr/>
          <a:lstStyle/>
          <a:p>
            <a:r>
              <a:rPr lang="en-US" dirty="0"/>
              <a:t>TELPAS Alternate</a:t>
            </a:r>
          </a:p>
        </p:txBody>
      </p:sp>
      <p:sp>
        <p:nvSpPr>
          <p:cNvPr id="3" name="Content Placeholder 2"/>
          <p:cNvSpPr>
            <a:spLocks noGrp="1"/>
          </p:cNvSpPr>
          <p:nvPr>
            <p:ph sz="quarter" idx="13"/>
          </p:nvPr>
        </p:nvSpPr>
        <p:spPr/>
        <p:txBody>
          <a:bodyPr>
            <a:normAutofit/>
          </a:bodyPr>
          <a:lstStyle/>
          <a:p>
            <a:pPr marL="457200" indent="-457200">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Every Student Succeeds Act (ESSA), requires each state to administer an alternate English language proficiency (ELP) assessment for emergent bilingual (EB) students with the most significant cognitive disabilities who cannot participate in the general ELP assessment, even with allowable accommodations. </a:t>
            </a:r>
          </a:p>
          <a:p>
            <a:pPr marL="457200" indent="-457200">
              <a:buClr>
                <a:schemeClr val="accent2"/>
              </a:buClr>
              <a:buFont typeface="Wingdings" panose="05000000000000000000" pitchFamily="2" charset="2"/>
              <a:buChar char="§"/>
              <a:defRPr/>
            </a:pPr>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Texas Education Agency (TEA) worked with stakeholders to develop the TELPAS Alternate to evaluate grades 2-12 students receiving special education services identified in the Public Education Information Management System (PEIMS) as an EB student and also identified with a most significant cognitive disability. </a:t>
            </a:r>
          </a:p>
          <a:p>
            <a:pPr marL="1143000" lvl="1" indent="-457200">
              <a:defRPr/>
            </a:pPr>
            <a:endParaRPr lang="en-US" b="1" dirty="0"/>
          </a:p>
          <a:p>
            <a:endParaRPr lang="en-US" dirty="0"/>
          </a:p>
        </p:txBody>
      </p:sp>
      <p:sp>
        <p:nvSpPr>
          <p:cNvPr id="4" name="Footer Placeholder 3">
            <a:extLst>
              <a:ext uri="{FF2B5EF4-FFF2-40B4-BE49-F238E27FC236}">
                <a16:creationId xmlns:a16="http://schemas.microsoft.com/office/drawing/2014/main" id="{C7A14E0F-BBE3-4B71-B764-CF0286E38048}"/>
              </a:ext>
            </a:extLst>
          </p:cNvPr>
          <p:cNvSpPr>
            <a:spLocks noGrp="1"/>
          </p:cNvSpPr>
          <p:nvPr>
            <p:ph type="ftr" sz="quarter" idx="11"/>
          </p:nvPr>
        </p:nvSpPr>
        <p:spPr/>
        <p:txBody>
          <a:bodyPr/>
          <a:lstStyle/>
          <a:p>
            <a:r>
              <a:rPr lang="en-US" dirty="0">
                <a:solidFill>
                  <a:prstClr val="white"/>
                </a:solidFill>
              </a:rPr>
              <a:t>Student Assessment Division</a:t>
            </a:r>
          </a:p>
        </p:txBody>
      </p:sp>
      <p:sp>
        <p:nvSpPr>
          <p:cNvPr id="5" name="Slide Number Placeholder 4">
            <a:extLst>
              <a:ext uri="{FF2B5EF4-FFF2-40B4-BE49-F238E27FC236}">
                <a16:creationId xmlns:a16="http://schemas.microsoft.com/office/drawing/2014/main" id="{D73BA20A-F9EA-43F9-9442-17EDB52612E9}"/>
              </a:ext>
            </a:extLst>
          </p:cNvPr>
          <p:cNvSpPr>
            <a:spLocks noGrp="1"/>
          </p:cNvSpPr>
          <p:nvPr>
            <p:ph type="sldNum" sz="quarter" idx="12"/>
          </p:nvPr>
        </p:nvSpPr>
        <p:spPr/>
        <p:txBody>
          <a:bodyPr/>
          <a:lstStyle/>
          <a:p>
            <a:fld id="{0088AB57-2DBE-44A3-AE96-942C49E954BF}" type="slidenum">
              <a:rPr lang="en-US" smtClean="0">
                <a:solidFill>
                  <a:prstClr val="white"/>
                </a:solidFill>
              </a:rPr>
              <a:pPr/>
              <a:t>3</a:t>
            </a:fld>
            <a:endParaRPr lang="en-US">
              <a:solidFill>
                <a:prstClr val="white"/>
              </a:solidFill>
            </a:endParaRPr>
          </a:p>
        </p:txBody>
      </p:sp>
    </p:spTree>
    <p:custDataLst>
      <p:tags r:id="rId1"/>
    </p:custDataLst>
    <p:extLst>
      <p:ext uri="{BB962C8B-B14F-4D97-AF65-F5344CB8AC3E}">
        <p14:creationId xmlns:p14="http://schemas.microsoft.com/office/powerpoint/2010/main" val="583194506"/>
      </p:ext>
    </p:extLst>
  </p:cSld>
  <p:clrMapOvr>
    <a:masterClrMapping/>
  </p:clrMapOvr>
  <mc:AlternateContent xmlns:mc="http://schemas.openxmlformats.org/markup-compatibility/2006" xmlns:p14="http://schemas.microsoft.com/office/powerpoint/2010/main">
    <mc:Choice Requires="p14">
      <p:transition spd="med" p14:dur="700" advClick="0" advTm="47034">
        <p:fade/>
      </p:transition>
    </mc:Choice>
    <mc:Fallback xmlns="">
      <p:transition spd="med" advClick="0" advTm="47034">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TELPAS Alternate?</a:t>
            </a:r>
          </a:p>
        </p:txBody>
      </p:sp>
      <p:pic>
        <p:nvPicPr>
          <p:cNvPr id="8" name="Picture 7">
            <a:extLst>
              <a:ext uri="{FF2B5EF4-FFF2-40B4-BE49-F238E27FC236}">
                <a16:creationId xmlns:a16="http://schemas.microsoft.com/office/drawing/2014/main" id="{5C172E39-4BC8-4753-B372-2EBB8A360118}"/>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9236" r="22958" b="1009"/>
          <a:stretch/>
        </p:blipFill>
        <p:spPr>
          <a:xfrm>
            <a:off x="942669" y="1818817"/>
            <a:ext cx="4114800" cy="4238320"/>
          </a:xfrm>
          <a:prstGeom prst="rect">
            <a:avLst/>
          </a:prstGeom>
        </p:spPr>
      </p:pic>
      <p:sp>
        <p:nvSpPr>
          <p:cNvPr id="3" name="Content Placeholder 2"/>
          <p:cNvSpPr>
            <a:spLocks noGrp="1"/>
          </p:cNvSpPr>
          <p:nvPr>
            <p:ph sz="quarter" idx="13"/>
          </p:nvPr>
        </p:nvSpPr>
        <p:spPr>
          <a:xfrm>
            <a:off x="6096000" y="1551709"/>
            <a:ext cx="5588000" cy="4672879"/>
          </a:xfrm>
        </p:spPr>
        <p:txBody>
          <a:bodyPr>
            <a:noAutofit/>
          </a:bodyPr>
          <a:lstStyle/>
          <a:p>
            <a:pPr marL="457200" indent="-457200">
              <a:lnSpc>
                <a:spcPct val="100000"/>
              </a:lnSpc>
              <a:buClr>
                <a:schemeClr val="accent2"/>
              </a:buClr>
              <a:buFont typeface="Wingdings" panose="05000000000000000000" pitchFamily="2" charset="2"/>
              <a:buChar char="§"/>
              <a:defRPr/>
            </a:pPr>
            <a:r>
              <a:rPr lang="en-US" sz="2200" b="1" dirty="0">
                <a:latin typeface="Open Sans SemiBold" panose="020B0706030804020204" pitchFamily="34" charset="0"/>
                <a:ea typeface="Open Sans SemiBold" panose="020B0706030804020204" pitchFamily="34" charset="0"/>
                <a:cs typeface="Open Sans SemiBold" panose="020B0706030804020204" pitchFamily="34" charset="0"/>
              </a:rPr>
              <a:t>A holistic inventory that assesses the language domains of listening, speaking, reading, and writing for EB students with the most significant cognitive disabilities in grades 2-12</a:t>
            </a:r>
          </a:p>
          <a:p>
            <a:pPr marL="457200" indent="-457200">
              <a:lnSpc>
                <a:spcPct val="100000"/>
              </a:lnSpc>
              <a:buClr>
                <a:schemeClr val="accent2"/>
              </a:buClr>
              <a:buFont typeface="Wingdings" panose="05000000000000000000" pitchFamily="2" charset="2"/>
              <a:buChar char="§"/>
              <a:defRPr/>
            </a:pPr>
            <a:r>
              <a:rPr lang="en-US" sz="2200" b="1" dirty="0">
                <a:latin typeface="Open Sans SemiBold" panose="020B0706030804020204" pitchFamily="34" charset="0"/>
                <a:ea typeface="Open Sans SemiBold" panose="020B0706030804020204" pitchFamily="34" charset="0"/>
                <a:cs typeface="Open Sans SemiBold" panose="020B0706030804020204" pitchFamily="34" charset="0"/>
              </a:rPr>
              <a:t>Aligned to the Texas English Language Proficiency Standards (ELPS)</a:t>
            </a:r>
          </a:p>
          <a:p>
            <a:pPr marL="457200" indent="-457200">
              <a:lnSpc>
                <a:spcPct val="100000"/>
              </a:lnSpc>
              <a:buClr>
                <a:schemeClr val="accent2"/>
              </a:buClr>
              <a:buFont typeface="Wingdings" panose="05000000000000000000" pitchFamily="2" charset="2"/>
              <a:buChar char="§"/>
              <a:defRPr/>
            </a:pPr>
            <a:r>
              <a:rPr lang="en-US" sz="2200" b="1" dirty="0">
                <a:latin typeface="Open Sans SemiBold" panose="020B0706030804020204" pitchFamily="34" charset="0"/>
                <a:ea typeface="Open Sans SemiBold" panose="020B0706030804020204" pitchFamily="34" charset="0"/>
                <a:cs typeface="Open Sans SemiBold" panose="020B0706030804020204" pitchFamily="34" charset="0"/>
              </a:rPr>
              <a:t>Based on alternate Proficiency Level Descriptors (PLDs) created to address the specific access needs of this population</a:t>
            </a:r>
          </a:p>
        </p:txBody>
      </p:sp>
      <p:sp>
        <p:nvSpPr>
          <p:cNvPr id="5" name="Footer Placeholder 4">
            <a:extLst>
              <a:ext uri="{FF2B5EF4-FFF2-40B4-BE49-F238E27FC236}">
                <a16:creationId xmlns:a16="http://schemas.microsoft.com/office/drawing/2014/main" id="{311C0165-1E96-412C-9168-4679F25821AE}"/>
              </a:ext>
            </a:extLst>
          </p:cNvPr>
          <p:cNvSpPr>
            <a:spLocks noGrp="1"/>
          </p:cNvSpPr>
          <p:nvPr>
            <p:ph type="ftr" sz="quarter" idx="11"/>
          </p:nvPr>
        </p:nvSpPr>
        <p:spPr/>
        <p:txBody>
          <a:bodyPr/>
          <a:lstStyle/>
          <a:p>
            <a:r>
              <a:rPr lang="en-US" dirty="0">
                <a:solidFill>
                  <a:prstClr val="white"/>
                </a:solidFill>
              </a:rPr>
              <a:t>Student Assessment Division</a:t>
            </a:r>
          </a:p>
        </p:txBody>
      </p:sp>
      <p:sp>
        <p:nvSpPr>
          <p:cNvPr id="6" name="Slide Number Placeholder 5">
            <a:extLst>
              <a:ext uri="{FF2B5EF4-FFF2-40B4-BE49-F238E27FC236}">
                <a16:creationId xmlns:a16="http://schemas.microsoft.com/office/drawing/2014/main" id="{BD98B451-D7A6-45EC-B51B-5469F1AA98BF}"/>
              </a:ext>
            </a:extLst>
          </p:cNvPr>
          <p:cNvSpPr>
            <a:spLocks noGrp="1"/>
          </p:cNvSpPr>
          <p:nvPr>
            <p:ph type="sldNum" sz="quarter" idx="12"/>
          </p:nvPr>
        </p:nvSpPr>
        <p:spPr/>
        <p:txBody>
          <a:bodyPr/>
          <a:lstStyle/>
          <a:p>
            <a:fld id="{0088AB57-2DBE-44A3-AE96-942C49E954BF}" type="slidenum">
              <a:rPr lang="en-US" smtClean="0">
                <a:solidFill>
                  <a:prstClr val="white"/>
                </a:solidFill>
              </a:rPr>
              <a:pPr/>
              <a:t>4</a:t>
            </a:fld>
            <a:endParaRPr lang="en-US">
              <a:solidFill>
                <a:prstClr val="white"/>
              </a:solidFill>
            </a:endParaRPr>
          </a:p>
        </p:txBody>
      </p:sp>
    </p:spTree>
    <p:custDataLst>
      <p:tags r:id="rId1"/>
    </p:custDataLst>
    <p:extLst>
      <p:ext uri="{BB962C8B-B14F-4D97-AF65-F5344CB8AC3E}">
        <p14:creationId xmlns:p14="http://schemas.microsoft.com/office/powerpoint/2010/main" val="3901337313"/>
      </p:ext>
    </p:extLst>
  </p:cSld>
  <p:clrMapOvr>
    <a:masterClrMapping/>
  </p:clrMapOvr>
  <mc:AlternateContent xmlns:mc="http://schemas.openxmlformats.org/markup-compatibility/2006" xmlns:p14="http://schemas.microsoft.com/office/powerpoint/2010/main">
    <mc:Choice Requires="p14">
      <p:transition spd="med" p14:dur="700" advClick="0" advTm="35010">
        <p:fade/>
      </p:transition>
    </mc:Choice>
    <mc:Fallback xmlns="">
      <p:transition spd="med" advClick="0" advTm="3501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8C14-4BF4-42D3-AA25-94413FD589AB}"/>
              </a:ext>
            </a:extLst>
          </p:cNvPr>
          <p:cNvSpPr>
            <a:spLocks noGrp="1"/>
          </p:cNvSpPr>
          <p:nvPr>
            <p:ph type="title"/>
          </p:nvPr>
        </p:nvSpPr>
        <p:spPr/>
        <p:txBody>
          <a:bodyPr/>
          <a:lstStyle/>
          <a:p>
            <a:r>
              <a:rPr lang="en-US" dirty="0"/>
              <a:t>Observable Behaviors </a:t>
            </a:r>
          </a:p>
        </p:txBody>
      </p:sp>
      <p:pic>
        <p:nvPicPr>
          <p:cNvPr id="7" name="Content Placeholder 3" descr="Image of Observable Behavior S3; an accessible version of the Observable Behaviors is available on the TELPAS Alternate webpage of the TEA website">
            <a:extLst>
              <a:ext uri="{FF2B5EF4-FFF2-40B4-BE49-F238E27FC236}">
                <a16:creationId xmlns:a16="http://schemas.microsoft.com/office/drawing/2014/main" id="{945D1A64-0AE3-4A42-9F3C-074F0A64D749}"/>
              </a:ext>
            </a:extLst>
          </p:cNvPr>
          <p:cNvPicPr>
            <a:picLocks noChangeAspect="1"/>
          </p:cNvPicPr>
          <p:nvPr/>
        </p:nvPicPr>
        <p:blipFill>
          <a:blip r:embed="rId4"/>
          <a:stretch>
            <a:fillRect/>
          </a:stretch>
        </p:blipFill>
        <p:spPr>
          <a:xfrm>
            <a:off x="955537" y="1433229"/>
            <a:ext cx="10271401" cy="2226830"/>
          </a:xfrm>
          <a:prstGeom prst="rect">
            <a:avLst/>
          </a:prstGeom>
        </p:spPr>
      </p:pic>
      <p:sp>
        <p:nvSpPr>
          <p:cNvPr id="6" name="Text Placeholder 5" descr="It is a blue rectangle with the following text, The “test questions” in TELPAS Alternate are called observable behaviors. They are descriptions of student behaviors in the language domains of listening, speaking, reading, and writing. Test administrators consider how well students understand and use English in a variety of social and academic situations.&#10;">
            <a:extLst>
              <a:ext uri="{FF2B5EF4-FFF2-40B4-BE49-F238E27FC236}">
                <a16:creationId xmlns:a16="http://schemas.microsoft.com/office/drawing/2014/main" id="{77C9E383-E1BF-4EF2-85A8-A6E09E7813FD}"/>
              </a:ext>
              <a:ext uri="{C183D7F6-B498-43B3-948B-1728B52AA6E4}">
                <adec:decorative xmlns:adec="http://schemas.microsoft.com/office/drawing/2017/decorative" val="0"/>
              </a:ext>
            </a:extLst>
          </p:cNvPr>
          <p:cNvSpPr>
            <a:spLocks noGrp="1"/>
          </p:cNvSpPr>
          <p:nvPr>
            <p:ph type="body" sz="quarter" idx="14"/>
          </p:nvPr>
        </p:nvSpPr>
        <p:spPr>
          <a:xfrm>
            <a:off x="955536" y="3831604"/>
            <a:ext cx="10271401" cy="2369170"/>
          </a:xfrm>
        </p:spPr>
        <p:txBody>
          <a:bodyPr>
            <a:normAutofit/>
          </a:bodyPr>
          <a:lstStyle/>
          <a:p>
            <a:r>
              <a:rPr lang="en-US" dirty="0">
                <a:latin typeface="Open Sans Semibold" panose="020B0706030804020204" pitchFamily="34" charset="0"/>
                <a:ea typeface="Open Sans Semibold" panose="020B0706030804020204" pitchFamily="34" charset="0"/>
                <a:cs typeface="Open Sans Semibold" panose="020B0706030804020204" pitchFamily="34" charset="0"/>
              </a:rPr>
              <a:t>The “test questions” in TELPAS Alternate are called observable behaviors. They are descriptions of student behaviors in the language domains of listening, speaking, reading, and writing. Test administrators consider how well students understand and use English in a variety of social and academic situations.</a:t>
            </a:r>
          </a:p>
          <a:p>
            <a:endParaRPr lang="en-US" dirty="0">
              <a:latin typeface="Open Sans" panose="020B0606030504020204"/>
            </a:endParaRPr>
          </a:p>
        </p:txBody>
      </p:sp>
      <p:sp>
        <p:nvSpPr>
          <p:cNvPr id="3" name="Footer Placeholder 2">
            <a:extLst>
              <a:ext uri="{FF2B5EF4-FFF2-40B4-BE49-F238E27FC236}">
                <a16:creationId xmlns:a16="http://schemas.microsoft.com/office/drawing/2014/main" id="{97378EBC-61AD-42CD-9197-6161A18609B5}"/>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DC471755-C3F9-4DB5-BE09-1602B1781CB5}"/>
              </a:ext>
            </a:extLst>
          </p:cNvPr>
          <p:cNvSpPr>
            <a:spLocks noGrp="1"/>
          </p:cNvSpPr>
          <p:nvPr>
            <p:ph type="sldNum" sz="quarter" idx="12"/>
          </p:nvPr>
        </p:nvSpPr>
        <p:spPr/>
        <p:txBody>
          <a:bodyPr/>
          <a:lstStyle/>
          <a:p>
            <a:fld id="{0088AB57-2DBE-44A3-AE96-942C49E954BF}" type="slidenum">
              <a:rPr lang="en-US" smtClean="0">
                <a:solidFill>
                  <a:prstClr val="white"/>
                </a:solidFill>
              </a:rPr>
              <a:pPr/>
              <a:t>5</a:t>
            </a:fld>
            <a:endParaRPr lang="en-US">
              <a:solidFill>
                <a:prstClr val="white"/>
              </a:solidFill>
            </a:endParaRPr>
          </a:p>
        </p:txBody>
      </p:sp>
    </p:spTree>
    <p:custDataLst>
      <p:tags r:id="rId1"/>
    </p:custDataLst>
    <p:extLst>
      <p:ext uri="{BB962C8B-B14F-4D97-AF65-F5344CB8AC3E}">
        <p14:creationId xmlns:p14="http://schemas.microsoft.com/office/powerpoint/2010/main" val="1123431328"/>
      </p:ext>
    </p:extLst>
  </p:cSld>
  <p:clrMapOvr>
    <a:masterClrMapping/>
  </p:clrMapOvr>
  <mc:AlternateContent xmlns:mc="http://schemas.openxmlformats.org/markup-compatibility/2006" xmlns:p14="http://schemas.microsoft.com/office/powerpoint/2010/main">
    <mc:Choice Requires="p14">
      <p:transition spd="slow" p14:dur="1145" advClick="0" advTm="49642">
        <p:fade/>
      </p:transition>
    </mc:Choice>
    <mc:Fallback xmlns="">
      <p:transition spd="slow" advClick="0" advTm="4964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Who takes TELPAS Alternate?</a:t>
            </a:r>
          </a:p>
        </p:txBody>
      </p:sp>
      <p:sp>
        <p:nvSpPr>
          <p:cNvPr id="6" name="Slide Number Placeholder 5">
            <a:extLst>
              <a:ext uri="{FF2B5EF4-FFF2-40B4-BE49-F238E27FC236}">
                <a16:creationId xmlns:a16="http://schemas.microsoft.com/office/drawing/2014/main" id="{F6E5189C-C523-4F30-9922-296C2146DDCC}"/>
              </a:ext>
              <a:ext uri="{C183D7F6-B498-43B3-948B-1728B52AA6E4}">
                <adec:decorative xmlns:adec="http://schemas.microsoft.com/office/drawing/2017/decorative" val="1"/>
              </a:ext>
            </a:extLst>
          </p:cNvPr>
          <p:cNvSpPr>
            <a:spLocks noGrp="1"/>
          </p:cNvSpPr>
          <p:nvPr>
            <p:ph type="sldNum" sz="quarter" idx="12"/>
          </p:nvPr>
        </p:nvSpPr>
        <p:spPr/>
        <p:txBody>
          <a:bodyPr/>
          <a:lstStyle/>
          <a:p>
            <a:fld id="{0088AB57-2DBE-44A3-AE96-942C49E954BF}" type="slidenum">
              <a:rPr lang="en-US" smtClean="0">
                <a:solidFill>
                  <a:prstClr val="white"/>
                </a:solidFill>
              </a:rPr>
              <a:pPr/>
              <a:t>6</a:t>
            </a:fld>
            <a:endParaRPr lang="en-US">
              <a:solidFill>
                <a:prstClr val="white"/>
              </a:solidFill>
            </a:endParaRPr>
          </a:p>
        </p:txBody>
      </p:sp>
      <p:sp>
        <p:nvSpPr>
          <p:cNvPr id="4" name="Text Placeholder 3"/>
          <p:cNvSpPr>
            <a:spLocks noGrp="1"/>
          </p:cNvSpPr>
          <p:nvPr>
            <p:ph type="body" sz="quarter" idx="14"/>
          </p:nvPr>
        </p:nvSpPr>
        <p:spPr>
          <a:xfrm>
            <a:off x="518193" y="1710854"/>
            <a:ext cx="5153737" cy="4074694"/>
          </a:xfrm>
        </p:spPr>
        <p:txBody>
          <a:bodyPr anchor="ctr">
            <a:noAutofit/>
          </a:bodyPr>
          <a:lstStyle/>
          <a:p>
            <a:pPr>
              <a:lnSpc>
                <a:spcPts val="2400"/>
              </a:lnSpc>
            </a:pPr>
            <a:r>
              <a:rPr lang="en-US" sz="1850" b="1" dirty="0">
                <a:latin typeface="Open Sans Semibold" panose="020B0706030804020204" pitchFamily="34" charset="0"/>
                <a:ea typeface="Open Sans Semibold" panose="020B0706030804020204" pitchFamily="34" charset="0"/>
                <a:cs typeface="Open Sans Semibold" panose="020B0706030804020204" pitchFamily="34" charset="0"/>
              </a:rPr>
              <a:t>Students taking TELPAS Alternate are EB students in grades 2-12 who have the most significant cognitive disabilities and who are in the process of acquiring English proficiency in listening, speaking, reading, and writing.</a:t>
            </a:r>
          </a:p>
          <a:p>
            <a:pPr>
              <a:lnSpc>
                <a:spcPts val="2400"/>
              </a:lnSpc>
            </a:pPr>
            <a:endParaRPr lang="en-US" sz="185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2400"/>
              </a:lnSpc>
            </a:pPr>
            <a:r>
              <a:rPr lang="en-US" sz="1850" b="1" dirty="0">
                <a:latin typeface="Open Sans Semibold" panose="020B0706030804020204" pitchFamily="34" charset="0"/>
                <a:ea typeface="Open Sans Semibold" panose="020B0706030804020204" pitchFamily="34" charset="0"/>
                <a:cs typeface="Open Sans Semibold" panose="020B0706030804020204" pitchFamily="34" charset="0"/>
              </a:rPr>
              <a:t>EB students, whose parents have declined bilingual or English as a Second Language (ESL) program services, are also required to be assessed with either TELPAS or TELPAS Alternate. </a:t>
            </a:r>
          </a:p>
        </p:txBody>
      </p:sp>
      <p:pic>
        <p:nvPicPr>
          <p:cNvPr id="14" name="Picture 13" descr="It is a photograph&#10;&#10;Two students and a teacher sitting at a table working on an assignment.">
            <a:extLst>
              <a:ext uri="{FF2B5EF4-FFF2-40B4-BE49-F238E27FC236}">
                <a16:creationId xmlns:a16="http://schemas.microsoft.com/office/drawing/2014/main" id="{237D874D-8323-4169-876B-1BC8F4703D61}"/>
              </a:ext>
            </a:extLst>
          </p:cNvPr>
          <p:cNvPicPr>
            <a:picLocks noChangeAspect="1"/>
          </p:cNvPicPr>
          <p:nvPr/>
        </p:nvPicPr>
        <p:blipFill rotWithShape="1">
          <a:blip r:embed="rId4">
            <a:extLst>
              <a:ext uri="{28A0092B-C50C-407E-A947-70E740481C1C}">
                <a14:useLocalDpi xmlns:a14="http://schemas.microsoft.com/office/drawing/2010/main" val="0"/>
              </a:ext>
            </a:extLst>
          </a:blip>
          <a:srcRect l="1830" t="3275" r="12734" b="29726"/>
          <a:stretch/>
        </p:blipFill>
        <p:spPr>
          <a:xfrm>
            <a:off x="6748377" y="1451991"/>
            <a:ext cx="5295285" cy="4592420"/>
          </a:xfrm>
          <a:prstGeom prst="rect">
            <a:avLst/>
          </a:prstGeom>
        </p:spPr>
      </p:pic>
      <p:sp>
        <p:nvSpPr>
          <p:cNvPr id="5" name="Footer Placeholder 4">
            <a:extLst>
              <a:ext uri="{FF2B5EF4-FFF2-40B4-BE49-F238E27FC236}">
                <a16:creationId xmlns:a16="http://schemas.microsoft.com/office/drawing/2014/main" id="{5494B955-A7FF-4EA8-AD0C-3D456EBDDA6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solidFill>
                  <a:prstClr val="white"/>
                </a:solidFill>
              </a:rPr>
              <a:t>Student Assessment Division </a:t>
            </a:r>
          </a:p>
        </p:txBody>
      </p:sp>
    </p:spTree>
    <p:custDataLst>
      <p:tags r:id="rId1"/>
    </p:custDataLst>
    <p:extLst>
      <p:ext uri="{BB962C8B-B14F-4D97-AF65-F5344CB8AC3E}">
        <p14:creationId xmlns:p14="http://schemas.microsoft.com/office/powerpoint/2010/main" val="1908915595"/>
      </p:ext>
    </p:extLst>
  </p:cSld>
  <p:clrMapOvr>
    <a:masterClrMapping/>
  </p:clrMapOvr>
  <mc:AlternateContent xmlns:mc="http://schemas.openxmlformats.org/markup-compatibility/2006" xmlns:p14="http://schemas.microsoft.com/office/powerpoint/2010/main">
    <mc:Choice Requires="p14">
      <p:transition spd="med" p14:dur="532" advClick="0" advTm="45349">
        <p:fade/>
      </p:transition>
    </mc:Choice>
    <mc:Fallback xmlns="">
      <p:transition spd="med" advClick="0" advTm="4534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A787-38B8-5132-275D-320A35E58F75}"/>
              </a:ext>
            </a:extLst>
          </p:cNvPr>
          <p:cNvSpPr>
            <a:spLocks noGrp="1"/>
          </p:cNvSpPr>
          <p:nvPr>
            <p:ph type="title"/>
          </p:nvPr>
        </p:nvSpPr>
        <p:spPr/>
        <p:txBody>
          <a:bodyPr>
            <a:normAutofit fontScale="90000"/>
          </a:bodyPr>
          <a:lstStyle/>
          <a:p>
            <a:r>
              <a:rPr lang="en-US" dirty="0"/>
              <a:t>TEA Definition of Student with a Most Significant Cognitive Disability</a:t>
            </a:r>
          </a:p>
        </p:txBody>
      </p:sp>
      <p:sp>
        <p:nvSpPr>
          <p:cNvPr id="3" name="Footer Placeholder 2">
            <a:extLst>
              <a:ext uri="{FF2B5EF4-FFF2-40B4-BE49-F238E27FC236}">
                <a16:creationId xmlns:a16="http://schemas.microsoft.com/office/drawing/2014/main" id="{8026D735-6AA7-BC3B-6317-DE6796AD6E72}"/>
              </a:ext>
            </a:extLst>
          </p:cNvPr>
          <p:cNvSpPr>
            <a:spLocks noGrp="1"/>
          </p:cNvSpPr>
          <p:nvPr>
            <p:ph type="ftr" sz="quarter" idx="11"/>
          </p:nvPr>
        </p:nvSpPr>
        <p:spPr/>
        <p:txBody>
          <a:bodyPr/>
          <a:lstStyle/>
          <a:p>
            <a:r>
              <a:rPr lang="en-US" dirty="0">
                <a:solidFill>
                  <a:prstClr val="white"/>
                </a:solidFill>
              </a:rPr>
              <a:t>Student Assessment Division </a:t>
            </a:r>
          </a:p>
        </p:txBody>
      </p:sp>
      <p:sp>
        <p:nvSpPr>
          <p:cNvPr id="4" name="Slide Number Placeholder 3">
            <a:extLst>
              <a:ext uri="{FF2B5EF4-FFF2-40B4-BE49-F238E27FC236}">
                <a16:creationId xmlns:a16="http://schemas.microsoft.com/office/drawing/2014/main" id="{4F11B147-28CA-51AA-B3F2-E93DFFA6C7C6}"/>
              </a:ext>
            </a:extLst>
          </p:cNvPr>
          <p:cNvSpPr>
            <a:spLocks noGrp="1"/>
          </p:cNvSpPr>
          <p:nvPr>
            <p:ph type="sldNum" sz="quarter" idx="12"/>
          </p:nvPr>
        </p:nvSpPr>
        <p:spPr/>
        <p:txBody>
          <a:bodyPr/>
          <a:lstStyle/>
          <a:p>
            <a:fld id="{0088AB57-2DBE-44A3-AE96-942C49E954BF}" type="slidenum">
              <a:rPr lang="en-US" smtClean="0">
                <a:solidFill>
                  <a:prstClr val="white"/>
                </a:solidFill>
              </a:rPr>
              <a:pPr/>
              <a:t>7</a:t>
            </a:fld>
            <a:endParaRPr lang="en-US">
              <a:solidFill>
                <a:prstClr val="white"/>
              </a:solidFill>
            </a:endParaRPr>
          </a:p>
        </p:txBody>
      </p:sp>
      <p:sp>
        <p:nvSpPr>
          <p:cNvPr id="6" name="Text Placeholder 5">
            <a:extLst>
              <a:ext uri="{FF2B5EF4-FFF2-40B4-BE49-F238E27FC236}">
                <a16:creationId xmlns:a16="http://schemas.microsoft.com/office/drawing/2014/main" id="{97A74D5C-452C-7FA4-3C11-09BFDED988B3}"/>
              </a:ext>
            </a:extLst>
          </p:cNvPr>
          <p:cNvSpPr>
            <a:spLocks noGrp="1"/>
          </p:cNvSpPr>
          <p:nvPr>
            <p:ph sz="quarter" idx="13"/>
          </p:nvPr>
        </p:nvSpPr>
        <p:spPr/>
        <p:txBody>
          <a:bodyPr>
            <a:noAutofit/>
          </a:bodyPr>
          <a:lstStyle/>
          <a:p>
            <a:pPr>
              <a:lnSpc>
                <a:spcPct val="120000"/>
              </a:lnSpc>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 student with the most significant cognitive disability: </a:t>
            </a:r>
          </a:p>
          <a:p>
            <a:pPr marL="457200" indent="-457200">
              <a:lnSpc>
                <a:spcPct val="120000"/>
              </a:lnSpc>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Exhibits significant intellectual and adaptive behavior deficits in their ability to plan, comprehend, and reason, and who also indicates adaptive behavior deficits that limit his or her ability to apply social and practical skills (e.g., personal care, social problem-solving skills, dressing, eating, using money) across all life domains. </a:t>
            </a:r>
          </a:p>
          <a:p>
            <a:pPr marL="457200" indent="-457200">
              <a:lnSpc>
                <a:spcPct val="120000"/>
              </a:lnSpc>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Requires extensive, direct, individualized instruction and needs substantial supports that are neither temporary nor specific to a particular content area.</a:t>
            </a:r>
          </a:p>
        </p:txBody>
      </p:sp>
    </p:spTree>
    <p:extLst>
      <p:ext uri="{BB962C8B-B14F-4D97-AF65-F5344CB8AC3E}">
        <p14:creationId xmlns:p14="http://schemas.microsoft.com/office/powerpoint/2010/main" val="3561714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lstStyle/>
          <a:p>
            <a:r>
              <a:rPr lang="en-US" dirty="0"/>
              <a:t>Alternate Response Modes</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quarter" idx="14"/>
          </p:nvPr>
        </p:nvSpPr>
        <p:spPr>
          <a:xfrm>
            <a:off x="375686" y="1518100"/>
            <a:ext cx="5599401" cy="4767936"/>
          </a:xfrm>
        </p:spPr>
        <p:txBody>
          <a:bodyPr>
            <a:normAutofit fontScale="85000" lnSpcReduction="20000"/>
          </a:bodyPr>
          <a:lstStyle/>
          <a:p>
            <a:pPr marL="457200" indent="-457200">
              <a:lnSpc>
                <a:spcPct val="100000"/>
              </a:lnSpc>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For TELPAS Alternate, "English" is more inclusive to allow for all modes of communication in English.</a:t>
            </a:r>
          </a:p>
          <a:p>
            <a:pPr marL="457200" indent="-457200">
              <a:lnSpc>
                <a:spcPct val="100000"/>
              </a:lnSpc>
              <a:buClr>
                <a:schemeClr val="accent2"/>
              </a:buClr>
              <a:buFont typeface="Wingdings" panose="05000000000000000000" pitchFamily="2" charset="2"/>
              <a:buChar char="§"/>
              <a:defRPr/>
            </a:pPr>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lnSpc>
                <a:spcPct val="100000"/>
              </a:lnSpc>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Some EB students use sign language, braille, or another method of communication as a substitute for traditional English in one or more language domains.</a:t>
            </a:r>
          </a:p>
          <a:p>
            <a:pPr marL="457200" indent="-457200">
              <a:lnSpc>
                <a:spcPct val="100000"/>
              </a:lnSpc>
              <a:buClr>
                <a:schemeClr val="accent2"/>
              </a:buClr>
              <a:buFont typeface="Wingdings" panose="05000000000000000000" pitchFamily="2" charset="2"/>
              <a:buChar char="§"/>
              <a:defRPr/>
            </a:pPr>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lnSpc>
                <a:spcPct val="100000"/>
              </a:lnSpc>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Teachers should take into account whether an alternate response mode is an appropriate way for an individual student to demonstrate English proficiency in a specific language domain.</a:t>
            </a:r>
          </a:p>
        </p:txBody>
      </p:sp>
      <p:pic>
        <p:nvPicPr>
          <p:cNvPr id="8" name="Picture 7" descr="A boy in a classroom using a computer while his teacher looks on&#10;&#10;">
            <a:extLst>
              <a:ext uri="{FF2B5EF4-FFF2-40B4-BE49-F238E27FC236}">
                <a16:creationId xmlns:a16="http://schemas.microsoft.com/office/drawing/2014/main" id="{F5D06CFD-08DC-42A5-8C94-24D56EA605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4864" r="24195" b="8078"/>
          <a:stretch/>
        </p:blipFill>
        <p:spPr>
          <a:xfrm>
            <a:off x="6488878" y="1772149"/>
            <a:ext cx="5274327" cy="4270786"/>
          </a:xfrm>
          <a:prstGeom prst="rect">
            <a:avLst/>
          </a:prstGeom>
        </p:spPr>
      </p:pic>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8</a:t>
            </a:fld>
            <a:endParaRPr lang="en-US">
              <a:solidFill>
                <a:prstClr val="white"/>
              </a:solidFill>
            </a:endParaRPr>
          </a:p>
        </p:txBody>
      </p:sp>
    </p:spTree>
    <p:custDataLst>
      <p:tags r:id="rId1"/>
    </p:custDataLst>
    <p:extLst>
      <p:ext uri="{BB962C8B-B14F-4D97-AF65-F5344CB8AC3E}">
        <p14:creationId xmlns:p14="http://schemas.microsoft.com/office/powerpoint/2010/main" val="3221718769"/>
      </p:ext>
    </p:extLst>
  </p:cSld>
  <p:clrMapOvr>
    <a:masterClrMapping/>
  </p:clrMapOvr>
  <mc:AlternateContent xmlns:mc="http://schemas.openxmlformats.org/markup-compatibility/2006" xmlns:p14="http://schemas.microsoft.com/office/powerpoint/2010/main">
    <mc:Choice Requires="p14">
      <p:transition spd="med" p14:dur="700" advClick="0" advTm="38033">
        <p:fade/>
      </p:transition>
    </mc:Choice>
    <mc:Fallback xmlns="">
      <p:transition spd="med" advClick="0" advTm="38033">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TELPAS Alternate Proficiency Level Labels</a:t>
            </a:r>
          </a:p>
        </p:txBody>
      </p:sp>
      <p:pic>
        <p:nvPicPr>
          <p:cNvPr id="7" name="Picture Placeholder 6" descr="Image showing how TELPAS Alternate proficiency level labels are named and how they compare to TELPAS proficiency level labels"/>
          <p:cNvPicPr>
            <a:picLocks noGrp="1" noChangeAspect="1"/>
          </p:cNvPicPr>
          <p:nvPr>
            <p:ph type="pic" sz="quarter" idx="13"/>
          </p:nvPr>
        </p:nvPicPr>
        <p:blipFill>
          <a:blip r:embed="rId4"/>
          <a:srcRect t="4039" b="4039"/>
          <a:stretch>
            <a:fillRect/>
          </a:stretch>
        </p:blipFill>
        <p:spPr>
          <a:xfrm>
            <a:off x="401638" y="1341685"/>
            <a:ext cx="11379200" cy="2171533"/>
          </a:xfrm>
          <a:prstGeom prst="rect">
            <a:avLst/>
          </a:prstGeom>
        </p:spPr>
      </p:pic>
      <p:sp>
        <p:nvSpPr>
          <p:cNvPr id="6" name="Text Placeholder 5"/>
          <p:cNvSpPr>
            <a:spLocks noGrp="1"/>
          </p:cNvSpPr>
          <p:nvPr>
            <p:ph type="body" sz="quarter" idx="14"/>
          </p:nvPr>
        </p:nvSpPr>
        <p:spPr>
          <a:xfrm>
            <a:off x="401638" y="3641556"/>
            <a:ext cx="11379200" cy="2745389"/>
          </a:xfrm>
        </p:spPr>
        <p:txBody>
          <a:bodyPr>
            <a:noAutofit/>
          </a:bodyPr>
          <a:lstStyle/>
          <a:p>
            <a:pPr marL="457200" indent="-457200">
              <a:lnSpc>
                <a:spcPct val="100000"/>
              </a:lnSpc>
              <a:spcBef>
                <a:spcPts val="0"/>
              </a:spcBef>
              <a:spcAft>
                <a:spcPts val="1200"/>
              </a:spcAft>
              <a:buFont typeface="Wingdings" panose="05000000000000000000" pitchFamily="2" charset="2"/>
              <a:buChar char="§"/>
              <a:defRPr/>
            </a:pPr>
            <a:r>
              <a:rPr lang="en-US" sz="1800" b="1" dirty="0"/>
              <a:t>For each language domain, TELPAS Alternate measures five levels, or stages, of increasing English language proficiency versus the four levels in TELPAS (the general English language proficiency assessment).</a:t>
            </a:r>
            <a:endParaRPr lang="en-US" sz="1800" b="1" dirty="0">
              <a:highlight>
                <a:srgbClr val="FFFF00"/>
              </a:highlight>
            </a:endParaRPr>
          </a:p>
          <a:p>
            <a:pPr marL="457200" indent="-457200">
              <a:lnSpc>
                <a:spcPct val="100000"/>
              </a:lnSpc>
              <a:spcBef>
                <a:spcPts val="0"/>
              </a:spcBef>
              <a:spcAft>
                <a:spcPts val="1200"/>
              </a:spcAft>
              <a:buFont typeface="Wingdings" panose="05000000000000000000" pitchFamily="2" charset="2"/>
              <a:buChar char="§"/>
              <a:defRPr/>
            </a:pPr>
            <a:r>
              <a:rPr lang="en-US" sz="1800" b="1" dirty="0"/>
              <a:t>Some TELPAS Alternate proficiency levels overlap some of the TELPAS proficiency levels. </a:t>
            </a:r>
            <a:endParaRPr lang="en-US" sz="1800" b="1" dirty="0">
              <a:highlight>
                <a:srgbClr val="FFFF00"/>
              </a:highlight>
            </a:endParaRPr>
          </a:p>
          <a:p>
            <a:pPr marL="457200" indent="-457200">
              <a:lnSpc>
                <a:spcPct val="100000"/>
              </a:lnSpc>
              <a:spcBef>
                <a:spcPts val="0"/>
              </a:spcBef>
              <a:buFont typeface="Wingdings" panose="05000000000000000000" pitchFamily="2" charset="2"/>
              <a:buChar char="§"/>
              <a:defRPr/>
            </a:pPr>
            <a:r>
              <a:rPr lang="en-US" sz="1800" b="1" dirty="0"/>
              <a:t>By stretching out the Beginning and Intermediate levels of TELPAS, TELPAS Alternate provides more granular information about English language proficiency for students with significant cognitive disabilities. This can help educators more specifically assess growth and target instruction from year to year. </a:t>
            </a:r>
          </a:p>
          <a:p>
            <a:pPr>
              <a:lnSpc>
                <a:spcPct val="100000"/>
              </a:lnSpc>
              <a:spcBef>
                <a:spcPts val="0"/>
              </a:spcBef>
            </a:pPr>
            <a:endParaRPr lang="en-US" sz="1800" dirty="0"/>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9</a:t>
            </a:fld>
            <a:endParaRPr lang="en-US">
              <a:solidFill>
                <a:prstClr val="white"/>
              </a:solidFill>
            </a:endParaRPr>
          </a:p>
        </p:txBody>
      </p:sp>
    </p:spTree>
    <p:custDataLst>
      <p:tags r:id="rId1"/>
    </p:custDataLst>
    <p:extLst>
      <p:ext uri="{BB962C8B-B14F-4D97-AF65-F5344CB8AC3E}">
        <p14:creationId xmlns:p14="http://schemas.microsoft.com/office/powerpoint/2010/main" val="1319218533"/>
      </p:ext>
    </p:extLst>
  </p:cSld>
  <p:clrMapOvr>
    <a:masterClrMapping/>
  </p:clrMapOvr>
  <mc:AlternateContent xmlns:mc="http://schemas.openxmlformats.org/markup-compatibility/2006" xmlns:p14="http://schemas.microsoft.com/office/powerpoint/2010/main">
    <mc:Choice Requires="p14">
      <p:transition spd="med" p14:dur="700" advClick="0" advTm="58647">
        <p:fade/>
      </p:transition>
    </mc:Choice>
    <mc:Fallback xmlns="">
      <p:transition spd="med" advClick="0" advTm="58647">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876BC56F-F233-413C-9C42-007047CE860E}"/>
  <p:tag name="ISPRING_PROJECT_VERSION" val="9.3"/>
  <p:tag name="ISPRING_PROJECT_FOLDER_UPDATED" val="1"/>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introductiontotelpasalternate_final script"/>
  <p:tag name="ISPRING_CURRENT_PLAYER_ID" val="universal"/>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0SD1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LRIP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C0SD1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C0SD1TEUk/r24DAACdDAAAIQAAAHVuaXZlcnNhbC9mbGFzaF9za2luX3NldHRpbmdzLnhtbJVX227iMBB971cg9r1saXdppRSJW6Vq2bbasrw7yQAWjh3ZDl3+fsexkziQNLSoEp45x57L8bgN1J7y3gGkooI/9of98VWvF0SZlMD1CpKUEQ29kCh4jh/7T3+Xy/7AQgQT8h20pnyrjKWw9SgCw0xrwa8jwTXuc82FTAjrj7895T/BIEd2sQSGdSlnQyKojvkxvJ/OL6K4M+6mo/nsoY0QiSQl/LgUW3Edkmi/lSLjsQnt1nzaaLtjCpJRvu+MiFGlnzUktZgWN4vhYngZJZWgFJiQHuaT4eRnJ4uREFiZ/eju/m5yIac66vPGnNAOVFGd00bD0e3oro2Wki3UizxbzG/mt+14jrvXu/JpXJag4Z/uzBzFfwT5pc1FmqVf0UgqxdYU9IQzMp9ODhMkxuuHhPmD+XQSTELmoE5BKkZjbIOQsZXid/NpA7fV0n31h0Rg7rYU7M004WR6GIWEDMZaZhAMipX1qZ34eM00XiYYbwhTCPBNFegNM3wjmSq2qdsq3B/4oDz2QM5QIdaCZQnMbLwesG6v8LPZNJ8rHrQ0efFJOJzhPGOFfMGqniE9Y4V8N8165ex4Bj/1WE4hhylxvfy8+OgFTnBZlKtYFV5z0tJccuUd7QwFJhExjHNVrWgCpmnBILfZkAZnMQWcHOiWaHyWfhtceMyTUcHgxOGE1iyrQFPNoEltkcikwmDQvXbZOmE1eCzFvhtqopew0QW6bqyaYh4LvxxmWde52+DQdEZZN7vuaXxKHvsJkXuQKyGY6vccD68fHmIf5XOGGdb4lIJ85hvhcfKz20hcaFCXgoW9gpfCidYk2iUYU1sKZUltZ5sbGLhjmzrLsyQEuUBBUCgUWbdZ3I5udwx/9ZrCB8R1QovTMvUOt+OEloL3DE4BQGS0K/pvF9aTZExTBgcoZopnyBNuyyxQKP+mfI28nPwqvX1Bj24CVTrxJ2zd0UBYY1TNDOvpnu2ahCrPqzZQitFehVwb9sWQNFL1T7cGJ6TazuhvKiC2qlZNkmnxroksilmtXfLkABNOk3wAoUOXkmnyWA4TInVlyZ1FwGf2KgTzZpWblRk2eNooZsyOh02U3HM6Y1d4O8eMJuZvNH/E5vYr7xH4BcdQEBm/lJDaq9DgtmxME5/NfGLjrE9SHQw8k+1P2Qn8jv+WjP8DUEsDBBQAAgAIALRIPV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tEg9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C0SD1TlBOzImkAAABuAAAAHAAAAHVuaXZlcnNhbC9sb2NhbF9zZXR0aW5ncy54bWwNzDEOgzAMQNGdU1jeKe3WgcDGVpbSA1jERZEcG5GA4PZk+8PTb/szChy8pWDq8PV4IrDO5oMuDn/TUL8RUib1JKbsUA2h76pWbCb5cs4FJliFLt4mjiUyjxSLHHYRqOFTXv/AHpuuugFQSwMEFAACAAgAtUg9U1tzVfMBLwAAkFcAABcAAAB1bml2ZXJzYWwvdW5pdmVyc2FsLnBuZ+18CVhTV7c21lb7fcVi6xQIkFprayuCEQVkSNrSOlRbtLYCymA5hSgEMEVCICTR2oJiBmtbkTJERUWrEGNkkEBilZyjMkSckhAgbU4VMQkxQgZykpw/2Cq09x+ee5/73+f/v6vPg5zss/daa79r7XetffYJe9d9snLaP33+6eHhMW31qg8+9fB4AfDwmJz+4hR3y/198V+7f03K+XTl+x51Xb6D7g/Pk977+D0PDyHvJccXL7g//2P7qvgcD4/Z88d+Jq3+9I2HHh6x81d/8N5ntCRDn4Gn38YYsDryXnuDuHP+oxlxrxMnvRp/boXoHyUetbVxO8/d++W1V7DbLn4d5sklL9x9J1Qc8X0f5Qp3Ucb5jrbvUvHcPKGI9LsnfXJHQM+uLqY6p7K1S/Z5qObBz65ETZ1iTYFuR6zz5+Zm+ano4TLNKVdQlsfYv6YwIGDs98WoxeBzYxe9k/8zG8K2sRkDlXlZ/UzEUN7YX6C7h2hQybGFQa7APdIZWmPRGamjXfrDG6sPvLH6nfiNBWzn1RjmV8O7cY4t4VdWNQ+5e9giXod/kDaNyWugBgFnRF/MNyx0ca/8oWtWXzsmApv8xqmgy5iX3J8/O38Vg1RZJdkkWHjgQQid2wgCwWyh+867H4Jxq+dkWHyzOVAaBpjk4bGzJMQPgNrnRzked7hYvwT8qFnx77ju+ZL94zGh5+PJrvsOv/HGq6l/CmYLDxxc8KdF7k7nP/AG49zXh18Hzhybf+1P072B+YvWF+Fnu69PXsEs3LZ3ybiha374gj0WNO+49W06+i+g4oE2CnWEZhNGT8VoCu9fxl3Il9M1eZtbnJdeCvqEp8g9ON7z9VaXXRcqjxz+ttzK+nU3b6oyHn+rK0ugW/jUltuqgpH73YYm+60NMTHFikTZ9ggxMTF23L6h3tMCCXW4TM4c+jX+rLjAogqKMcYqPn9q6Onv00m/MEcAHP/lM2VaM0DCRU+8+1mQ1PHIEH9WtN4cKFPVi3g1urfHtf+iDVAKiFaOOjiOFP1gecmuPIswN2octh7VS0EttOGrMYyC8KoqMa1VpQKumyeAsTeJ5TSrcSdzr4q25M0SvBdBX9vMHQeub3b0fUblC+LTNpvB1JZxBVzgK1iPnUxB48yL25/iLmjCLOfn33upMeiVxdiVjSenCUzh9XAuzqmEsqeqMdvg+TNTTvoR37q96KnlredSfmeLtgBKX6gLWUAYkoi2A1szeWZlcC48f1ZVwYNBtRpkYLdljLsjabVJ7iIOq+SZX80mF3bYlCaMHQqOCCm6TV1b4QyPuKfUwuAqLAllOi9k067ulo0biNtOmU1m799c+QI2+r4Ed61eV/yNmdSQ9GDqXhmwb5dSd6Nuw1PIEY99FHwRqHoxfzAlkrNr+BAluEirYrQB2VBbfK0ICPxRcbyv7mmYWnbNhEns8tLw70fW4beAtOV0srgEihQLaPm7wk7nafDWxMJEte5GGjHGL/apks0tmCk853uxA4FTrmF2qrcXfCT2p6OPpmxu7bgk0eYYkyfH5gU9RWtRXMUiH9LWLPcskC8SBuwDCL65i/CJ59lirqrZ5ZnU1/rUnIZ1lDfTHBtGVYtpgym+nPUjr8IA+ycRT5WUF0K4Vwc0BHZ5+hNxlRvHTTkWNsMsmXrVRjNNPt+zoOAU1XlWaFOOiaaVfevK6R4cj6cPm+Wlb+zZJWR13lkzh+To8l9Z2GU4hKkmQeTEilO9rMDwCZa8a8V/AD70FkTTB93BVZ9B5uLW3eHuFUSz2yggmX14YcuO91iWuqEJphxewxUOOL5IyHs7iZ6rgMv9NCWK7zkQLvorX6wgM0LMX5PLJ00njjyNUOVzBjvJUTN7dyqbX2r7IqFmNi/VEle9wZ9U2Kk90+OOvYCeNa0dl/8ZbYkeXzeLbiSiq5m9hC5fzndfUdGFMwWfR9D1eF85l3gcEwO7usyfThXxjtwcp5Z9M0m0LvBitOxXDPoD8/jYYiGd6yIUh32fR3VcKFFczQzKnb77oTAo9zq6Ez/RH6vwmK4pv8TjXwXL+Judi+vE53Vrby/qus/heUdb6uZGFg2pDDs2PSUM8pEURznn69qw08FdgZV9DR/hX5cTGpsKqQ7G+YwXed9RqS2fjNPPos8qji/HvgCvVZaQfunqMV++pmWrVCbr+pZvftHjZUZIT5vo6TM/urzR4z3mn2o3c/jipBOvrehRmcJrx42NE7s7kAjIhUHTLMSeoznE5JqWeIrgoL46wag+rjJpgqxZqDd6ge5mv5EcdgNteZEqw0w4JrC+Mx4tL2w28E3JR8NeolqWg/EitxiV/vjclMOVfqdvji/Olxp0U/Ojju16+O2cpAq3vsvX0qDknxNJg+CaOR1cxYToe2Hfru0Kr0c9WrfUn2cx4+Id++tUgFLr2Vc8wbDztl2Jou8ezq0UjupFyVVMrnX08jVq5be+8wxuNCZ2TCSRCcdwAfW6HLZb5dHE3dsrKiMjkmpKn3LO7MAkYm7ITFBX28UV3KlTcDhDuo5bNL9+E0A89gv9+HgcXpLpDnKjvxgZo9qCwh+1udlwjtr8k7CbwRGOESHrgXsE7oeGT8c9/VvKed/iSxtluN9nCeQ+0Y/0w95iAZ5qERqHl2UITo17hSYG22m1N1Wm0+YHpwV9rutCBukXbp+i/fk2oJzheCdZnT4Okkxtbv7ZVHBOBMcuYNo+b/H8RT/f4+VZ0WT2MRESlSdm7lQyKn+kZ46P8Dr8DvHKQn+5MCh68ex55JbIiwyJ4/2KSRH0gFnJzx19/6nF+skLXGUoeWnCb1PzZdvLGN5fS2xfxJs2nRMhkh14V5f/TX3chNC3TDpvdHdc81xHVs5VLQDuLLjWPv0Dyonsih+bzd4n8c/zeIsCy/1Oi8fxJuxPu/zFTEFneITrVVn7dH14+cghbcPC1vOX9OR+GlsE5FrHIZ/6acXe8JeLu4+z9sdWtPqQhEMFfT3RMpXIpGwM252XbKKl8UIJCpWpmT5hCm+DlxMF7QVDfJcmqWiLQtVUXAJ5C+YhbmQ/NrK+1WaE0PWnnevOF382nhF29phfnTRgrzHj14GMSvvlJu3Ukkzz5aZzsvaIDkLxj1N/fzABzpOYf5Imp+x40O7R1j69bXH+g/bpvvYvEmAndB1L6gXLRJR8z4ubW755L/KeKWdvGvQgcsLgM7Rpd1R7DkXNW8blBceTrLlrKVMMktKVV/pZ2G0wE1jAQfqXPayqVq1Z3KagUs90TUhcF3vMch3P+1W4o0fs9vsRHDjLiiO1VBWg4ua2VRERM8JAWCUMj5mAxsKi65QPyJ1JxqVcabvb2rM+k3V1k873oXXB1CBV2A1/pEAglhRRiCI4t2oC9HGe+0V4PHiV2jFWYNSUzt3jTtcjuLyN7MOUBrJnGaV80QqVkOZpitPiZQOLuedFpQv2cEcLcwsmKA+Ycl11iKbQ6lVh7WbfoMnTra/wgqd0Y3iAR5S1fU6FGJCfub1tAjjnNyRTtwRMuYFZA4RVMipy5gS9cp3/MXae4QKhVBxCbwlPniB9UVGH6jCNXMzEKGbLyk6ZPp3kVJ0XQcy99lLa9dRxasdtNS3xULEsONLhIXd2PX0n6dFrSe/P9Ufnuy+m/KqC7oxO6LwdqvKj673gn+PQA1NrXB5CDDU2PNp2ZLxOITxM2VkxjW0opiTqrmCC8rd3eE3f1+74tQ4ZT0CtX/eUHVnfkpnQm4hMSllEautP/lcuzI3Xh+Ws4XvBfGdvJ0J8+Eu5tcXKaGSMFb3+yHS6uybWRJpv3bypG3IXmsmsIWxjNiTA2R+u9EeT2ozt7hCztZnGCuEZEJuHXjcXF5hvK7JQzzZFWktdHymZ5dQJpEzElKZgPdrAlzDITpPXeFaztKV8w+leBEowV49iSJDJOLfRjMEmD7tg4nDHHH8v0XosSY3w/KOaGUQmvyeVUVxH/KywBbMTJlA5QjiVgW8C+adVuSZlg2OTZuV4iP1Dtnj25U0VLywXS2aRwsEFihIrolNvmQMnt/gBSb15twKxxb9QyzEMRD0Cneepi7QuGHTKEJMSPnSykqKacpdKXkhYEXEiKEuc/RobmtXoR/wkw2E/3wNH7UBsShGkLlFbJ2/thSSQ2GhvEjRJ0E3W0g/xUyCAh+xpR9TQXfwtS6lZNjBbYbUSZ0cb9Nbfjox7rWodu0LctYUsOzkb3sT+ar1nLgX8ktggW4cpbQS0a9Vhbw6JE2dDIyQ1iOAtsvgfKAxHj3Tp+2ymoXkB14DLaMGZcaH+pN7AEsSIA8QBzMzS+h4nr7RRSzHj3iI0MteydWqAA2vhNrUBMIgZ7KsUh4SyZKgG7WkD+kL7/ZsJ/hmRVRZmSxSSM906g9coDfAfkAg+92Xdl3/mO4P3BbUvejyCoo6ETO+qy5CdveOV1x3WzwFS2HWw6jtKObMNmz0DAlPFXTc4FHxdthFicKqTPQ8ahr2nXg0LrsctRbQh4ilgE89ENY3KDvtkQwPTeafRBITHuG8xNdnlGRsLDdomC9MXB6QVcmCDxSVUQABHpxWuNNnskKZEDjiGuwmaBVmh/jOMK02j9bDW4HLBBC3caMVtmuD1TrBBiLmZEqkLytidwOqgMXrzWKowGrdxLwjNmJzUG+v5E77F0rgXgKDbGqbve7AhZD+Xw6vNLlxba8ndRmqwAEDhGWp5dCNP17M4IiPkHpgJMyGeSuJfXMfrec231OhzMS/KIqHeyUJ6wEwtEwneDxPsyF6dFt/wV1tkqgPFrtX52GlIu9bJXIstrm8irLjgOoeB7e1pQALRJRNQLF9GSsIW7ojcvZTrh4tlIQuycJeTsaidci67kMyAGQ1aVw/Eg5TcfaI4NcTRvdzH1EDcXcF1WFxebwPravGCoRpGRbTC7XQLqYNrKNADJvpNQrEqM43lr8VbjMRj45lhRokwaMqFxHmpM0nLuZeTULm+mhIXQWX7EbN6SZ70zEiD/EsOoid+0huLjUba7XMXF3VbYhxWThcM6PapZYyRUhnMhW5MUYSJzkdVnUz092tmFOpdw+n1wSkkaSglv/ATZyqFaMgh7mDM5L1dpKT1wsbsDEfB0DvcbdVZYo3LbpJHR5Q3Ee/N/XF8JcR5ugOK3JAy0xeqp0lxg+AXmb6ao2ESaUDWTa+izMMZ0WktfejwqO2QE9qL+OCGw/xBhkwZGdEwBpIJA65f6p/HKsQmwMAIb3n4DqTp48IkpxkpUi7I0vDumzI8VQYA10wAFVRGIUfbzHw3i5Ms3xoZOBQ8dHragMmlt9ahrVwgj9GKm1BR7ZW9NgdI8dzKcL44RwFtmTN5kyO8atAbshpxESCYig8H7zoPz5FB94lpvmpWRZPjOkYduE9tLeXUI/4ZVk3X81wkndc4rdJgDyME8uTVrX3JUp3FlOGr4Vf2EFxx6IV6jcjNHEaT9UuFOfPwEHQD8xFMqbdupqhNOm+oQT6/hIdn6m0MMo5uMZfAkDpygjsjZsMJbF6tyY4xURPzPsLfkQnwN2QMC7zldNQJVS4UUiWjl/YMaLz24SPBs0o+3kcBvbicWZvWyEsJ85MTCCeoLLGE4GbUepf8Eu0E+bSz/0M4Fz/F2Dxx3S/aiAWC4j2/NlFA03CFLJ7v9G6txQA8v/eAQ77yjYyTsrJ6r9Ezygkj7syHlGHY4K4iznsjCSTZ0M/OGagtrNZGclAadHpbomw6sl8+O1M2kH+VUvjt+IxSOl2j9gvpKNslATstpk2K7UWnqaX/Yg+5/hcqQrwBzXC/tS8kKXDwt0bdKH98wL/veeMOduUy/4WnskQDtIzIkHGjdwjT5KY7NPKfFm79Hr/xAPjEROsSUGK+s/mm6cMDR20Rr/85akcQoI8wtgT7bXnj7RLpvAmdi3CoDQolOn7zqolmH9MFuD7ZI8Wee3I/BHyuYt8TIF76AXgyk+fuPsXz3eVPEAxYx/1P73qUjgU0+QOV5Y0aJnKvtrG/edRllQYNXtsnfUlr/MYmnts+PsMY5qPvy3GOX6fefG/Fjdw5rNA2zSveT+R4A5XTFm5LNuV98Cdu95NApcr2+mrGf12UHT0OKeck0Uz3onGuK530fkQCtaKTcS2j9hwNTdtUU1VgtzSXJjPzC0ZFcuaoxeligiAAIukcBWToSTUQNhmaqWRHD9eAzX4rEXgiNRVSxiYzDKa40W4ew0GN4ySrUymMCIsSH9JvNL5V1EdVjZWGlkNUtIYtpLDcVVhBoV6Cb2D0uoA1ioQngaTCN0w7wXfcquE3tUyroDDEAVM6mSO+QTh5ZGb11gRNsr/srgjpyWXQI/FtoIA/qh/wx4mz2ZnQKrv6CUBruEKB1GWHu88RJ4eUBMeocykJCQ2XMEhHcDKtMJHeAcYN2iZ0Ll7RTk3ELo/FALAibGFIf5bVLdGgNguPZbzzFEJDIA9ECDsYRBCMFxvu/lNrZwDkQv0dmkWwg/ME9YO+AILrv51UcngZ/R+7Q5q5k9PFDgmopKE6OQO2OL0Ytnl0SEllHXA1/Om17gMAeSaQxj4Iez1MF3T6KBrbtYeazuASEdFnybTfZFDpylJfoNpyGeoZ2ML+8eUnFLaJyuZMqp9Wik8Ht/es6DqJi+OzXOW8IB58NOQb8DW1JntHBwaLO90Xe6vrUqbCiAWQ7npig7RFaqQ5DA036g9OEJTSQiY1NmidIVmW+uA0JGV/Zat/BvZD4EU/AdZYfZtwz+Yiszk9XsMPeJm4PHJL7YQp+wPVtAu7MPjN7tzXtCAppoFIpbKPLXvy4GcR0U0o3H/lk4b/6yo2pbAZMCc0S+I0ZGtaHl1bGBrUOnLg2NRPI2vgC35ykypH+vQ0qg2DPGoP0hD2S0fLpRfcq5H5xuCumfJBWhaUU2jpNT51Cx4EvXeI5q68cXlBFSwaYCaPWzGo9R6bgod7BkNzH89sp3tiUV8+tmax253Fj430cNto3f941EX3oHc1SL81i6lrZOruzeDb2mDmYClz8J6VhVprIPmSx2oxgHyj54Yyykc/X8+TIn3lfKeK3zpaxh8t20ZEh4nE1r5Dj+X9OoktTEZ6FFWYYubdWOZdy1qJSlga0DXbcZnouDyY+6lMmz8TyIgUaPPvEAUpxzgiQJ1TJ+0LeGztuya85cfYpAt+u1Oed4qIiAhCKwqo+uP7RFNJpWs+z0CPAAplD6/elFDhd/MPw2biACCgJPhTkuJDiiXJ96aPgPdKaCBv7tvczKDg6/1c4dt1xmTm4T4SW4L3gFJNGexPKYW9sWIpFXsqhWjNIeYhOG97cArUw5q+fAf1zONZHLZhsPO2ea4Qg0cx6cAbHNOOSHpQ3b4jb9ftQ/bATHMsy2xpxmwCEkpYRX716no3/TRJOOdNGb2EsR46rdMiPFYiy0nTsPRb/XIqnghVu8p2sA87r/vItvR4fWCiuqkmbF5If/a8LPYp/IJ6RSEHv6zfKM/iIO5dEhXM8DzrVGJJ10AEpnx6nOsdXw1wg5/MuhrzmRrTI00iR+xeNuUGJhZ2hhwDd6rRs7Vhb2ZpQJUrQLWxF6LFLyw62SRpxVnzOvbMr02I9LIPyM7Q/GV4cRV20WPQL07GAJsNHbcx3KO0iCndC1aomOt8pp6wfDVVXMdLOZQueCViNmQldYBQxNJPVp+ew+LCciqK87Frl9+Yok6Ucw7+6XmOcD37ffy1oYjgZXX7Jp2SniGKcqmMmdaopNmyF297XVjf0kVmHaz7rD6kAcw5hnrNNMgZCXNkFJh18f6f0/IHAM8H8hVuGNxlYyP8iHqQLJb4qVccoyayT1DGzlbcXHXmTtPHnvXwXYqDdm9Lr0Yfd2qTKXIv2nR9hYJhwH7JeRzi37qLzw0C3NcpAQb01A7PY5R83zmKeuGyku4FgfuS4UdhJzj1FLFLuTHhzlBQ1hz0Gzq1sDfGt9EY8N6pTYbi/voePmLz8jIsxxh8xkUuABVhk3MV8ScNzS7PngXg0aYWXDbv7SGSBvq+rpb2snk3uSWKnvTHKizhCQ80CKadExcprzxe5O4ssMPrP7JC/f+I9QB3feYmkUavL0O0q35OjGyElxPoQ9anhI4BNDSYU57N0G1uJMlXF8TJciL+QhFb97rLvf/v6XZrGd5Cd3NWJ7/lUVAWE+W30IbVGkdxqNRULp1/aovJwRmgRPLh/Ci6RH5tnDYJBSNgZ6zUVR4qZ5pZ343sLBnIjZSS5MiTg/nuVwH9S+jI8cH9804xTY6qKCP0tNhgC7tKfvTP+jetokluIt5macGNn5fMT2xRDTMDnhD7CAbRuKz8G5OzLUhdsUKfT3yawJlsxnBnqPldumt0oEZqLKB1VlmB8emHtGPoUc+anjX96zTpNoFKAcPJah2tzHYNjTQLWbap6JcFoxdKoFd4JGrf/PIJywuMy7xzCtCHMnUs8Wg7a7SvemoXqkNdonLUmkwsONoUyYxKdbB5RHFhrAnfA+k1VbPSSo0ZhZFOBltRaV+uqZ+wEL9k306rXAKC+21o62hrOQvlu3p9I94Z8nktJmrN0qJfVXfFD6Yqo0lXi1R3ER9cDHqBq/iDrBuAP4a6YNTJ73P95D0rzw9L6mj4Ymk/98jIjyzTA3hScN0+azUVIaJdulD0t5XE5lZ508diwR19iCkDC8B2FxXVo7YBHo/XGC2ui6q6o2f3quBt7jI/uUXjzkiIQEZEYWJ+ISoSdF/46W8oJCYFU31nWet1StcjmrgVt3sb+wfKlKwWnAyhJLT4QWbrzfB7IU41vgHc7zM5J4HAFeL/CV3sGcqwUBAkw2ztlvrJhJRyWsRQMGGFexiw/O7a34C/q2G4hx0ABetZU7aJeTRxZS5WttincZuxUWsLo7ZE/qGiCCyrdQrnMjmiLRDvZp2uPKrK1eQyLOBm8nPYAnFdRJ5owBk3/oJM5yZDh9J0iHoioyKqJ+n117h7AQS2v9x3giVujXxXnDmzh2K4O9VuB9QU+K6BADZWh4VkueUaI9KD1NuH0sb52Z02yuvtGHVJO4DhHFnSzwVIkNnQ/DFK9RTCuq4iaq8+QC10o2rFS/zMfFLTrfZX2X8PwAqAXPGtT9CM67ibPrzKRIL/jHmp2HdgxVg8VIDmbpsc2YxkzbDiSq3ZEMAFegxw8/V+nq6n7GcKSyTaSOLVSHnXu65z7PLgpNfndv2eqahvD+qeQOtLwHTRkDvQvI87w5Zj52+GhaJ2CNAaMIGbnRliUE1R0Tbq6tRtdw1KN2xJNQ1+xKq3sVADbxYHJ1hGqKKJE+cAGWJGCw5qc4Jq/EOLVaMZ6v37RAKBM+nL6P28CS8TBQB689JnTc+a/js1HcQB5u3IrSCX101NXlRL2l/rubF67+aklZ86taNREwdhgGRbTdDHK31Xm/cNWCcWZe49+8j9aSToI6+ztCRomD6htnMXkSvQB2JW7rDD6Pplx/XvPhPQCNBwgaWQ/+QkY1Oau8jv+88pn9fwhFIrXVoztV9vTVTEPyl/R/GWzlDNrcmG0QE+3yXRhY+XnvXxYJz5L1idsU8g+IP4jYy/5OfTkgnUmsr+PHkCbS8Bfw6akDq9gdulEwiOLXzwTO1/QG1uJ6CvXsnLSmKY6wdzRUsgqeNR+8322InKUyEl5o2x9zVDY6LMI5ljT1Wzx14DHRQy8J80qD+g4ETwkMhyKE3R+YBH3KEeO6z/mwh3tcK8J+LTCw9ubfHbrdcrN7LrjejFqdlJtN9k6leGRwek+YhOr0T0gYD+iOjPHW7G49RlX/IC5PkTpaOY4PhuMHc9+7ycgNxVp5zMLIX2IOYBCYWe7ynJvMhpV5vWiyNLgrOABQYBz6o2G1ybxP50z1rDISrqHPBRWElWEM6CILUTE0GoArre6P95IhIKfEgRFE0CQYy3+7/p4Ulzqu+tJFpMamSvMLg/CyZ5llLuZbbg6tcvmzK2a58bOiSW1kk/bvGT5ZqYYpTaR2ZzIBVO4Z/X0sc1arL4yax72UQQVLxVpKYmi3gXPvprviRX/OZ9OYXNFumQlLNsU/CKdky8mtZTdJOaEEF313KA+m4tJhsSkWFCzxYf3lsruqmJxJ/ABT7Rg/pmSdiboNL0yGVzGWzKzIeZ9fgGBidNUTux0gnPZXO+w4M3mKuiTjQlepZm6tljZUry5szFlZyDokn1uO1wswtvhozirDOVftjJWfT4XWMSXXBjD8CDtbqZkMUM1X02UWYqmyPaBJzUy5d0zmzMBlI9v3eWnWFQ1kbsbph1+T7tTnrL8++y0vR1v+Q64py54nQgveI7NU4j9Ysmo3bheiLI5eXdnRCfG6nszGgym49f2qB9hPmINDkzwR9IoxO524KWTc+2CpZjofpJIV2H/eRhHC3cuH4Zl4OkkwTguz68Gj9sdmP3DkccRSPChwyJooqoqGG4giM0CZHST/bo7KICuNkyCjnNyftuX5uwYFT4kCmdmLlQT1m1SJHvlz1j91biKvCsOlnjVYq/0tAOM7WPmiRECVG9rGudwRjRPyTfxGlE1BzS+RWws1Gx22DMaNE0CagO2gmyr5rl/2+cS7y4xkvwX7G87ywHlaSq0UudpwWSkNYhFUlaqNaH18b+1WXODhLR2obIiWhnuSKZ5TSpx96OgXVsYf3fcOnayUCnEmxtV3pA5f1TNVUSvwy4mcbyBeBzmIzqkF/TKycqfxvQPz762Z2eMHsyGRtLtAt5mkLnhexeCXq/u/qtsROLsQMiWBjSH3Kl7vOJVt1N/WcK26DJBvQ26i2e0NRzLqjloRbWaZ3UyjsLJqDTN4DBKmRlIlPGTBLoAyjemXjPilEn15gnTqKGKzTZBQYnhc3B3b9dp4OUtmVJPx1O/FsvtnCMyHDS3ndbNG7tl8Xau1O152xfJDsx7oXQG1K3rx/d5RW+gSr864TP+Gc9Sx7/zdW6a56NXo2lSQXb7EidbsKjtYWDBf8tvyTzTMUzFc9UPFPxTMUzFc9UPFPxTMUzFc9UPFPxTMUzFc9U/D+sYoVDNn/sb5gc+Kw2VFM43JcL09waSF5jb4Lxx86OLGMP4m3b/n2NxplEGgKFyhk6TW/hgwssxnB3MjLUOdUFoaRRLQWEOZAfD+fh8etPjOEYV58BXVlCGOmQVrjQBX5Dp5JRnVrwW7AUCQ1lmUBev/PBPRkaw7B8G4pDqzoIB7+qF6QWJsb0TXJPsyvpDha1EA+iuAc0hynfbUFCNWY6CU1enWe8S0R/EyffhWV7MqZLySZzVGpAKPhROD3elIyksYSfLyS4jd+ZMYPU1uUiHujawGbG852VoSesx4dnJw8EuLESlZrXuTL63kYn/8MNcSXrOdZoEhKbLUVuE7r0hB1l5/6wQB8k+tmNewI2aP320XNBny8WeyWe+GP8MqT9TPpFapdzt0eMcy7DH/p+Y76vx8W7bWiI3JW3eaC9TKg7mDqG3rk0Vtnn05Tgcdb0Lb1WPPGYHKbdeIc32aMpANDfDQbrNh90u1jV/pMzdeOyLVirabcHb3RcYqo3EMTHU/smmJR4aexkx+UKct3ozJMM28WlvhYv1y+C3v46a222k99oHba6+ll56mzUYmyhTxuwGLJZiEkRzjSwglzdRDvEY3m5apKd9ZXyMgbkR8dVq/j7mgwKiYVIlEhd8g99sY3bFLKBZTn3m2wYUxhMSb42Xy4hy6Cwtv+18fU5+9brYNTMyhnOQ4dY9TkvYmVbsY3esiuzd5Md/jJG60Crcc20Ft8gplSb4Zc8YGuG1nmnnCdLS9d71ot2faWhQP3QVoXblMzelWJp2JuEFXsgv+jMBH9+TGGv21IZQ+aEnCC+dAmdkHQ0Oq3xwgfFHVk5e18u67v36iQP9RIwiQDom92Qza9sPaNKTvs8ohHTcEkienUlZYoWT2pNG/oelhnj2bxWL0cl+shyAe/qH5m8jX0w80xvXq9EZ1GZB17PUvMeUdb6Ynmh/nlBBIGFtGRFr214DIpl3L3yTgxd8lif34ELnYlJNzw8lAfxlkfegGJRO2bhoD6107XkdM/xL4tuhjj8XiUFWeb5DuCxfmqjRm/Fd6172UTvXtHLgAziLH4iKxBUW3jBTIOZv9mzAX/eP7yuLJH6iWgAVpJYA5zyUtRR3Ki5UhXu8Fsi7pwf/iW1fM2OK8LGC7qM9uc81OEDGDWPa7LoD2V0YOgFpa7gH59GXN/xbqGisnpN2bTtwZSGFOQtE9Km4sGq8gqIvEMPdZqslJBjQxFDSuS+AcmhPMCofem9+nM5P0XhNsc47ckahwxLLLBekZp7G12dI8roMQuOUKMOMqx5V/Qhpff3A1k5D4wf4jzO1uZwhHLJw3tiKy1neHcjq/AxKYw0xWsc37PyIs5/aML9CtPZJ6U8m+Ss34x6QEv0tEIyxEmptWEoCXSWxW4Lklicap32g52mZvFMaxlezBPfYjEgeS0jET5EVUkEXxT29SAwQ4YYmm05t/v7P2epE92edOSna+UqfdOG9iWPGUAk7Ri6cV+p6+o+3jGlqczFLza+SlrKhb0HgrF+CCXHwWjh4aka/r5iAgiGFmQ71KhtaH1oYzYUmgmXHTJNi0+YU2pEjmxwx5XotOXj+3VqQ3PkGPAbUc6OmWjxEZS4ztSZjhBfqbWwIu3I3pe9efy+NyV4bvavJMgfOwYHW2hyvhsUkQZaA4JNrSsQV6D/QKBzP2ayYW0hu0nCYC1nxnhrgpaJjJVDN+rk2aUqRu9xFwwNaJIVkjqDboaf3QdURLCttyUNFKdEIzghNUi08g3GOg3LMh7cedt26HMH7n+aNrn3pHNLDUPreZXGub6ByQ/7hF0Fx0NQSxo5e2xNrcy5L5edEniPuXgjQEY/BgqjwyLeLBG9VYBf0SV5L+LLSGasiZOKJg8guh7EoIh3z36GAXmT4Ir56Baxrt/G+WrHFVohq9zmE+pEV4fP99iyeQADIKyrMzXlnVxVLEJ4SwLt+a0WNxk+F3YCZ+3BO61vZL6b2ciBZjZuqzd6qfcrhxpnweQ9anMpv5qhgTo7huBADk6K9jf/4eIjbhcbFUUKarIhhJKP9J/vqyNmNEulFhP3FFqFVkhXxo9loKAMS6kq0ceP3re8+QcAVIYcNdwoUjbxNxIvUQj4TxoEmewDho7upoCibkvk3tKXt05OZZ8w0Wda/BqNzWXRrECtnRmZxVrxfkJ/kYZW6NR1gQCn/ZIE/mkRqLR0bsdI1/urj6Nv5mgoH7P0SgJMcQpE7vV+Ai1oC20ydX6FnGhmBPeg/O+aAup4ydGshlW6/SYbtZw6ezV6SAtXhF9xr8xr3BQg85uXalwreyyMj1HnZqT/BOcbU1g5de2t8/LqqCqqWEidQo6843oUYqk35nbFIw7usrGgJzCRepSRnqxw6XLvZ2DqRZ/DEm2Gj7RIFd8tZhqXyOBM3Dy2Rsff9JR4qaUroKQ8buB88Hz05W3srzJ9y/e+t52sWQUNaq1zp1yz+UAC5/DrRV0qBTHQKF/cl5ugzOu7f52/b3p0ulga8mIxrZeCGppd8i0tmilKBrSMInUy+Gr9qFLinYWmMqhrl7q+P26bskiCL3fePBcNwohlm0LOrMx1M0HmZ9Oc8VLTKBTaaFqWrs24rglxecn0GTR3wCx18b+nBZhMR1WqK9DzHuTTnEM1t3jk324h6fN+I7MzST1dU1pd50wdShthSX+WmVfLyL5ddNlFP8XQ0Ks2jWPimGqnrshAeGZDRhgWsDKmVbvolutMAZgmzau5pYnB4ORv/31hvKgEJQOwnt0lcZGvT9fEybn7xvxYHyNmWnRnoi19ab6bNjtDT5g4j/SHhO5kUjZrnv5UNNltpy5w90YUx86bRoFugZcwZq2B2UJG8TRfbYFTeiw9WnsS9T/lFI1aWtMQL0feqK/lNosAHeqDEtNxRMkU51VP/JZGQYbvTS7xXgZGZt3ZmqiZYZHmiXTB9ZPC9Eg/qhxP5+Kl4ZbmnOfJgGaY4ijKPsOIVrEuh0UEjpHOHYLBrnLHnyqv3FX+u8SF7QVQr9tzRWpftb7j90R3ygu30IvjnRm7QNbSrkKv66HYhbDLji7WsKQ3dcXKk4xkTHRi74nbxAZaRJsNa2xEL7L2li7Ys9EHQKyAkuyOM6QDkBStd7hGqJWrugkrDiWyyCYTLP9wBsuVBqVe+xuvvnKWw5CPvU3RYM9+nqRY6WaKmz01iUQk947brPMs+yw7K3yOZj+IGNB135jYXFP5vbE7vhsc/DJV+2x9+IbnPJQbPVNFKIfQkFNxSgn+YiMcncaC219g707CesII16Wk5hMDu9JJZtDZsMv4atD66fVyY5wIaVpjgBvxDcTq+sq3Ix7HAYJshYpV1kLY2HeqXiPaXic6JPobsj+MfY0mNlQeZe3tnCO1yd4qadeG/xomGgCQImFl7faTFo5Kgk7e7o7lWgYI25NJ7lT3MTotq5BrYs5M5lNDVqEfMwtzfBSN3xVQD0JzYRN0i1Xd53XOlNFC9Me5nVCCOquc2SNC2U4V2DFds7uDq1aEze76aVqBgX5Rv98dASuP9EG0IsNynTQmAtQThm7odWpJDBntJiLLyMmNISUN65kWp225m4MOXQq7qDn+tMrUB3K4rUO+fguL7mASieioXOMw4VDTWOFX+VbB4PHSLOZoKWvUgqkO8A2hExqyuZcl2deqXbkCi3PD8bGwvs2ah7GP87qG3JBNW2ko7w6hdXVIviN8GelS2jViWqSJSU8QwZN2Zvblsjl2I3RJr7/C6AQvCVWHFSz0psTLVxqbARqLtUhNUuHLTvPAGQYT+skd9D8xGNArrajd1+7ToIMtmTMNxmx3otVhsFJ5a44r6d+kLEx2q/mO4brPbh2BkoBNhTO3NKqG8Q/QbS7btMSFklcyNCNmjWfX2ApIlIX+YIC76jS5+TvGPOS6i3m/MLqX1WWy2DpddaUFYe5OgG6qql8f90dWqrY0n57rmvdIYmwH04DflHXvCVqzMguzZwfJd2xdpc8g5YCZkK5LZXOq5o6FlFgicVrJTgVJozjL6rvT5NS7eowfih2BANmx/EHMR2FW746/p55wMFby6Ed16dywO9kOMLu3cHBNcnM+Ymg8PlXFYy4lbg4GLIVsMDgKLj9rA8/eluRnveyc88jtDVUslkBSGMTSJ9Xr99ssHzv0YWO2+wAwvdpFPGG0e11SKO8A5Lv271/RymPTfidO3HUUt62Z3lZWFy+17ZPShmtY9pqbc9cUvNh3203YJehRiY4/EIpX+g+zXv+jTn1SOgJq84F/iAC3gysz2LeH2H/ZoBj2h80LSZpHnYkGvCnZtbeH+N2gsxvn7O6MldpvD+6ZH/XNULqlUL8PtfvJa11r9003Qqy3jeg/bkn+pqRnWVuRyuRxsYEtLJVjxFlPoYu//fLo728R84fvlcdwa0WK04PJC99uyySY9sasXRkwOHdHLJxz/9OJha67zHzxf1pdz40hOkfE2U6SCNm7QvrwJeliP+Gx4uuJlUguP+3/sEmJZgtvtIh9WP/Uze8x33TS/zf7LL8l9LKvaX7tJiao4JiXvFBwv+/2fOY76cm9VluBKPh/N/LRj4LCVPvkFrsISiPly7we2m+USpY+tnL5WGXdfAV9ZQ/CRggHIdOxz/2nemxfXmrTFESV/V1OT4agr9A1zGdZW2FZprbBvRE+jf9zm3McUjb2F2SES1Z9OpO18svER/yz/SRTvu+8otulSQWDfdaX9wEx3tvdO9ihy4yWTxz1pYxtJ3iunrwaa/XYTvjMCAbpijCunYpZXaI17jlT/IjYC7mml9GcCppBSbTtJtKsBy5gGuBDKl3Hcx4eZ7QyhYToRFeFx9R4Mqc8QgaVfodL/YHLPJYDLse5HhbfnLviRu5s1lttmmk1TSNetAu8c8QP3gRv05zK+xGa0S5xqYtkuOupLYgO8PA421zDdApq/rKlj/oG5bcWqPwOL9/GfiGscY1zZylyP9Atg3lIMUbe5TV8pn2v9pzKy+42KK7bq98lFOHlCRWv0K9NV3/mQlWn80r9Lj5+QuKx3euPL7l5WP8zGyihoSjxfduVkVWBh9LHWlZ/+MkHde9v+fp/AFBLAwQUAAIACAC1SD1TDOJfZ08AAABsAAAAGwAAAHVuaXZlcnNhbC91bml2ZXJzYWwucG5nLnhtbLOxr8jNUShLLSrOzM+zVTLUM1Cyt+PlsikoSi3LTC1XqLBVMrI00DOAACWFSqAaIwS3PDOlJAMoZGBujhDMSM1MzyixVbIwsIAL6gMNBQBQSwECAAAUAAIACABwSBZPNmFYAkcDAADhCQAAFAAAAAAAAAABAAAAAAAAAAAAdW5pdmVyc2FsL3BsYXllci54bWxQSwECAAAUAAIACAC0SD1TkEkmJSgFAAD2EwAAHQAAAAAAAAABAAAAAAB5AwAAdW5pdmVyc2FsL2NvbW1vbl9tZXNzYWdlcy5sbmdQSwECAAAUAAIACAC0SD1Tc2py5qUAAACCAQAALgAAAAAAAAABAAAAAADcCAAAdW5pdmVyc2FsL3BsYXliYWNrX2FuZF9uYXZpZ2F0aW9uX3NldHRpbmdzLnhtbFBLAQIAABQAAgAIALRIPVN52tVZgAQAANsWAAAnAAAAAAAAAAEAAAAAAM0JAAB1bml2ZXJzYWwvZmxhc2hfcHVibGlzaGluZ19zZXR0aW5ncy54bWxQSwECAAAUAAIACAC0SD1TEUk/r24DAACdDAAAIQAAAAAAAAABAAAAAACSDgAAdW5pdmVyc2FsL2ZsYXNoX3NraW5fc2V0dGluZ3MueG1sUEsBAgAAFAACAAgAtEg9U7HlsC96BAAAZRYAACYAAAAAAAAAAQAAAAAAPxIAAHVuaXZlcnNhbC9odG1sX3B1Ymxpc2hpbmdfc2V0dGluZ3MueG1sUEsBAgAAFAACAAgAtEg9U04kzkyxAQAAZwYAAB8AAAAAAAAAAQAAAAAA/RYAAHVuaXZlcnNhbC9odG1sX3NraW5fc2V0dGluZ3MuanNQSwECAAAUAAIACAC0SD1TlBOzImkAAABuAAAAHAAAAAAAAAABAAAAAADrGAAAdW5pdmVyc2FsL2xvY2FsX3NldHRpbmdzLnhtbFBLAQIAABQAAgAIALVIPVNbc1XzAS8AAJBXAAAXAAAAAAAAAAAAAAAAAI4ZAAB1bml2ZXJzYWwvdW5pdmVyc2FsLnBuZ1BLAQIAABQAAgAIALVIPVMM4l9nTwAAAGwAAAAbAAAAAAAAAAEAAAAAAMRIAAB1bml2ZXJzYWwvdW5pdmVyc2FsLnBuZy54bWxQSwUGAAAAAAoACgAGAwAATEkAAAAA"/>
  <p:tag name="ISPRING_FIRST_PUBLISH" val="1"/>
  <p:tag name="ISPRING_SCREEN_RECS_UPDATED" val="C:\Users\marimi\Desktop\Texas\2021-2022 Texas\TELPAS Alternate 2022\Intro to TELPA Alt\2022_introductiontotelpasalternate_final script"/>
  <p:tag name="ISPRING_RESOURCE_FOLDER" val="C:\Users\marimi\Desktop\Texas\2021-2022 Texas\TELPAS Alternate 2022\Intro to TELPA Alt\2022_introductiontotelpasalternate_final script"/>
  <p:tag name="ISPRING_PRESENTATION_PATH" val="C:\Users\marimi\Desktop\Texas\2021-2022 Texas\TELPAS Alternate 2022\Intro to TELPA Alt\2022_introductiontotelpasalternate_final script.pptx"/>
  <p:tag name="FLASHSPRING_ZOOM_TAG" val="62"/>
  <p:tag name="ISPRING_PRESENTATION_INFO_2" val="&lt;?xml version=&quot;1.0&quot; encoding=&quot;UTF-8&quot; standalone=&quot;no&quot; ?&gt;&#10;&lt;presentation2&gt;&#10;&#10;  &lt;slides&gt;&#10;    &lt;slide id=&quot;{4E4D09A2-F073-45AF-8A84-46AB88AFA564}&quot; pptId=&quot;317&quot;/&gt;&#10;    &lt;slide id=&quot;{697F31B4-29FD-4585-99AE-767FDCD212B7}&quot; pptId=&quot;300&quot;/&gt;&#10;    &lt;slide id=&quot;{349301EC-7E8E-44EA-9F7E-63B3E8F49898}&quot; pptId=&quot;301&quot;/&gt;&#10;    &lt;slide id=&quot;{F50E9F7F-B558-41A5-82E3-5DC03FB50220}&quot; pptId=&quot;291&quot;/&gt;&#10;    &lt;slide id=&quot;{E3D2B821-AC7B-4FCD-922A-EC28A1FAD518}&quot; pptId=&quot;303&quot;/&gt;&#10;    &lt;slide id=&quot;{610F0299-C500-41BE-9D1A-DEE4849ADB35}&quot; pptId=&quot;292&quot;/&gt;&#10;    &lt;slide id=&quot;{ED570DCC-D917-4C48-AC4D-EE1C53B45BBC}&quot; pptId=&quot;308&quot;/&gt;&#10;    &lt;slide id=&quot;{2FEB4384-AF98-4CC2-BFAF-1D7702CE1957}&quot; pptId=&quot;318&quot;/&gt;&#10;    &lt;slide id=&quot;{569D7AF8-12A0-4907-887C-5DAB28A675B6}&quot; pptId=&quot;316&quot;/&gt;&#10;    &lt;slide id=&quot;{B5AF77D9-3544-4D3D-9F4B-D9EB68BA839F}&quot; pptId=&quot;302&quot;/&gt;&#10;    &lt;slide id=&quot;{AB3329FE-D715-4119-8CCF-C26AC1968533}&quot; pptId=&quot;315&quot;/&gt;&#10;    &lt;slide id=&quot;{0B5F866E-ABD6-4176-B289-79C5E875293D}&quot; pptId=&quot;305&quot;/&gt;&#10;    &lt;slide id=&quot;{0F400E21-1052-4046-B2C3-8AE433B17461}&quot; pptId=&quot;294&quot;/&gt;&#10;    &lt;slide id=&quot;{15FC9503-DC06-4A90-B22C-4AD60631F41D}&quot; pptId=&quot;314&quot;/&gt;&#10;    &lt;slide id=&quot;{C3574844-243B-45C9-BA01-37CE0014D732}&quot; pptId=&quot;324&quot;/&gt;&#10;    &lt;slide id=&quot;{23B891AB-5318-4D2B-A58A-1061DF3D6EA2}&quot; pptId=&quot;319&quot;/&gt;&#10;    &lt;slide id=&quot;{3015B005-0F9F-4442-8DAD-C688279EC12C}&quot; pptId=&quot;320&quot;/&gt;&#10;    &lt;slide id=&quot;{D9D0EF8B-EA48-4F70-880A-4466FBF7F123}&quot; pptId=&quot;307&quot;/&gt;&#10;    &lt;slide id=&quot;{8B4A8434-8011-430A-AEA1-EFE3F7453ECE}&quot; pptId=&quot;321&quot;/&gt;&#10;    &lt;slide id=&quot;{3C6C22B1-64B4-4416-B711-3FEEAA91321A}&quot; pptId=&quot;306&quot;/&gt;&#10;  &lt;/slides&gt;&#10;&#10;  &lt;narration&gt;&#10;    &lt;audioTracks&gt;&#10;      &lt;audioTrack muted=&quot;false&quot; name=&quot;Audio 1&quot; resource=&quot;1c4f9b7f&quot; slideId=&quot;{4E4D09A2-F073-45AF-8A84-46AB88AFA564}&quot; startTime=&quot;0&quot; volume=&quot;1&quot;&gt;&#10;        &lt;audio channels=&quot;1&quot; format=&quot;s16&quot; sampleRate=&quot;44100&quot;/&gt;&#10;      &lt;/audioTrack&gt;&#10;      &lt;audioTrack muted=&quot;false&quot; name=&quot;Audio 2&quot; resource=&quot;d77eb9cc&quot; slideId=&quot;{697F31B4-29FD-4585-99AE-767FDCD212B7}&quot; startTime=&quot;0&quot; stepIndex=&quot;0&quot; volume=&quot;1&quot;&gt;&#10;        &lt;audio channels=&quot;1&quot; format=&quot;s16&quot; sampleRate=&quot;44100&quot;/&gt;&#10;      &lt;/audioTrack&gt;&#10;      &lt;audioTrack muted=&quot;false&quot; name=&quot;Audio 3&quot; resource=&quot;be055367&quot; slideId=&quot;{349301EC-7E8E-44EA-9F7E-63B3E8F49898}&quot; startTime=&quot;0&quot; stepIndex=&quot;0&quot; volume=&quot;1&quot;&gt;&#10;        &lt;audio channels=&quot;1&quot; format=&quot;s16&quot; sampleRate=&quot;44100&quot;/&gt;&#10;      &lt;/audioTrack&gt;&#10;      &lt;audioTrack muted=&quot;false&quot; name=&quot;Audio 4&quot; resource=&quot;16295b8c&quot; slideId=&quot;{F50E9F7F-B558-41A5-82E3-5DC03FB50220}&quot; startTime=&quot;0&quot; stepIndex=&quot;0&quot; volume=&quot;1&quot;&gt;&#10;        &lt;audio channels=&quot;1&quot; format=&quot;s16&quot; sampleRate=&quot;44100&quot;/&gt;&#10;      &lt;/audioTrack&gt;&#10;      &lt;audioTrack muted=&quot;false&quot; name=&quot;Audio 5&quot; resource=&quot;b3589899&quot; slideId=&quot;{E3D2B821-AC7B-4FCD-922A-EC28A1FAD518}&quot; startTime=&quot;0&quot; stepIndex=&quot;0&quot; volume=&quot;1&quot;&gt;&#10;        &lt;audio channels=&quot;1&quot; format=&quot;s16&quot; sampleRate=&quot;44100&quot;/&gt;&#10;      &lt;/audioTrack&gt;&#10;      &lt;audioTrack muted=&quot;false&quot; name=&quot;Audio 6&quot; resource=&quot;fedb55c3&quot; slideId=&quot;{610F0299-C500-41BE-9D1A-DEE4849ADB35}&quot; startTime=&quot;0&quot; stepIndex=&quot;0&quot; volume=&quot;1&quot;&gt;&#10;        &lt;audio channels=&quot;1&quot; format=&quot;s16&quot; sampleRate=&quot;44100&quot;/&gt;&#10;      &lt;/audioTrack&gt;&#10;      &lt;audioTrack muted=&quot;false&quot; name=&quot;Audio 7&quot; resource=&quot;7f1b2005&quot; slideId=&quot;{ED570DCC-D917-4C48-AC4D-EE1C53B45BBC}&quot; startTime=&quot;548&quot; stepIndex=&quot;0&quot; volume=&quot;1&quot;&gt;&#10;        &lt;audio channels=&quot;1&quot; format=&quot;s16&quot; sampleRate=&quot;44100&quot;/&gt;&#10;      &lt;/audioTrack&gt;&#10;      &lt;audioTrack muted=&quot;false&quot; name=&quot;Audio 8&quot; resource=&quot;4dba2576&quot; slideId=&quot;{2FEB4384-AF98-4CC2-BFAF-1D7702CE1957}&quot; startTime=&quot;0&quot; stepIndex=&quot;0&quot; volume=&quot;1&quot;&gt;&#10;        &lt;audio channels=&quot;1&quot; format=&quot;s16&quot; sampleRate=&quot;44100&quot;/&gt;&#10;      &lt;/audioTrack&gt;&#10;      &lt;audioTrack muted=&quot;false&quot; name=&quot;Audio 9&quot; resource=&quot;4de793d8&quot; slideId=&quot;{569D7AF8-12A0-4907-887C-5DAB28A675B6}&quot; startTime=&quot;0&quot; stepIndex=&quot;0&quot; volume=&quot;1&quot;&gt;&#10;        &lt;audio channels=&quot;1&quot; format=&quot;s16&quot; sampleRate=&quot;44100&quot;/&gt;&#10;      &lt;/audioTrack&gt;&#10;      &lt;audioTrack muted=&quot;false&quot; name=&quot;Audio 10&quot; resource=&quot;75411b23&quot; slideId=&quot;{B5AF77D9-3544-4D3D-9F4B-D9EB68BA839F}&quot; startTime=&quot;0&quot; stepIndex=&quot;0&quot; volume=&quot;1&quot;&gt;&#10;        &lt;audio channels=&quot;1&quot; format=&quot;s16&quot; sampleRate=&quot;44100&quot;/&gt;&#10;      &lt;/audioTrack&gt;&#10;      &lt;audioTrack muted=&quot;false&quot; name=&quot;Audio 11&quot; resource=&quot;c49b20db&quot; slideId=&quot;{AB3329FE-D715-4119-8CCF-C26AC1968533}&quot; startTime=&quot;705&quot; stepIndex=&quot;0&quot; volume=&quot;1&quot;&gt;&#10;        &lt;audio channels=&quot;1&quot; format=&quot;s16&quot; sampleRate=&quot;44100&quot;/&gt;&#10;      &lt;/audioTrack&gt;&#10;      &lt;audioTrack muted=&quot;false&quot; name=&quot;Audio 12&quot; resource=&quot;717431ef&quot; slideId=&quot;{0B5F866E-ABD6-4176-B289-79C5E875293D}&quot; startTime=&quot;0&quot; stepIndex=&quot;0&quot; volume=&quot;1&quot;&gt;&#10;        &lt;audio channels=&quot;1&quot; format=&quot;s16&quot; sampleRate=&quot;44100&quot;/&gt;&#10;      &lt;/audioTrack&gt;&#10;      &lt;audioTrack muted=&quot;false&quot; name=&quot;Audio 13&quot; resource=&quot;f1bee079&quot; slideId=&quot;{0F400E21-1052-4046-B2C3-8AE433B17461}&quot; startTime=&quot;0&quot; stepIndex=&quot;0&quot; volume=&quot;1&quot;&gt;&#10;        &lt;audio channels=&quot;1&quot; format=&quot;s16&quot; sampleRate=&quot;44100&quot;/&gt;&#10;      &lt;/audioTrack&gt;&#10;      &lt;audioTrack muted=&quot;false&quot; name=&quot;Audio 14&quot; resource=&quot;6225a98a&quot; slideId=&quot;{15FC9503-DC06-4A90-B22C-4AD60631F41D}&quot; startTime=&quot;0&quot; stepIndex=&quot;0&quot; volume=&quot;1&quot;&gt;&#10;        &lt;audio channels=&quot;1&quot; format=&quot;s16&quot; sampleRate=&quot;44100&quot;/&gt;&#10;      &lt;/audioTrack&gt;&#10;      &lt;audioTrack muted=&quot;false&quot; name=&quot;Audio 15&quot; resource=&quot;9c7b357d&quot; slideId=&quot;{C3574844-243B-45C9-BA01-37CE0014D732}&quot; startTime=&quot;0&quot; stepIndex=&quot;0&quot; volume=&quot;1&quot;&gt;&#10;        &lt;audio channels=&quot;1&quot; format=&quot;s16&quot; sampleRate=&quot;44100&quot;/&gt;&#10;      &lt;/audioTrack&gt;&#10;      &lt;audioTrack muted=&quot;false&quot; name=&quot;Audio 16&quot; resource=&quot;e9cd598e&quot; slideId=&quot;{23B891AB-5318-4D2B-A58A-1061DF3D6EA2}&quot; startTime=&quot;0&quot; stepIndex=&quot;0&quot; volume=&quot;1&quot;&gt;&#10;        &lt;audio channels=&quot;1&quot; format=&quot;s16&quot; sampleRate=&quot;44100&quot;/&gt;&#10;      &lt;/audioTrack&gt;&#10;      &lt;audioTrack muted=&quot;false&quot; name=&quot;Audio 17&quot; resource=&quot;8ebbf4c7&quot; slideId=&quot;{D9D0EF8B-EA48-4F70-880A-4466FBF7F123}&quot; startTime=&quot;0&quot; stepIndex=&quot;0&quot; volume=&quot;1&quot;&gt;&#10;        &lt;audio channels=&quot;1&quot; format=&quot;s16&quot; sampleRate=&quot;44100&quot;/&gt;&#10;      &lt;/audioTrack&gt;&#10;      &lt;audioTrack muted=&quot;false&quot; name=&quot;Audio 18&quot; resource=&quot;0d40b6eb&quot; slideId=&quot;{8B4A8434-8011-430A-AEA1-EFE3F7453ECE}&quot; startTime=&quot;0&quot; stepIndex=&quot;0&quot; volume=&quot;1&quot;&gt;&#10;        &lt;audio channels=&quot;1&quot; format=&quot;s16&quot; sampleRate=&quot;44100&quot;/&gt;&#10;      &lt;/audioTrack&gt;&#10;      &lt;audioTrack muted=&quot;false&quot; name=&quot;Audio 19&quot; resource=&quot;9359c3a5&quot; slideId=&quot;{3C6C22B1-64B4-4416-B711-3FEEAA91321A}&quot; startTime=&quot;0&quot; stepIndex=&quot;0&quot; volume=&quot;1&quot;&gt;&#10;        &lt;audio channels=&quot;1&quot; format=&quot;s16&quot; sampleRate=&quot;44100&quot;/&gt;&#10;      &lt;/audioTrack&gt;&#10;    &lt;/audioTracks&gt;&#10;    &lt;videoTracks/&gt;&#10;  &lt;/narration&gt;&#10;&#10;&lt;/presentation2&gt;&#10;"/>
  <p:tag name="ISPRING_LMS_API_VERSION" val="SCORM 1.2"/>
  <p:tag name="ISPRING_ULTRA_SCORM_COURCE_TITLE" val="Introduction to TELPAS Alternate"/>
  <p:tag name="ISPRING_ULTRA_SCORM_COURSE_ID" val="7D48E8DC-FA9D-4B07-9672-18372A31482A"/>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Introduction to TELPAS Alternate"/>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22.380"/>
  <p:tag name="ISPRING_SLIDE_ID_2" val="{569D7AF8-12A0-4907-887C-5DAB28A675B6}"/>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79.545"/>
  <p:tag name="ISPRING_SLIDE_ID_2" val="{B5AF77D9-3544-4D3D-9F4B-D9EB68BA839F}"/>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57.819"/>
  <p:tag name="ISPRING_SLIDE_ID_2" val="{AB3329FE-D715-4119-8CCF-C26AC1968533}"/>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70.317"/>
  <p:tag name="ISPRING_SLIDE_ID_2" val="{0B5F866E-ABD6-4176-B289-79C5E875293D}"/>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69.491"/>
  <p:tag name="ISPRING_SLIDE_ID_2" val="{0F400E21-1052-4046-B2C3-8AE433B1746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20.670"/>
  <p:tag name="ISPRING_SLIDE_ID_2" val="{15FC9503-DC06-4A90-B22C-4AD60631F41D}"/>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21.947"/>
  <p:tag name="ISPRING_SLIDE_ID_2" val="{C3574844-243B-45C9-BA01-37CE0014D732}"/>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33.687"/>
  <p:tag name="ISPRING_SLIDE_ID_2" val="{23B891AB-5318-4D2B-A58A-1061DF3D6EA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34.552"/>
  <p:tag name="ISPRING_SLIDE_ID_2" val="{3015B005-0F9F-4442-8DAD-C688279EC12C}"/>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15.421"/>
  <p:tag name="ISPRING_SLIDE_ID_2" val="{D9D0EF8B-EA48-4F70-880A-4466FBF7F123}"/>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SLIDE_BRANCHING_PROPERTIES" val="&lt;BranchingProperties&gt;&lt;nextAction&gt;&lt;action&gt;0&lt;/action&gt;&lt;/nextAction&gt;&lt;prevAction&gt;&lt;action&gt;1&lt;/action&gt;&lt;/prevAction&gt;&lt;lock&gt;0&lt;/lock&gt;&lt;/BranchingProperties&gt;&#10;"/>
  <p:tag name="GENSWF_ADVANCE_TIME" val="12.191"/>
  <p:tag name="ISPRING_SLIDE_ID_2" val="{4E4D09A2-F073-45AF-8A84-46AB88AFA564}"/>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22.552"/>
  <p:tag name="ISPRING_SLIDE_ID_2" val="{8B4A8434-8011-430A-AEA1-EFE3F7453ECE}"/>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32.284"/>
  <p:tag name="ISPRING_SLIDE_ID_2" val="{3C6C22B1-64B4-4416-B711-3FEEAA91321A}"/>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23.508"/>
  <p:tag name="ISPRING_SLIDE_ID_2" val="{697F31B4-29FD-4585-99AE-767FDCD212B7}"/>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47.034"/>
  <p:tag name="ISPRING_SLIDE_ID_2" val="{349301EC-7E8E-44EA-9F7E-63B3E8F49898}"/>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35.010"/>
  <p:tag name="ISPRING_SLIDE_ID_2" val="{F50E9F7F-B558-41A5-82E3-5DC03FB5022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49.642"/>
  <p:tag name="ISPRING_SLIDE_ID_2" val="{E3D2B821-AC7B-4FCD-922A-EC28A1FAD518}"/>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EA9C360-C307-43DC-B664-E525316CB577}"/>
  <p:tag name="GENSWF_ADVANCE_TIME" val="45.349"/>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38.033"/>
  <p:tag name="ISPRING_SLIDE_ID_2" val="{ED570DCC-D917-4C48-AC4D-EE1C53B45BBC}"/>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58.647"/>
  <p:tag name="ISPRING_SLIDE_ID_2" val="{2FEB4384-AF98-4CC2-BFAF-1D7702CE1957}"/>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AW xmlns="http://www.net-centric.com/PAWPP">
  <Shape xmlns="" ID="6wYcJltDE9oe8ToEQ0EMt/UpQRM=" pdftag="Figure" isBookmarkSet="no" formula="no" artifact="_x0030_" inline="no" validate="no" bookmark="no" Order="_x0031_" Lang=""/>
  <Shape xmlns="" ID="Y4bD6ZJi+Hi73cY+5OPnLjeYydw=" pdftag="H1" isBookmarkSet="no" bookmark="yes" Order="_x0032_"/>
  <HyperLink xmlns="" ID="xECE/aJvyJ84GHoaTE+R15vPVuM=98" validate="" plainAltText="alternate_x0020_" Lang=""/>
  <HyperLink xmlns="" ID="xECE/aJvyJ84GHoaTE+R15vPVuM=108" plainAltText="PLDs_x0020_" Lang=""/>
  <HyperLink xmlns="" ID="B37GhixGJiIQ8e4PFITSFxuHjqk=114" plainAltText="https:_x002F__x002F_tea.texas.gov_x002F_Academics_x002F_Special_St" Lang=""/>
  <HyperLink xmlns="" ID="B37GhixGJiIQ8e4PFITSFxuHjqk=156" plainAltText="udent_Populations_x002F_Bilingual__x0025_E2_x0025_80_x0025_93" Lang=""/>
  <HyperLink xmlns="" ID="B37GhixGJiIQ8e4PFITSFxuHjqk=193" plainAltText="_ESL_Education_x002F_Bilingual_and_English_as_" Lang=""/>
  <HyperLink xmlns="" ID="B37GhixGJiIQ8e4PFITSFxuHjqk=233" plainAltText="a_Second_Language_Education_Programs_x002F_" Lang=""/>
  <HyperLink xmlns="" ID="B37GhixGJiIQ8e4PFITSFxuHjqk=331" plainAltText="EnglishLearnerSupport_x0040_tea.texas.gov" Lang=""/>
  <HyperLink xmlns="" ID="sJhOh7jqP/nixh+ZCuYt9LSKxc4=37" plainAltText="https:_x002F__x002F_tea.texas.gov_x002F_Student_Testing_and_Accountability_x002F_Testing_x002F_Texas_English_Language_Proficiency_Assessment_System__x0028_TELPAS_x0029__x002F_TELPAS_Alternate_x002F__x0020_" Lang=""/>
  <HyperLink xmlns="" ID="vaqKHiDLugsAXFobuTRNA5BdZu8=37" plainAltText="https:_x002F__x002F_tea.texas.gov_x002F_Student_Testing_and_Accountability_x002F_Testing_x002F_Texas_English_Language_Proficiency_Assessment_System__x0028_TELPAS_x0029__x002F_TELPAS_Alternate_x002F__x0020_" Lang=""/>
  <HyperLink xmlns="" ID="vPY/mBEDzJXmBkZwTDI8b1Rmies=49" plainAltText="assessment.specialpopulations_x0040_tea.texas.gov" Lang=""/>
  <HyperLink xmlns="" ID="vPY/mBEDzJXmBkZwTDI8b1Rmies=144" plainAltText="TxPearsonAccess_x0040_support.pearson.com" Lang=""/>
  <Shape xmlns="" ID="KEMRuVQK5tSg9Xkqfnen0Tc3CRs=" pdftag="H2" isBookmarkSet="no" bookmark="yes" Order="_x0031_"/>
  <Shape xmlns="" ID="1UYl901wz5Yontuh2lwpNK7i/ok=" pdftag="P" isBookmarkSet="no" bookmark="no" Order="_x0032_"/>
  <Shape xmlns="" ID="xhwRUIyeafKv1gDyt8zhn8EEHvI=" Order="_x0033_" pdftag="_x005B_Artifact_x005D_" isBookmarkSet="no" bookmark="no"/>
  <Shape xmlns="" ID="YgWiwSk/uiwTDFRQiPPjv4dd1jw=" Order="_x0034_" pdftag="_x005B_Artifact_x005D_" isBookmarkSet="no" bookmark="no"/>
  <Shape xmlns="" ID="JuDUxUWAfZPqUj4wxFK3eDZ0yzs=" pdftag="H2" isBookmarkSet="no" bookmark="yes" Order="_x0031_"/>
  <Shape xmlns="" ID="4eqad8DLXqdf7jFie7siclCYQPo=" pdftag="P" isBookmarkSet="no" bookmark="no" Order="_x0032_"/>
  <Shape xmlns="" ID="Vc6zsN45+AyVwA9zyVXo1Nrxa6I=" Order="_x0033_" pdftag="_x005B_Artifact_x005D_" isBookmarkSet="no" bookmark="no"/>
  <Shape xmlns="" ID="9vTHroracCu5oIqL5H4w3EIpAOQ=" Order="_x0034_" pdftag="_x005B_Artifact_x005D_" isBookmarkSet="no" bookmark="no"/>
  <Shape xmlns="" ID="4DAyn7+BT309w/FH1jrlV2HSFR4=" pdftag="H2" isBookmarkSet="no" bookmark="yes" Order="_x0031_"/>
  <Shape xmlns="" ID="y+yeIUrmbXxlW25QccVXJEiWrHo=" pdftag="P" isBookmarkSet="no" bookmark="no" Order="_x0033_"/>
  <Shape xmlns="" ID="VDTvBe9xpCsvpggGXBICZIeLNJw=" artifact="_x0030_" validate="no" pdftag="Figure" isBookmarkSet="no" bookmark="no" Order="_x0032_" formula="no" Lang=""/>
  <Shape xmlns="" ID="Em4Fk7Xv/LMr6HYky1as/N9FBcg=" Order="_x0034_" pdftag="_x005B_Artifact_x005D_" isBookmarkSet="no" bookmark="no"/>
  <Shape xmlns="" ID="mEM0L8QNzp7JHByhZwgEZ9t3afQ=" Order="_x0035_" pdftag="_x005B_Artifact_x005D_" isBookmarkSet="no" bookmark="no"/>
  <Shape xmlns="" ID="inKdN2iTifVgL1H+KkiPslmqOdU=" pdftag="H2" isBookmarkSet="no" bookmark="yes" Order="_x0031_"/>
  <Shape xmlns="" ID="RchcKMLr9B7W0pX+uXXW+cfqvyw=" artifact="_x0030_" validate="no" pdftag="Figure" isBookmarkSet="no" bookmark="no" Order="_x0032_" formula="no" Lang=""/>
  <Shape xmlns="" ID="J4fC3SF/Cjnunws4dtmfnIuI0yk=" pdftag="P" isBookmarkSet="no" bookmark="no" Order="_x0033_"/>
  <Shape xmlns="" ID="fBGPUtKq2J1lYiqke/JpqvPYzok=" Order="_x0034_" pdftag="_x005B_Artifact_x005D_" isBookmarkSet="no" bookmark="no"/>
  <Shape xmlns="" ID="4gScIzfdWzJEV3uOll5zQFssJcE=" Order="_x0035_" pdftag="_x005B_Artifact_x005D_" isBookmarkSet="no" bookmark="no"/>
  <Shape xmlns="" ID="H9VBCHhbwZvnjCui07QvEyAnrsk=" pdftag="H2" isBookmarkSet="no" bookmark="yes" Order="_x0031_"/>
  <Shape xmlns="" ID="V9aPOCbEMz7XiPeD5xc5l991OyY=" pdftag="P" isBookmarkSet="no" bookmark="no" Order="_x0032_"/>
  <Shape xmlns="" ID="+NzNvtrI3iO4uQbF0yQjoSqPEEU=" pdftag="P" isBookmarkSet="no" bookmark="no" Order="_x0034_"/>
  <Shape xmlns="" ID="zzNvkN/gyl9kIan+vG0dEaK7y0A=" artifact="_x0030_" validate="no" pdftag="Figure" isBookmarkSet="no" bookmark="no" Order="_x0033_" formula="no" Lang=""/>
  <Shape xmlns="" ID="wceEY467d3OZhekZDbrWQUU50nk=" Order="_x0035_" pdftag="_x005B_Artifact_x005D_" isBookmarkSet="no" bookmark="no"/>
  <Shape xmlns="" ID="O59FTdnfgrD6OkLdhrxA6zFsp64=" Order="_x0036_" pdftag="_x005B_Artifact_x005D_" isBookmarkSet="no" bookmark="no"/>
  <Shape xmlns="" ID="OcwZjd3VCdi3Q4CJSnyMnsQK/NU=" pdftag="H2" isBookmarkSet="no" bookmark="yes" Order="_x0031_"/>
  <Shape xmlns="" ID="5xXgkKJCM8JC3+feMalwZndTh/s=" pdftag="P" isBookmarkSet="no" bookmark="no" Order="_x0032_"/>
  <Shape xmlns="" ID="sXpSSpD+CqXK+L0D5M9/G4fCHok=" artifact="_x0030_" validate="no" pdftag="Figure" isBookmarkSet="no" bookmark="no" Order="_x0033_" formula="no" Lang=""/>
  <Shape xmlns="" ID="cwUaMvizG20jke5UEkCtC0w7nvQ=" Order="_x0034_" pdftag="_x005B_Artifact_x005D_" isBookmarkSet="no" bookmark="no"/>
  <Shape xmlns="" ID="QsJ7b6kG6dUE0l1dlctvSC6vM7A=" Order="_x0035_" pdftag="_x005B_Artifact_x005D_" isBookmarkSet="no" bookmark="no"/>
  <Shape xmlns="" ID="ovbAC3ujSOx85sOmCLfKv53Mx0I=" pdftag="H2" isBookmarkSet="no" bookmark="yes" Order="_x0031_"/>
  <Shape xmlns="" ID="T+Q2+NyXjle9thvVr/O9pGOgAWs=" artifact="_x0030_" validate="no" pdftag="Figure" isBookmarkSet="no" bookmark="no" Order="_x0032_" formula="no" Lang=""/>
  <Shape xmlns="" ID="DDHf4TOltBG+bYga66tFH0X4kkI=" pdftag="P" isBookmarkSet="no" bookmark="no" Order="_x0033_"/>
  <Shape xmlns="" ID="mi097Oth9tYEoNPImYT0gXYFOgY=" Order="_x0034_" pdftag="_x005B_Artifact_x005D_" isBookmarkSet="no" bookmark="no"/>
  <Shape xmlns="" ID="YDd6CU+RdMOQmUw87q6z7GGk5mo=" Order="_x0035_" pdftag="_x005B_Artifact_x005D_" isBookmarkSet="no" bookmark="no"/>
  <Shape xmlns="" ID="h17KF6l3HYy4L07m1h+bveb6hek=" pdftag="H2" isBookmarkSet="no" bookmark="yes" Order="_x0031_"/>
  <Shape xmlns="" ID="U1kDUekRmTN+Sw+YXhASHYyJ1lM=" pdftag="P" isBookmarkSet="no" bookmark="no" Order="_x0033_"/>
  <Shape xmlns="" ID="DPbkMeez2fGbiZmRiJFLvqnWeyA=" artifact="_x0030_" validate="no" pdftag="Figure" isBookmarkSet="no" bookmark="no" Order="_x0032_" formula="no" Lang=""/>
  <Shape xmlns="" ID="NgLU95zsLGEEk9/4sok0ohSC1WE=" Order="_x0034_" pdftag="_x005B_Artifact_x005D_" isBookmarkSet="no" bookmark="no"/>
  <Shape xmlns="" ID="GPaFAsmpDbJL9IoP4dk6teCTZas=" Order="_x0035_" pdftag="_x005B_Artifact_x005D_" isBookmarkSet="no" bookmark="no"/>
  <Shape xmlns="" ID="KOpQm+dG9bK7L58NAfxMoxbard4=" pdftag="H2" isBookmarkSet="no" bookmark="yes" Order="_x0031_"/>
  <Shape xmlns="" ID="c2cw011tL4eswrhB+vAH9qxRO5k=" pdftag="P" isBookmarkSet="no" bookmark="no" Order="_x0032_"/>
  <Shape xmlns="" ID="XmXyaWqr0CqKMctl4Xd+tbqdyLo=" Order="_x0033_" pdftag="_x005B_Artifact_x005D_" isBookmarkSet="no" bookmark="no"/>
  <Shape xmlns="" ID="SsPhTsntwKwii+d3GRRqHphMSIw=" Order="_x0034_" pdftag="_x005B_Artifact_x005D_" isBookmarkSet="no" bookmark="no"/>
  <Shape xmlns="" ID="CPXihwofNmsJHuL+duzJFPVEdMM=" pdftag="H2" isBookmarkSet="no" bookmark="yes" Order="_x0031_"/>
  <Shape xmlns="" ID="xECE/aJvyJ84GHoaTE+R15vPVuM=" pdftag="P" isBookmarkSet="no" bookmark="no" Order="_x0032_"/>
  <Shape xmlns="" ID="/YHNZOF+3t/LwOCUyP2d9N/Owtw=" artifact="_x0030_" validate="no" pdftag="Figure" isBookmarkSet="no" bookmark="no" Order="_x0033_" formula="no" Lang=""/>
  <Shape xmlns="" ID="F1XkUym9aIH/h0b5dYI4Ts4Qj+g=" Order="_x0034_" pdftag="_x005B_Artifact_x005D_" isBookmarkSet="no" bookmark="no"/>
  <Shape xmlns="" ID="eL2uCmgdAi32V+3U03BNoGyn4M8=" Order="_x0035_" pdftag="_x005B_Artifact_x005D_" isBookmarkSet="no" bookmark="no"/>
  <Shape xmlns="" ID="eTXs50yN9F5wuq8zGKsQnHBgEZg=" pdftag="H2" isBookmarkSet="no" bookmark="yes" Order="_x0031_"/>
  <Shape xmlns="" ID="ODimC7703zw/XQUStlEHTtVZAGw=" pdftag="P" isBookmarkSet="no" bookmark="no" Order="_x0032_"/>
  <Shape xmlns="" ID="A/XKqi4SYYkyorKzgQp3pistxhM=" Order="_x0033_" pdftag="_x005B_Artifact_x005D_" isBookmarkSet="no" bookmark="no"/>
  <Shape xmlns="" ID="31L7x60SSS36+FENOAfwcgdVtqc=" Order="_x0034_" pdftag="_x005B_Artifact_x005D_" isBookmarkSet="no" bookmark="no"/>
  <Shape xmlns="" ID="q1KlPzD2udBCmx8iim56zJ87RTA=" pdftag="H2" isBookmarkSet="no" bookmark="yes" Order="_x0031_"/>
  <Shape xmlns="" ID="RxhrFU+KHkMhSADiBJak1+MVwNA=" artifact="_x0030_" validate="no" pdftag="Figure" isBookmarkSet="no" bookmark="no" Order="_x0032_" formula="no" Lang=""/>
  <Shape xmlns="" ID="1BMkCgOJhgPzceWurwjOzZNpEBQ=" artifact="_x0030_" validate="no" pdftag="Figure" isBookmarkSet="no" bookmark="no" Order="_x0033_" formula="no" Lang=""/>
  <Shape xmlns="" ID="sDpPqJdUWCBtryrMsRPUBigdiA4=" Order="_x0034_" pdftag="_x005B_Artifact_x005D_" isBookmarkSet="no" bookmark="no"/>
  <Shape xmlns="" ID="NCycW/NZVqTI+tFyN6FDTmg5RrE=" Order="_x0035_" pdftag="_x005B_Artifact_x005D_" isBookmarkSet="no" bookmark="no"/>
  <Shape xmlns="" ID="2za0bs3GKFQA45bwTd+w/ikJhBA=" pdftag="H2" isBookmarkSet="no" bookmark="yes" Order="_x0031_"/>
  <Shape xmlns="" ID="B37GhixGJiIQ8e4PFITSFxuHjqk=" pdftag="P" isBookmarkSet="no" bookmark="no" Order="_x0032_"/>
  <Shape xmlns="" ID="BClrm8PfHvifEP/CKJr0KoGqBK0=" artifact="_x0030_" validate="no" pdftag="Figure" isBookmarkSet="no" bookmark="no" Order="_x0033_" formula="no" Lang=""/>
  <Shape xmlns="" ID="8+7AHWCAG7tqXpjeY2X/V2vC/Ys=" Order="_x0034_" pdftag="_x005B_Artifact_x005D_" isBookmarkSet="no" bookmark="no"/>
  <Shape xmlns="" ID="gY/hgIkpC77edWeXBXDOlPH9/oI=" Order="_x0035_" pdftag="_x005B_Artifact_x005D_" isBookmarkSet="no" bookmark="no"/>
  <Shape xmlns="" ID="ue8q7e3FSmGhTw8SWRwL+kcWVgQ=" pdftag="H2" isBookmarkSet="no" bookmark="yes" Order="_x0031_"/>
  <Shape xmlns="" ID="4MlrwB1Ft2j20y76Ovn01GeLa/E=" artifact="_x0030_" validate="no" pdftag="Figure" isBookmarkSet="no" bookmark="no" Order="_x0032_" formula="no" Lang=""/>
  <Shape xmlns="" ID="Gae17+lqKfsjNdVtGO3TuKmpQuY=" pdftag="P" isBookmarkSet="no" bookmark="no" Order="_x0033_"/>
  <Shape xmlns="" ID="/a/IoE/rn7BA2iZPJRfeEddaEzg=" pdftag="P" isBookmarkSet="no" bookmark="no" Order="_x0034_"/>
  <Shape xmlns="" ID="NRBhED6W+RYK0GI7Qj6YzCfM+X8=" pdftag="P" isBookmarkSet="no" bookmark="no" Order="_x0035_"/>
  <Shape xmlns="" ID="PREZnXMwRIR8DKQi9uDsvwLe7+4=" pdftag="P" isBookmarkSet="no" bookmark="no" Order="_x0036_"/>
  <Shape xmlns="" ID="VF7ePe5aB7RAfHNp+7GaiGWifi0=" pdftag="P" isBookmarkSet="no" bookmark="no" Order="_x0037_"/>
  <Shape xmlns="" ID="4TdkaOenli/dYVF++OxJH6Qlmh4=" pdftag="P" isBookmarkSet="no" bookmark="no" Order="_x0038_"/>
  <Shape xmlns="" ID="ssCzRVlJPEma9E2pEchdqLo59Dk=" pdftag="P" isBookmarkSet="no" bookmark="no" Order="_x0039_"/>
  <Shape xmlns="" ID="ko0vKwTIB1rgYZNqV2n3gwh1GS0=" artifact="_x0030_" validate="no" pdftag="Figure" isBookmarkSet="no" bookmark="no" Order="_x0031_0" formula="no" Lang=""/>
  <Shape xmlns="" ID="ZIJFlWw6GmyvYvUuIquOpAtycZs=" Order="_x0031_1" pdftag="_x005B_Artifact_x005D_" isBookmarkSet="no" bookmark="no"/>
  <Shape xmlns="" ID="rUk7UJJ/f7MWGykBJ+YSTDMTGgg=" Order="_x0031_2" pdftag="_x005B_Artifact_x005D_" isBookmarkSet="no" bookmark="no"/>
  <Shape xmlns="" ID="ANlcoQJRm9J1zzaA7Jxt07TMs4Q=" pdftag="H2" isBookmarkSet="no" bookmark="yes" Order="_x0031_"/>
  <Shape xmlns="" ID="DXbZ8HBOv3PqR+R2NVeR0NGcFM8=" pdftag="P" isBookmarkSet="no" bookmark="no" Order="_x0032_"/>
  <Shape xmlns="" ID="sJhOh7jqP/nixh+ZCuYt9LSKxc4=" pdftag="P" isBookmarkSet="no" bookmark="no" Order="_x0033_"/>
  <Shape xmlns="" ID="F1cCZF1b1R9T2JpIND+CTgv13Ew=" Order="_x0034_" pdftag="_x005B_Artifact_x005D_" isBookmarkSet="no" bookmark="no"/>
  <Shape xmlns="" ID="hJMMNIMPAta8Z8btEVqASrhNgmE=" Order="_x0035_" pdftag="_x005B_Artifact_x005D_" isBookmarkSet="no" bookmark="no"/>
  <Shape xmlns="" ID="plC7B+56/yxf7SAVw0Z1xmeODpc=" pdftag="H2" isBookmarkSet="no" bookmark="yes" Order="_x0031_"/>
  <Shape xmlns="" ID="SeysuVBXM76N3IE01rU8nmORfjQ=" pdftag="P" isBookmarkSet="no" bookmark="no" Order="_x0032_"/>
  <Shape xmlns="" ID="vaqKHiDLugsAXFobuTRNA5BdZu8=" pdftag="P" isBookmarkSet="no" bookmark="no" Order="_x0033_"/>
  <Shape xmlns="" ID="hNhrutbtgc0BaN/TFztiYEAR6Y8=" Order="_x0034_" pdftag="_x005B_Artifact_x005D_" isBookmarkSet="no" bookmark="no"/>
  <Shape xmlns="" ID="Fc8I36O79oOz2UP2gkIM+4ruXOk=" Order="_x0035_" pdftag="_x005B_Artifact_x005D_" isBookmarkSet="no" bookmark="no"/>
  <Shape xmlns="" ID="5uUl3Gd9l+F5Njm0FdtvkSJUf7s=" pdftag="H2" isBookmarkSet="no" bookmark="yes" Order="_x0031_"/>
  <Shape xmlns="" ID="MWpJNXJxNBW45/BfDX7OKEuyceo=" pdftag="P" isBookmarkSet="no" bookmark="no" Order="_x0033_"/>
  <Shape xmlns="" ID="hRxWc4nMj4T8cID9rdp8UiWHAWI=" artifact="_x0030_" validate="no" pdftag="Figure" isBookmarkSet="no" bookmark="no" Order="_x0032_" formula="no" Lang=""/>
  <Shape xmlns="" ID="qA9UQxq2RuPRJR4aJemWAjtXM+8=" pdftag="P" isBookmarkSet="no" bookmark="no" Order="_x0034_"/>
  <Shape xmlns="" ID="5oQk3ZBw6X+WG4tTpg5s6+hhRwk=" Order="_x0035_" pdftag="_x005B_Artifact_x005D_" isBookmarkSet="no" bookmark="no"/>
  <Shape xmlns="" ID="XEsgkWV0a3ISI8xTyq8RyZZUFoQ=" Order="_x0036_" pdftag="_x005B_Artifact_x005D_" isBookmarkSet="no" bookmark="no"/>
  <Shape xmlns="" ID="t8bJgtWaq+aoNX2QTuA1+F33ozk=" pdftag="H2" isBookmarkSet="no" bookmark="yes" Order="_x0031_"/>
  <Shape xmlns="" ID="vPY/mBEDzJXmBkZwTDI8b1Rmies=" pdftag="P" isBookmarkSet="no" bookmark="no" Order="_x0032_"/>
  <Shape xmlns="" ID="8eyVKlal0fc1ixkjfOD2073joYE=" Order="_x0033_" pdftag="_x005B_Artifact_x005D_" isBookmarkSet="no" bookmark="no"/>
  <Shape xmlns="" ID="/fYyUN/3fzQFtMeydY5pTt7hCls=" Order="_x0034_" pdftag="_x005B_Artifact_x005D_" isBookmarkSet="no" bookmark="no"/>
  <Shape xmlns="" ID="Zf2Y1CbiM2hjFwjq1OgHbIRsYZA=" pdftag="H2" isBookmarkSet="no" bookmark="yes" Order="_x0031_"/>
  <Shape xmlns="" ID="nH5LP48I0Pt+2V3ZZP1ig4dL5Ds=" pdftag="P" isBookmarkSet="no" bookmark="no" Order="_x0032_"/>
  <Shape xmlns="" ID="GyJAIraKMR5F0kgLyqpwhvJzMbs=" Order="_x0033_" pdftag="_x005B_Artifact_x005D_" isBookmarkSet="no" bookmark="no"/>
  <Shape xmlns="" ID="cdWW7pr4OMMngd9F+4AqhGhPS8g=" Order="_x0034_" pdftag="_x005B_Artifact_x005D_" isBookmarkSet="no" bookmark="no"/>
  <SubText xmlns="" ID="6wYcJltDE9oe8ToEQ0EMt/UpQRM=" ActualText=""/>
  <table xmlns="" ID="c2cw011tL4eswrhB+vAH9qxRO5k=" type="_x0031_" HRows="_x0031_" HCols="_x0030_" Summary="" TableLinerizing="H" Header="yes" Scope="Column" Caption="no" Exclude="no" SpeakText="no" LinkedHeaders=""/>
  <table xmlns="" ID="GpMxxSM90MtFOn/+HAKkail5oaA=" Header="yes" Scope="Column" Caption="no" Exclude="no" LinkedHeaders=""/>
  <table xmlns="" ID="VFjuXpEp5FIwLLOJ+QyH9w/THow=" Header="no" Caption="no" Exclude="no" Scope="" LinkedHeaders="_x0031__1_c2cw011tL4eswrhB_x002B_vAH9qxRO5k_x003D_"/>
  <table xmlns="" ID="KRTZZL8gnt5RD3wmPazsUZ6Wr+8=" Header="no" Caption="no" Exclude="no" Scope="" LinkedHeaders="_x0031__2_c2cw011tL4eswrhB_x002B_vAH9qxRO5k_x003D_"/>
  <table xmlns="" ID="DKXgZ4Kd6XMmHT4CvUjZJ6izYZI=" Header="no" Caption="no" Exclude="no" Scope="" LinkedHeaders="_x0031__1_c2cw011tL4eswrhB_x002B_vAH9qxRO5k_x003D_"/>
  <table xmlns="" ID="yTwtQ2dkfVN5YQUooY2N4XnyRPI=" Header="no" Caption="no" Exclude="no" Scope="" LinkedHeaders="_x0031__2_c2cw011tL4eswrhB_x002B_vAH9qxRO5k_x003D_"/>
  <table xmlns="" ID="pQ9a9TrR8ZdcEhwHQ6vPlZD+JN0=" Header="no" Caption="no" Exclude="no" Scope="" LinkedHeaders="_x0031__1_c2cw011tL4eswrhB_x002B_vAH9qxRO5k_x003D_"/>
  <table xmlns="" ID="H/UFjjYWnmIuCMtGgeVa7r9Uov8=" Header="no" Caption="no" Exclude="no" Scope="" LinkedHeaders="_x0031__2_c2cw011tL4eswrhB_x002B_vAH9qxRO5k_x003D_"/>
  <table xmlns="" ID="ZLGJDeOJ21sUrzZml3NkAmHyJr0=" Header="no" Caption="no" Exclude="no" Scope="" LinkedHeaders="_x0031__1_c2cw011tL4eswrhB_x002B_vAH9qxRO5k_x003D_"/>
  <table xmlns="" ID="GrWLDv5hVXyzrv/EV6E7WTTDasU=" Header="no" Caption="no" Exclude="no" Scope="" LinkedHeaders="_x0031__2_c2cw011tL4eswrhB_x002B_vAH9qxRO5k_x003D_"/>
  <table xmlns="" ID="SLsYLNwxFwg2IfMwV+alz3zfois=" Header="no" Caption="no" Exclude="no" Scope="" LinkedHeaders="_x0031__1_c2cw011tL4eswrhB_x002B_vAH9qxRO5k_x003D_"/>
  <table xmlns="" ID="5dk0fyZm/zEaFqcFa3G9Cpn3fYA=" Header="no" Caption="no" Exclude="no" Scope="" LinkedHeaders="_x0031__2_c2cw011tL4eswrhB_x002B_vAH9qxRO5k_x003D_"/>
  <table xmlns="" ID="DXbZ8HBOv3PqR+R2NVeR0NGcFM8=" type="_x0031_" HRows="_x0031_" HCols="_x0030_" Summary="" TableLinerizing="H" Header="yes" Scope="Column" Caption="no" Exclude="no" SpeakText="no" LinkedHeaders=""/>
  <table xmlns="" ID="ZIvXMhH9L1AaEk7a10pvIGiMo4w=" Header="yes" Scope="Column" Caption="no" Exclude="no" LinkedHeaders=""/>
  <table xmlns="" ID="AxLVKJEQXXZlcXP5RTbVp1JJZyg=" Header="yes" Scope="Column" Caption="no" Exclude="no" LinkedHeaders=""/>
  <table xmlns="" ID="VDCWDab8V9KDC/5IHXS8nOiCt0g=" Header="no" Caption="no" Exclude="no" Scope="" LinkedHeaders="_x0031__1_DXbZ8HBOv3PqR_x002B_R2NVeR0NGcFM8_x003D_"/>
  <table xmlns="" ID="GAHnJ0keKclKhqy3FRag6y/jMPc=" Header="no" Caption="no" Exclude="no" Scope="" LinkedHeaders="_x0031__2_DXbZ8HBOv3PqR_x002B_R2NVeR0NGcFM8_x003D_"/>
  <table xmlns="" ID="dNITcVE6MTD4i2Y52x1LD9Pjlhs=" Header="no" Caption="no" Exclude="no" Scope="" LinkedHeaders="_x0031__3_DXbZ8HBOv3PqR_x002B_R2NVeR0NGcFM8_x003D_"/>
  <table xmlns="" ID="xVpB8574i20EsZSLcqy5W72D1AQ=" Header="no" Caption="no" Exclude="no" Scope="" LinkedHeaders="_x0031__1_DXbZ8HBOv3PqR_x002B_R2NVeR0NGcFM8_x003D_"/>
  <table xmlns="" ID="EcmE6o9WFRYMm4+Jo3em4WoCMuQ=" Header="no" Caption="no" Exclude="no" Scope="" LinkedHeaders="_x0031__2_DXbZ8HBOv3PqR_x002B_R2NVeR0NGcFM8_x003D_"/>
  <table xmlns="" ID="zf2gGneje1I3qmM76EKk4AzTi1k=" Header="no" Caption="no" Exclude="no" Scope="" LinkedHeaders="_x0031__3_DXbZ8HBOv3PqR_x002B_R2NVeR0NGcFM8_x003D_"/>
  <table xmlns="" ID="bJ11rW+3IDuEEQAu0QEBM7/b7IE=" Header="no" Caption="no" Exclude="no" Scope="" LinkedHeaders="_x0031__1_DXbZ8HBOv3PqR_x002B_R2NVeR0NGcFM8_x003D_"/>
  <table xmlns="" ID="XzC9+opRYKZs5Ny9V8SflN8XGZ0=" Header="no" Caption="no" Exclude="no" Scope="" LinkedHeaders="_x0031__2_DXbZ8HBOv3PqR_x002B_R2NVeR0NGcFM8_x003D_"/>
  <table xmlns="" ID="K0oeb3DBENYCf/tTBSD0dne4D9s=" Header="no" Caption="no" Exclude="no" Scope="" LinkedHeaders="_x0031__3_DXbZ8HBOv3PqR_x002B_R2NVeR0NGcFM8_x003D_"/>
  <table xmlns="" ID="SeysuVBXM76N3IE01rU8nmORfjQ=" type="_x0031_" HRows="_x0031_" HCols="_x0030_" Summary="" TableLinerizing="H" Header="yes" Scope="Column" Caption="no" Exclude="no" SpeakText="no" LinkedHeaders=""/>
  <table xmlns="" ID="+mPGzji2fcp/lxZ/fQMYp5TGlHQ=" Header="yes" Scope="Column" Caption="no" Exclude="no" LinkedHeaders=""/>
  <table xmlns="" ID="UGtuab4U9Al6TMdz/a25poiGkS4=" Header="yes" Scope="Column" Caption="no" Exclude="no" LinkedHeaders=""/>
  <table xmlns="" ID="V2unzdtrelGyL/XxH4AWw/Bct5M=" Header="no" Caption="no" Exclude="no" Scope="" LinkedHeaders="_x0031__1_SeysuVBXM76N3IE01rU8nmORfjQ_x003D_"/>
  <table xmlns="" ID="njKEIm9XNGCgIudupoeKdnwQV7o=" Header="no" Caption="no" Exclude="no" Scope="" LinkedHeaders="_x0031__2_SeysuVBXM76N3IE01rU8nmORfjQ_x003D_"/>
  <table xmlns="" ID="x306/nMrx8vlBU2t8sZ7KJfRhXs=" Header="no" Caption="no" Exclude="no" Scope="" LinkedHeaders="_x0031__3_SeysuVBXM76N3IE01rU8nmORfjQ_x003D_"/>
  <table xmlns="" ID="hwORBqDaj7yw6h9pePGHPIjGc+w=" Header="no" Caption="no" Exclude="no" Scope="" LinkedHeaders="_x0031__1_SeysuVBXM76N3IE01rU8nmORfjQ_x003D_"/>
  <table xmlns="" ID="5Jq4CNBhpnnSdZQbnYEzsf3FDSU=" Header="no" Caption="no" Exclude="no" Scope="" LinkedHeaders="_x0031__2_SeysuVBXM76N3IE01rU8nmORfjQ_x003D_"/>
  <table xmlns="" ID="8zqoJS5u8vNVnzQzx9iSfIafAns=" Header="no" Caption="no" Exclude="no" Scope="" LinkedHeaders="_x0031__3_SeysuVBXM76N3IE01rU8nmORfjQ_x003D_"/>
  <table xmlns="" ID="xVLDkCdA++tQaYpkF4aoIuuUjTo=" Header="no" Caption="no" Exclude="no" Scope="" LinkedHeaders="_x0031__1_SeysuVBXM76N3IE01rU8nmORfjQ_x003D_"/>
  <table xmlns="" ID="IXMzRN5OYQbjmY7T8d8+wTBpOZc=" Header="no" Caption="no" Exclude="no" Scope="" LinkedHeaders="_x0031__2_SeysuVBXM76N3IE01rU8nmORfjQ_x003D_"/>
  <table xmlns="" ID="JAf9wZTEu3RDVqTp4yM82VZ9KWE=" Header="no" Caption="no" Exclude="no" Scope="" LinkedHeaders="_x0031__3_SeysuVBXM76N3IE01rU8nmORfjQ_x003D_"/>
  <SubText xmlns="" ID="VDTvBe9xpCsvpggGXBICZIeLNJw=" ActualText=""/>
  <SubText xmlns="" ID="RchcKMLr9B7W0pX+uXXW+cfqvyw=" ActualText=""/>
  <SubText xmlns="" ID="zzNvkN/gyl9kIan+vG0dEaK7y0A=" ActualText=""/>
  <SubText xmlns="" ID="sXpSSpD+CqXK+L0D5M9/G4fCHok=" ActualText=""/>
  <SubText xmlns="" ID="T+Q2+NyXjle9thvVr/O9pGOgAWs=" ActualText=""/>
  <SubText xmlns="" ID="DPbkMeez2fGbiZmRiJFLvqnWeyA=" ActualText=""/>
  <SubText xmlns="" ID="/YHNZOF+3t/LwOCUyP2d9N/Owtw=" ActualText=""/>
  <SubText xmlns="" ID="RxhrFU+KHkMhSADiBJak1+MVwNA=" ActualText=""/>
  <SubText xmlns="" ID="1BMkCgOJhgPzceWurwjOzZNpEBQ=" ActualText=""/>
  <SubText xmlns="" ID="BClrm8PfHvifEP/CKJr0KoGqBK0=" ActualText=""/>
  <SubText xmlns="" ID="4MlrwB1Ft2j20y76Ovn01GeLa/E=" ActualText=""/>
  <SubText xmlns="" ID="ko0vKwTIB1rgYZNqV2n3gwh1GS0=" ActualText=""/>
  <SubText xmlns="" ID="hRxWc4nMj4T8cID9rdp8UiWHAWI=" ActualText=""/>
</PAW>
</file>

<file path=customXml/item2.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A20192-19C2-4A9A-A39E-38E2C692E102}">
  <ds:schemaRefs>
    <ds:schemaRef ds:uri="http://www.net-centric.com/PAWPP"/>
    <ds:schemaRef ds:uri=""/>
  </ds:schemaRefs>
</ds:datastoreItem>
</file>

<file path=customXml/itemProps2.xml><?xml version="1.0" encoding="utf-8"?>
<ds:datastoreItem xmlns:ds="http://schemas.openxmlformats.org/officeDocument/2006/customXml" ds:itemID="{6D89DE9A-846D-4C8B-A589-D6C4D98196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9a606-394f-4645-b323-fcb10b24d1aa"/>
    <ds:schemaRef ds:uri="53af226d-ba0a-4b77-ace2-7e16defb8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2444C9-ABC6-49D5-A8A8-99E04D2F6BA6}">
  <ds:schemaRefs>
    <ds:schemaRef ds:uri="53af226d-ba0a-4b77-ace2-7e16defb8490"/>
    <ds:schemaRef ds:uri="http://purl.org/dc/terms/"/>
    <ds:schemaRef ds:uri="http://schemas.openxmlformats.org/package/2006/metadata/core-properties"/>
    <ds:schemaRef ds:uri="http://schemas.microsoft.com/office/2006/documentManagement/types"/>
    <ds:schemaRef ds:uri="ae29a606-394f-4645-b323-fcb10b24d1aa"/>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A01F34C1-476E-424D-AB03-383B3E0248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17300</TotalTime>
  <Words>1814</Words>
  <Application>Microsoft Office PowerPoint</Application>
  <PresentationFormat>Widescreen</PresentationFormat>
  <Paragraphs>211</Paragraphs>
  <Slides>21</Slides>
  <Notes>21</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21</vt:i4>
      </vt:variant>
    </vt:vector>
  </HeadingPairs>
  <TitlesOfParts>
    <vt:vector size="41" baseType="lpstr">
      <vt:lpstr>Arial</vt:lpstr>
      <vt:lpstr>Calibri</vt:lpstr>
      <vt:lpstr>Calibri (Body)</vt:lpstr>
      <vt:lpstr>Corbel</vt:lpstr>
      <vt:lpstr>Open Sans</vt:lpstr>
      <vt:lpstr>Open Sans (Body)</vt:lpstr>
      <vt:lpstr>Open Sans (Headings)</vt:lpstr>
      <vt:lpstr>Open Sans Light</vt:lpstr>
      <vt:lpstr>Open Sans SemiBold</vt:lpstr>
      <vt:lpstr>Open Sans SemiBold</vt:lpstr>
      <vt:lpstr>Wingdings</vt:lpstr>
      <vt:lpstr>Main Title Slides</vt:lpstr>
      <vt:lpstr>Section Title Slides</vt:lpstr>
      <vt:lpstr>TEA Main Slide</vt:lpstr>
      <vt:lpstr>1_TEA Main Slide</vt:lpstr>
      <vt:lpstr>TEA Opener - Blank</vt:lpstr>
      <vt:lpstr>2_TEA Main Slide</vt:lpstr>
      <vt:lpstr>3_TEA Main Slide</vt:lpstr>
      <vt:lpstr>TEA Main Slide</vt:lpstr>
      <vt:lpstr>4_TEA Main Slide</vt:lpstr>
      <vt:lpstr>Introduction to TELPAS Alternate</vt:lpstr>
      <vt:lpstr>Purpose of this TELPAS Alternate Training</vt:lpstr>
      <vt:lpstr>TELPAS Alternate</vt:lpstr>
      <vt:lpstr>What is TELPAS Alternate?</vt:lpstr>
      <vt:lpstr>Observable Behaviors </vt:lpstr>
      <vt:lpstr>Who takes TELPAS Alternate?</vt:lpstr>
      <vt:lpstr>TEA Definition of Student with a Most Significant Cognitive Disability</vt:lpstr>
      <vt:lpstr>Alternate Response Modes</vt:lpstr>
      <vt:lpstr>TELPAS Alternate Proficiency Level Labels</vt:lpstr>
      <vt:lpstr>TELPAS Alternate Proficiency Level Global Definitions</vt:lpstr>
      <vt:lpstr>TELPAS Alternate Proficiency Level Labels and Global Definitions</vt:lpstr>
      <vt:lpstr>Alternate Proficiency Level Descriptors</vt:lpstr>
      <vt:lpstr>TELPAS Alternate Test Blueprint Development</vt:lpstr>
      <vt:lpstr>TELPAS Alternate Test Blueprints</vt:lpstr>
      <vt:lpstr>Process for Considering Reclassification of EB Students with Special Needs </vt:lpstr>
      <vt:lpstr>Schedule of Events</vt:lpstr>
      <vt:lpstr>TELPAS Alternate Training Resources</vt:lpstr>
      <vt:lpstr>TELPAS Alternate Training Resources (continued) </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TELPAS Alternate</dc:title>
  <dc:subject>Introduction to TELPAS Alternate</dc:subject>
  <dc:creator>Pearson</dc:creator>
  <cp:keywords>Introduction; TELPAS; Alternate; Texas; TX; test; assessment</cp:keywords>
  <cp:lastModifiedBy>Smith, Melissa</cp:lastModifiedBy>
  <cp:revision>274</cp:revision>
  <cp:lastPrinted>2018-11-14T17:27:38Z</cp:lastPrinted>
  <dcterms:created xsi:type="dcterms:W3CDTF">2018-10-29T19:55:04Z</dcterms:created>
  <dcterms:modified xsi:type="dcterms:W3CDTF">2023-11-14T18:41:38Z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