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39"/>
  </p:notesMasterIdLst>
  <p:handoutMasterIdLst>
    <p:handoutMasterId r:id="rId40"/>
  </p:handoutMasterIdLst>
  <p:sldIdLst>
    <p:sldId id="382" r:id="rId2"/>
    <p:sldId id="289" r:id="rId3"/>
    <p:sldId id="458" r:id="rId4"/>
    <p:sldId id="479" r:id="rId5"/>
    <p:sldId id="482" r:id="rId6"/>
    <p:sldId id="484" r:id="rId7"/>
    <p:sldId id="501" r:id="rId8"/>
    <p:sldId id="409" r:id="rId9"/>
    <p:sldId id="476" r:id="rId10"/>
    <p:sldId id="450" r:id="rId11"/>
    <p:sldId id="494" r:id="rId12"/>
    <p:sldId id="477" r:id="rId13"/>
    <p:sldId id="467" r:id="rId14"/>
    <p:sldId id="497" r:id="rId15"/>
    <p:sldId id="463" r:id="rId16"/>
    <p:sldId id="468" r:id="rId17"/>
    <p:sldId id="491" r:id="rId18"/>
    <p:sldId id="426" r:id="rId19"/>
    <p:sldId id="425" r:id="rId20"/>
    <p:sldId id="448" r:id="rId21"/>
    <p:sldId id="492" r:id="rId22"/>
    <p:sldId id="493" r:id="rId23"/>
    <p:sldId id="459" r:id="rId24"/>
    <p:sldId id="488" r:id="rId25"/>
    <p:sldId id="474" r:id="rId26"/>
    <p:sldId id="392" r:id="rId27"/>
    <p:sldId id="485" r:id="rId28"/>
    <p:sldId id="486" r:id="rId29"/>
    <p:sldId id="495" r:id="rId30"/>
    <p:sldId id="462" r:id="rId31"/>
    <p:sldId id="465" r:id="rId32"/>
    <p:sldId id="496" r:id="rId33"/>
    <p:sldId id="498" r:id="rId34"/>
    <p:sldId id="499" r:id="rId35"/>
    <p:sldId id="500" r:id="rId36"/>
    <p:sldId id="502" r:id="rId37"/>
    <p:sldId id="283" r:id="rId38"/>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8CC6482-C14F-46B3-A43D-9A58900EBAFB}">
          <p14:sldIdLst>
            <p14:sldId id="382"/>
            <p14:sldId id="289"/>
            <p14:sldId id="458"/>
            <p14:sldId id="479"/>
            <p14:sldId id="482"/>
            <p14:sldId id="484"/>
            <p14:sldId id="501"/>
            <p14:sldId id="409"/>
            <p14:sldId id="476"/>
            <p14:sldId id="450"/>
            <p14:sldId id="494"/>
            <p14:sldId id="477"/>
            <p14:sldId id="467"/>
            <p14:sldId id="497"/>
            <p14:sldId id="463"/>
            <p14:sldId id="468"/>
            <p14:sldId id="491"/>
            <p14:sldId id="426"/>
            <p14:sldId id="425"/>
            <p14:sldId id="448"/>
            <p14:sldId id="492"/>
            <p14:sldId id="493"/>
            <p14:sldId id="459"/>
            <p14:sldId id="488"/>
            <p14:sldId id="474"/>
            <p14:sldId id="392"/>
            <p14:sldId id="485"/>
            <p14:sldId id="486"/>
            <p14:sldId id="495"/>
            <p14:sldId id="462"/>
            <p14:sldId id="465"/>
            <p14:sldId id="496"/>
            <p14:sldId id="498"/>
            <p14:sldId id="499"/>
            <p14:sldId id="500"/>
            <p14:sldId id="502"/>
            <p14:sldId id="28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9F00"/>
    <a:srgbClr val="D55E00"/>
    <a:srgbClr val="0072B2"/>
    <a:srgbClr val="56B4E9"/>
    <a:srgbClr val="009E73"/>
    <a:srgbClr val="F0E442"/>
    <a:srgbClr val="000000"/>
    <a:srgbClr val="CC79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4" autoAdjust="0"/>
    <p:restoredTop sz="94660"/>
  </p:normalViewPr>
  <p:slideViewPr>
    <p:cSldViewPr snapToGrid="0">
      <p:cViewPr varScale="1">
        <p:scale>
          <a:sx n="101" d="100"/>
          <a:sy n="101" d="100"/>
        </p:scale>
        <p:origin x="126" y="31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Recapture</c:v>
                </c:pt>
              </c:strCache>
            </c:strRef>
          </c:tx>
          <c:spPr>
            <a:solidFill>
              <a:srgbClr val="92D050"/>
            </a:solidFill>
            <a:ln>
              <a:noFill/>
            </a:ln>
            <a:effectLst/>
          </c:spPr>
          <c:invertIfNegative val="0"/>
          <c:cat>
            <c:numRef>
              <c:f>Sheet1!$A$2:$A$13</c:f>
              <c:numCache>
                <c:formatCode>General</c:formatCode>
                <c:ptCount val="12"/>
                <c:pt idx="0">
                  <c:v>2007</c:v>
                </c:pt>
                <c:pt idx="1">
                  <c:v>2008</c:v>
                </c:pt>
                <c:pt idx="2">
                  <c:v>2009</c:v>
                </c:pt>
                <c:pt idx="3">
                  <c:v>2010</c:v>
                </c:pt>
                <c:pt idx="4">
                  <c:v>2011</c:v>
                </c:pt>
                <c:pt idx="5">
                  <c:v>2012</c:v>
                </c:pt>
                <c:pt idx="6">
                  <c:v>2013</c:v>
                </c:pt>
                <c:pt idx="7">
                  <c:v>2014</c:v>
                </c:pt>
                <c:pt idx="8">
                  <c:v>2015</c:v>
                </c:pt>
                <c:pt idx="9">
                  <c:v>2016</c:v>
                </c:pt>
                <c:pt idx="10">
                  <c:v>2017</c:v>
                </c:pt>
                <c:pt idx="11">
                  <c:v>2018</c:v>
                </c:pt>
              </c:numCache>
            </c:numRef>
          </c:cat>
          <c:val>
            <c:numRef>
              <c:f>Sheet1!$B$2:$B$13</c:f>
              <c:numCache>
                <c:formatCode>"$"#,##0.00_);[Red]\("$"#,##0.00\)</c:formatCode>
                <c:ptCount val="12"/>
                <c:pt idx="0">
                  <c:v>1426512022</c:v>
                </c:pt>
                <c:pt idx="1">
                  <c:v>1137319193</c:v>
                </c:pt>
                <c:pt idx="2">
                  <c:v>1434887246</c:v>
                </c:pt>
                <c:pt idx="3">
                  <c:v>1063521450</c:v>
                </c:pt>
                <c:pt idx="4">
                  <c:v>1037072603</c:v>
                </c:pt>
                <c:pt idx="5">
                  <c:v>1086772488</c:v>
                </c:pt>
                <c:pt idx="6">
                  <c:v>1066347698</c:v>
                </c:pt>
                <c:pt idx="7">
                  <c:v>1212762367</c:v>
                </c:pt>
                <c:pt idx="8">
                  <c:v>1492347540</c:v>
                </c:pt>
                <c:pt idx="9">
                  <c:v>1581537456</c:v>
                </c:pt>
                <c:pt idx="10">
                  <c:v>1725918161</c:v>
                </c:pt>
                <c:pt idx="11">
                  <c:v>2080009928</c:v>
                </c:pt>
              </c:numCache>
            </c:numRef>
          </c:val>
          <c:extLst>
            <c:ext xmlns:c16="http://schemas.microsoft.com/office/drawing/2014/chart" uri="{C3380CC4-5D6E-409C-BE32-E72D297353CC}">
              <c16:uniqueId val="{00000000-0FC6-4EE6-9A15-26737DC1F57C}"/>
            </c:ext>
          </c:extLst>
        </c:ser>
        <c:dLbls>
          <c:showLegendKey val="0"/>
          <c:showVal val="0"/>
          <c:showCatName val="0"/>
          <c:showSerName val="0"/>
          <c:showPercent val="0"/>
          <c:showBubbleSize val="0"/>
        </c:dLbls>
        <c:gapWidth val="34"/>
        <c:overlap val="-27"/>
        <c:axId val="543043776"/>
        <c:axId val="543044432"/>
      </c:barChart>
      <c:catAx>
        <c:axId val="543043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crossAx val="543044432"/>
        <c:crosses val="autoZero"/>
        <c:auto val="1"/>
        <c:lblAlgn val="ctr"/>
        <c:lblOffset val="100"/>
        <c:noMultiLvlLbl val="0"/>
      </c:catAx>
      <c:valAx>
        <c:axId val="543044432"/>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543043776"/>
        <c:crosses val="autoZero"/>
        <c:crossBetween val="between"/>
        <c:dispUnits>
          <c:builtInUnit val="billions"/>
          <c:dispUnitsLbl>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01A695C-5E41-4204-8CFD-61E6AA5A175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4EA075F-B94B-4451-BE99-8C579CE3FB8E}">
      <dgm:prSet phldrT="[Text]"/>
      <dgm:spPr/>
      <dgm:t>
        <a:bodyPr/>
        <a:lstStyle/>
        <a:p>
          <a:r>
            <a:rPr lang="en-US" dirty="0"/>
            <a:t>Attendance Projections</a:t>
          </a:r>
        </a:p>
      </dgm:t>
    </dgm:pt>
    <dgm:pt modelId="{6024C962-894A-4995-AC3A-751AC176CFA3}" type="parTrans" cxnId="{02D8CDE8-3466-47E7-9568-996DB5B3344F}">
      <dgm:prSet/>
      <dgm:spPr/>
      <dgm:t>
        <a:bodyPr/>
        <a:lstStyle/>
        <a:p>
          <a:endParaRPr lang="en-US"/>
        </a:p>
      </dgm:t>
    </dgm:pt>
    <dgm:pt modelId="{3F2D998F-6F7A-463C-AEC9-0CC737B3B4B5}" type="sibTrans" cxnId="{02D8CDE8-3466-47E7-9568-996DB5B3344F}">
      <dgm:prSet/>
      <dgm:spPr/>
      <dgm:t>
        <a:bodyPr/>
        <a:lstStyle/>
        <a:p>
          <a:endParaRPr lang="en-US"/>
        </a:p>
      </dgm:t>
    </dgm:pt>
    <dgm:pt modelId="{554046F6-CFF6-483A-97E7-FB25388A71D5}">
      <dgm:prSet phldrT="[Text]"/>
      <dgm:spPr/>
      <dgm:t>
        <a:bodyPr/>
        <a:lstStyle/>
        <a:p>
          <a:r>
            <a:rPr lang="en-US" dirty="0"/>
            <a:t>Bond Programs</a:t>
          </a:r>
        </a:p>
      </dgm:t>
    </dgm:pt>
    <dgm:pt modelId="{BA101AAF-42C9-4DAD-817F-37745493A88B}" type="parTrans" cxnId="{D14B38A6-B32A-4F16-9B6F-CDA0744B48CB}">
      <dgm:prSet/>
      <dgm:spPr/>
      <dgm:t>
        <a:bodyPr/>
        <a:lstStyle/>
        <a:p>
          <a:endParaRPr lang="en-US"/>
        </a:p>
      </dgm:t>
    </dgm:pt>
    <dgm:pt modelId="{EC0E613A-2156-4417-8287-7E0608FD0C34}" type="sibTrans" cxnId="{D14B38A6-B32A-4F16-9B6F-CDA0744B48CB}">
      <dgm:prSet/>
      <dgm:spPr/>
      <dgm:t>
        <a:bodyPr/>
        <a:lstStyle/>
        <a:p>
          <a:endParaRPr lang="en-US"/>
        </a:p>
      </dgm:t>
    </dgm:pt>
    <dgm:pt modelId="{0032E1DE-3124-4388-BF1C-6850D0FD835D}">
      <dgm:prSet phldrT="[Text]"/>
      <dgm:spPr/>
      <dgm:t>
        <a:bodyPr/>
        <a:lstStyle/>
        <a:p>
          <a:r>
            <a:rPr lang="en-US" dirty="0"/>
            <a:t>Chapter 41</a:t>
          </a:r>
        </a:p>
      </dgm:t>
    </dgm:pt>
    <dgm:pt modelId="{4664B6DE-D0C9-435C-A4E4-F570DE3F01B6}" type="parTrans" cxnId="{7B4868E4-4F1A-4567-A3F7-BCD936277B03}">
      <dgm:prSet/>
      <dgm:spPr/>
      <dgm:t>
        <a:bodyPr/>
        <a:lstStyle/>
        <a:p>
          <a:endParaRPr lang="en-US"/>
        </a:p>
      </dgm:t>
    </dgm:pt>
    <dgm:pt modelId="{8C73B3AA-E5B8-4D51-B2ED-3E0111BA4603}" type="sibTrans" cxnId="{7B4868E4-4F1A-4567-A3F7-BCD936277B03}">
      <dgm:prSet/>
      <dgm:spPr/>
      <dgm:t>
        <a:bodyPr/>
        <a:lstStyle/>
        <a:p>
          <a:endParaRPr lang="en-US"/>
        </a:p>
      </dgm:t>
    </dgm:pt>
    <dgm:pt modelId="{5C22BED6-850F-4630-8CB9-78E41DA6CA6E}">
      <dgm:prSet phldrT="[Text]"/>
      <dgm:spPr/>
      <dgm:t>
        <a:bodyPr/>
        <a:lstStyle/>
        <a:p>
          <a:r>
            <a:rPr lang="en-US" dirty="0"/>
            <a:t>Charter Schools</a:t>
          </a:r>
        </a:p>
      </dgm:t>
    </dgm:pt>
    <dgm:pt modelId="{65933E1B-7E37-40A4-81EA-C35666FB5BF4}" type="parTrans" cxnId="{0A32E20B-F280-4A16-AF9F-7B80F0CEEEA5}">
      <dgm:prSet/>
      <dgm:spPr/>
      <dgm:t>
        <a:bodyPr/>
        <a:lstStyle/>
        <a:p>
          <a:endParaRPr lang="en-US"/>
        </a:p>
      </dgm:t>
    </dgm:pt>
    <dgm:pt modelId="{6CABE140-3C84-405A-B746-FA605C536C9C}" type="sibTrans" cxnId="{0A32E20B-F280-4A16-AF9F-7B80F0CEEEA5}">
      <dgm:prSet/>
      <dgm:spPr/>
      <dgm:t>
        <a:bodyPr/>
        <a:lstStyle/>
        <a:p>
          <a:endParaRPr lang="en-US"/>
        </a:p>
      </dgm:t>
    </dgm:pt>
    <dgm:pt modelId="{9FFEACA4-E803-4AEF-A2B6-8EE67A36945B}">
      <dgm:prSet phldrT="[Text]"/>
      <dgm:spPr/>
      <dgm:t>
        <a:bodyPr/>
        <a:lstStyle/>
        <a:p>
          <a:r>
            <a:rPr lang="en-US" dirty="0"/>
            <a:t>NIFA</a:t>
          </a:r>
        </a:p>
      </dgm:t>
    </dgm:pt>
    <dgm:pt modelId="{45F413F6-929E-4966-8E0B-A4FE8F600B3E}" type="parTrans" cxnId="{259D60E8-5CEB-4A90-BD3B-2910B03430F7}">
      <dgm:prSet/>
      <dgm:spPr/>
      <dgm:t>
        <a:bodyPr/>
        <a:lstStyle/>
        <a:p>
          <a:endParaRPr lang="en-US"/>
        </a:p>
      </dgm:t>
    </dgm:pt>
    <dgm:pt modelId="{082B6085-09DA-4492-9166-F8EBA07EE050}" type="sibTrans" cxnId="{259D60E8-5CEB-4A90-BD3B-2910B03430F7}">
      <dgm:prSet/>
      <dgm:spPr/>
      <dgm:t>
        <a:bodyPr/>
        <a:lstStyle/>
        <a:p>
          <a:endParaRPr lang="en-US"/>
        </a:p>
      </dgm:t>
    </dgm:pt>
    <dgm:pt modelId="{301D2998-B43B-49FE-AFF0-376F77F1006A}">
      <dgm:prSet phldrT="[Text]"/>
      <dgm:spPr/>
      <dgm:t>
        <a:bodyPr/>
        <a:lstStyle/>
        <a:p>
          <a:r>
            <a:rPr lang="en-US" dirty="0"/>
            <a:t>Staff Salary</a:t>
          </a:r>
        </a:p>
      </dgm:t>
    </dgm:pt>
    <dgm:pt modelId="{CB5A980E-EFA4-4898-9ABE-ED1822B5AD8A}" type="parTrans" cxnId="{C794E559-6938-4C26-9919-81A7B0F914BC}">
      <dgm:prSet/>
      <dgm:spPr/>
      <dgm:t>
        <a:bodyPr/>
        <a:lstStyle/>
        <a:p>
          <a:endParaRPr lang="en-US"/>
        </a:p>
      </dgm:t>
    </dgm:pt>
    <dgm:pt modelId="{A08AA9A3-CE65-4E4B-9DFA-53B8EB595D56}" type="sibTrans" cxnId="{C794E559-6938-4C26-9919-81A7B0F914BC}">
      <dgm:prSet/>
      <dgm:spPr/>
      <dgm:t>
        <a:bodyPr/>
        <a:lstStyle/>
        <a:p>
          <a:endParaRPr lang="en-US"/>
        </a:p>
      </dgm:t>
    </dgm:pt>
    <dgm:pt modelId="{91C58DF7-7985-44AB-9D76-21A193BBF233}">
      <dgm:prSet phldrT="[Text]"/>
      <dgm:spPr/>
      <dgm:t>
        <a:bodyPr/>
        <a:lstStyle/>
        <a:p>
          <a:r>
            <a:rPr lang="en-US" dirty="0"/>
            <a:t>State Compensatory Education</a:t>
          </a:r>
        </a:p>
      </dgm:t>
    </dgm:pt>
    <dgm:pt modelId="{DF52B3EA-75BD-4E25-9EC1-067917B9E39A}" type="parTrans" cxnId="{AF6DF9EA-4DA3-485F-9905-0C8FC6AA762D}">
      <dgm:prSet/>
      <dgm:spPr/>
      <dgm:t>
        <a:bodyPr/>
        <a:lstStyle/>
        <a:p>
          <a:endParaRPr lang="en-US"/>
        </a:p>
      </dgm:t>
    </dgm:pt>
    <dgm:pt modelId="{A17FB6D6-B6AA-4D46-A918-70DD54CDC73F}" type="sibTrans" cxnId="{AF6DF9EA-4DA3-485F-9905-0C8FC6AA762D}">
      <dgm:prSet/>
      <dgm:spPr/>
      <dgm:t>
        <a:bodyPr/>
        <a:lstStyle/>
        <a:p>
          <a:endParaRPr lang="en-US"/>
        </a:p>
      </dgm:t>
    </dgm:pt>
    <dgm:pt modelId="{8A4EBFEC-126B-4DB4-8117-AD368A8875FB}">
      <dgm:prSet phldrT="[Text]"/>
      <dgm:spPr/>
      <dgm:t>
        <a:bodyPr/>
        <a:lstStyle/>
        <a:p>
          <a:r>
            <a:rPr lang="en-US" dirty="0"/>
            <a:t>Tax Information Survey</a:t>
          </a:r>
        </a:p>
      </dgm:t>
    </dgm:pt>
    <dgm:pt modelId="{B55BAD03-2D48-4BB4-9E11-32E5099D5909}" type="parTrans" cxnId="{5C5C285C-4DAC-4D6C-8EFA-9D536DC984C7}">
      <dgm:prSet/>
      <dgm:spPr/>
      <dgm:t>
        <a:bodyPr/>
        <a:lstStyle/>
        <a:p>
          <a:endParaRPr lang="en-US"/>
        </a:p>
      </dgm:t>
    </dgm:pt>
    <dgm:pt modelId="{DF228B34-0054-4610-A2D5-95BC90F32822}" type="sibTrans" cxnId="{5C5C285C-4DAC-4D6C-8EFA-9D536DC984C7}">
      <dgm:prSet/>
      <dgm:spPr/>
      <dgm:t>
        <a:bodyPr/>
        <a:lstStyle/>
        <a:p>
          <a:endParaRPr lang="en-US"/>
        </a:p>
      </dgm:t>
    </dgm:pt>
    <dgm:pt modelId="{DF921BE3-6D97-4EBB-A4BE-7FE5E31C6FC6}">
      <dgm:prSet phldrT="[Text]"/>
      <dgm:spPr/>
      <dgm:t>
        <a:bodyPr/>
        <a:lstStyle/>
        <a:p>
          <a:r>
            <a:rPr lang="en-US" dirty="0"/>
            <a:t>Transportation</a:t>
          </a:r>
        </a:p>
      </dgm:t>
    </dgm:pt>
    <dgm:pt modelId="{A78F746F-8243-4B40-9D47-0EF5CDC5E46B}" type="parTrans" cxnId="{ABA6A1AD-75CF-44BE-85DC-079DAFB07483}">
      <dgm:prSet/>
      <dgm:spPr/>
      <dgm:t>
        <a:bodyPr/>
        <a:lstStyle/>
        <a:p>
          <a:endParaRPr lang="en-US"/>
        </a:p>
      </dgm:t>
    </dgm:pt>
    <dgm:pt modelId="{96F564EA-149B-4924-AC8A-0B05F4DAF3AB}" type="sibTrans" cxnId="{ABA6A1AD-75CF-44BE-85DC-079DAFB07483}">
      <dgm:prSet/>
      <dgm:spPr/>
      <dgm:t>
        <a:bodyPr/>
        <a:lstStyle/>
        <a:p>
          <a:endParaRPr lang="en-US"/>
        </a:p>
      </dgm:t>
    </dgm:pt>
    <dgm:pt modelId="{41945BF0-8C4B-4884-991F-68E25B59D429}" type="pres">
      <dgm:prSet presAssocID="{C01A695C-5E41-4204-8CFD-61E6AA5A1757}" presName="diagram" presStyleCnt="0">
        <dgm:presLayoutVars>
          <dgm:dir/>
          <dgm:resizeHandles val="exact"/>
        </dgm:presLayoutVars>
      </dgm:prSet>
      <dgm:spPr/>
    </dgm:pt>
    <dgm:pt modelId="{6D979A27-01CF-4F6C-AB4D-60CEBBCB7A76}" type="pres">
      <dgm:prSet presAssocID="{34EA075F-B94B-4451-BE99-8C579CE3FB8E}" presName="node" presStyleLbl="node1" presStyleIdx="0" presStyleCnt="9">
        <dgm:presLayoutVars>
          <dgm:bulletEnabled val="1"/>
        </dgm:presLayoutVars>
      </dgm:prSet>
      <dgm:spPr/>
    </dgm:pt>
    <dgm:pt modelId="{D146F416-A7A4-4D64-A510-7C7BA763D314}" type="pres">
      <dgm:prSet presAssocID="{3F2D998F-6F7A-463C-AEC9-0CC737B3B4B5}" presName="sibTrans" presStyleCnt="0"/>
      <dgm:spPr/>
    </dgm:pt>
    <dgm:pt modelId="{4B11E520-C701-4A52-88F1-B10EE2859A04}" type="pres">
      <dgm:prSet presAssocID="{554046F6-CFF6-483A-97E7-FB25388A71D5}" presName="node" presStyleLbl="node1" presStyleIdx="1" presStyleCnt="9">
        <dgm:presLayoutVars>
          <dgm:bulletEnabled val="1"/>
        </dgm:presLayoutVars>
      </dgm:prSet>
      <dgm:spPr/>
    </dgm:pt>
    <dgm:pt modelId="{9F8FDFD6-072F-4AB8-A29D-39796E671F61}" type="pres">
      <dgm:prSet presAssocID="{EC0E613A-2156-4417-8287-7E0608FD0C34}" presName="sibTrans" presStyleCnt="0"/>
      <dgm:spPr/>
    </dgm:pt>
    <dgm:pt modelId="{55C07DE2-0721-4BEE-9237-272A6FAB3EE6}" type="pres">
      <dgm:prSet presAssocID="{0032E1DE-3124-4388-BF1C-6850D0FD835D}" presName="node" presStyleLbl="node1" presStyleIdx="2" presStyleCnt="9">
        <dgm:presLayoutVars>
          <dgm:bulletEnabled val="1"/>
        </dgm:presLayoutVars>
      </dgm:prSet>
      <dgm:spPr/>
    </dgm:pt>
    <dgm:pt modelId="{54F167F2-CA21-4711-9FE3-9524B0AA1038}" type="pres">
      <dgm:prSet presAssocID="{8C73B3AA-E5B8-4D51-B2ED-3E0111BA4603}" presName="sibTrans" presStyleCnt="0"/>
      <dgm:spPr/>
    </dgm:pt>
    <dgm:pt modelId="{8BF44A7B-F44E-40DE-8332-799BA3081888}" type="pres">
      <dgm:prSet presAssocID="{5C22BED6-850F-4630-8CB9-78E41DA6CA6E}" presName="node" presStyleLbl="node1" presStyleIdx="3" presStyleCnt="9">
        <dgm:presLayoutVars>
          <dgm:bulletEnabled val="1"/>
        </dgm:presLayoutVars>
      </dgm:prSet>
      <dgm:spPr/>
    </dgm:pt>
    <dgm:pt modelId="{68F37FE2-9153-42D1-BD04-2D495F119DE5}" type="pres">
      <dgm:prSet presAssocID="{6CABE140-3C84-405A-B746-FA605C536C9C}" presName="sibTrans" presStyleCnt="0"/>
      <dgm:spPr/>
    </dgm:pt>
    <dgm:pt modelId="{FE8F6345-4CEC-4EB2-99D5-62A264B8AF89}" type="pres">
      <dgm:prSet presAssocID="{9FFEACA4-E803-4AEF-A2B6-8EE67A36945B}" presName="node" presStyleLbl="node1" presStyleIdx="4" presStyleCnt="9">
        <dgm:presLayoutVars>
          <dgm:bulletEnabled val="1"/>
        </dgm:presLayoutVars>
      </dgm:prSet>
      <dgm:spPr/>
    </dgm:pt>
    <dgm:pt modelId="{95D49882-7C72-40A6-AFC9-F1B78AB6B0C9}" type="pres">
      <dgm:prSet presAssocID="{082B6085-09DA-4492-9166-F8EBA07EE050}" presName="sibTrans" presStyleCnt="0"/>
      <dgm:spPr/>
    </dgm:pt>
    <dgm:pt modelId="{817A8419-8ADE-436F-ADC4-5F43C4769203}" type="pres">
      <dgm:prSet presAssocID="{301D2998-B43B-49FE-AFF0-376F77F1006A}" presName="node" presStyleLbl="node1" presStyleIdx="5" presStyleCnt="9">
        <dgm:presLayoutVars>
          <dgm:bulletEnabled val="1"/>
        </dgm:presLayoutVars>
      </dgm:prSet>
      <dgm:spPr/>
    </dgm:pt>
    <dgm:pt modelId="{E46D97D2-3B27-44E8-AB51-B6113D3EB702}" type="pres">
      <dgm:prSet presAssocID="{A08AA9A3-CE65-4E4B-9DFA-53B8EB595D56}" presName="sibTrans" presStyleCnt="0"/>
      <dgm:spPr/>
    </dgm:pt>
    <dgm:pt modelId="{AA997A83-D03E-4673-B2D3-26C70F6B9188}" type="pres">
      <dgm:prSet presAssocID="{91C58DF7-7985-44AB-9D76-21A193BBF233}" presName="node" presStyleLbl="node1" presStyleIdx="6" presStyleCnt="9">
        <dgm:presLayoutVars>
          <dgm:bulletEnabled val="1"/>
        </dgm:presLayoutVars>
      </dgm:prSet>
      <dgm:spPr/>
    </dgm:pt>
    <dgm:pt modelId="{370D7D03-39EC-4B03-A660-CAD202888C8D}" type="pres">
      <dgm:prSet presAssocID="{A17FB6D6-B6AA-4D46-A918-70DD54CDC73F}" presName="sibTrans" presStyleCnt="0"/>
      <dgm:spPr/>
    </dgm:pt>
    <dgm:pt modelId="{6852660F-8A7E-4740-82DB-9ACCA20B02BE}" type="pres">
      <dgm:prSet presAssocID="{8A4EBFEC-126B-4DB4-8117-AD368A8875FB}" presName="node" presStyleLbl="node1" presStyleIdx="7" presStyleCnt="9">
        <dgm:presLayoutVars>
          <dgm:bulletEnabled val="1"/>
        </dgm:presLayoutVars>
      </dgm:prSet>
      <dgm:spPr/>
    </dgm:pt>
    <dgm:pt modelId="{EFF828F5-E3E3-4ECE-80CE-2030E93AA93A}" type="pres">
      <dgm:prSet presAssocID="{DF228B34-0054-4610-A2D5-95BC90F32822}" presName="sibTrans" presStyleCnt="0"/>
      <dgm:spPr/>
    </dgm:pt>
    <dgm:pt modelId="{86077483-757E-482A-A30B-07DAD2CD7442}" type="pres">
      <dgm:prSet presAssocID="{DF921BE3-6D97-4EBB-A4BE-7FE5E31C6FC6}" presName="node" presStyleLbl="node1" presStyleIdx="8" presStyleCnt="9">
        <dgm:presLayoutVars>
          <dgm:bulletEnabled val="1"/>
        </dgm:presLayoutVars>
      </dgm:prSet>
      <dgm:spPr/>
    </dgm:pt>
  </dgm:ptLst>
  <dgm:cxnLst>
    <dgm:cxn modelId="{A6E7E42D-26C9-4F4E-BBCB-D3F1057458D4}" type="presOf" srcId="{9FFEACA4-E803-4AEF-A2B6-8EE67A36945B}" destId="{FE8F6345-4CEC-4EB2-99D5-62A264B8AF89}" srcOrd="0" destOrd="0" presId="urn:microsoft.com/office/officeart/2005/8/layout/default"/>
    <dgm:cxn modelId="{C01E13D4-0905-4643-B516-A730B6284E7D}" type="presOf" srcId="{DF921BE3-6D97-4EBB-A4BE-7FE5E31C6FC6}" destId="{86077483-757E-482A-A30B-07DAD2CD7442}" srcOrd="0" destOrd="0" presId="urn:microsoft.com/office/officeart/2005/8/layout/default"/>
    <dgm:cxn modelId="{ABA6A1AD-75CF-44BE-85DC-079DAFB07483}" srcId="{C01A695C-5E41-4204-8CFD-61E6AA5A1757}" destId="{DF921BE3-6D97-4EBB-A4BE-7FE5E31C6FC6}" srcOrd="8" destOrd="0" parTransId="{A78F746F-8243-4B40-9D47-0EF5CDC5E46B}" sibTransId="{96F564EA-149B-4924-AC8A-0B05F4DAF3AB}"/>
    <dgm:cxn modelId="{C794E559-6938-4C26-9919-81A7B0F914BC}" srcId="{C01A695C-5E41-4204-8CFD-61E6AA5A1757}" destId="{301D2998-B43B-49FE-AFF0-376F77F1006A}" srcOrd="5" destOrd="0" parTransId="{CB5A980E-EFA4-4898-9ABE-ED1822B5AD8A}" sibTransId="{A08AA9A3-CE65-4E4B-9DFA-53B8EB595D56}"/>
    <dgm:cxn modelId="{94838117-780B-4D27-9C12-2C7C7E9D8EC7}" type="presOf" srcId="{301D2998-B43B-49FE-AFF0-376F77F1006A}" destId="{817A8419-8ADE-436F-ADC4-5F43C4769203}" srcOrd="0" destOrd="0" presId="urn:microsoft.com/office/officeart/2005/8/layout/default"/>
    <dgm:cxn modelId="{9E064A15-0BA3-460B-B9B5-0546CB688F13}" type="presOf" srcId="{8A4EBFEC-126B-4DB4-8117-AD368A8875FB}" destId="{6852660F-8A7E-4740-82DB-9ACCA20B02BE}" srcOrd="0" destOrd="0" presId="urn:microsoft.com/office/officeart/2005/8/layout/default"/>
    <dgm:cxn modelId="{2972FB28-EC5A-478D-80F8-845B5A47FB3A}" type="presOf" srcId="{C01A695C-5E41-4204-8CFD-61E6AA5A1757}" destId="{41945BF0-8C4B-4884-991F-68E25B59D429}" srcOrd="0" destOrd="0" presId="urn:microsoft.com/office/officeart/2005/8/layout/default"/>
    <dgm:cxn modelId="{7B4868E4-4F1A-4567-A3F7-BCD936277B03}" srcId="{C01A695C-5E41-4204-8CFD-61E6AA5A1757}" destId="{0032E1DE-3124-4388-BF1C-6850D0FD835D}" srcOrd="2" destOrd="0" parTransId="{4664B6DE-D0C9-435C-A4E4-F570DE3F01B6}" sibTransId="{8C73B3AA-E5B8-4D51-B2ED-3E0111BA4603}"/>
    <dgm:cxn modelId="{D14B38A6-B32A-4F16-9B6F-CDA0744B48CB}" srcId="{C01A695C-5E41-4204-8CFD-61E6AA5A1757}" destId="{554046F6-CFF6-483A-97E7-FB25388A71D5}" srcOrd="1" destOrd="0" parTransId="{BA101AAF-42C9-4DAD-817F-37745493A88B}" sibTransId="{EC0E613A-2156-4417-8287-7E0608FD0C34}"/>
    <dgm:cxn modelId="{6F4EA89C-7242-4F81-8F55-B13167821617}" type="presOf" srcId="{34EA075F-B94B-4451-BE99-8C579CE3FB8E}" destId="{6D979A27-01CF-4F6C-AB4D-60CEBBCB7A76}" srcOrd="0" destOrd="0" presId="urn:microsoft.com/office/officeart/2005/8/layout/default"/>
    <dgm:cxn modelId="{AF6DF9EA-4DA3-485F-9905-0C8FC6AA762D}" srcId="{C01A695C-5E41-4204-8CFD-61E6AA5A1757}" destId="{91C58DF7-7985-44AB-9D76-21A193BBF233}" srcOrd="6" destOrd="0" parTransId="{DF52B3EA-75BD-4E25-9EC1-067917B9E39A}" sibTransId="{A17FB6D6-B6AA-4D46-A918-70DD54CDC73F}"/>
    <dgm:cxn modelId="{6F03A7C8-0FF0-49CF-BCA6-F97A5CF3954A}" type="presOf" srcId="{0032E1DE-3124-4388-BF1C-6850D0FD835D}" destId="{55C07DE2-0721-4BEE-9237-272A6FAB3EE6}" srcOrd="0" destOrd="0" presId="urn:microsoft.com/office/officeart/2005/8/layout/default"/>
    <dgm:cxn modelId="{CE63F3FF-08D1-4353-A704-7F7D3199151C}" type="presOf" srcId="{554046F6-CFF6-483A-97E7-FB25388A71D5}" destId="{4B11E520-C701-4A52-88F1-B10EE2859A04}" srcOrd="0" destOrd="0" presId="urn:microsoft.com/office/officeart/2005/8/layout/default"/>
    <dgm:cxn modelId="{0A32E20B-F280-4A16-AF9F-7B80F0CEEEA5}" srcId="{C01A695C-5E41-4204-8CFD-61E6AA5A1757}" destId="{5C22BED6-850F-4630-8CB9-78E41DA6CA6E}" srcOrd="3" destOrd="0" parTransId="{65933E1B-7E37-40A4-81EA-C35666FB5BF4}" sibTransId="{6CABE140-3C84-405A-B746-FA605C536C9C}"/>
    <dgm:cxn modelId="{02D8CDE8-3466-47E7-9568-996DB5B3344F}" srcId="{C01A695C-5E41-4204-8CFD-61E6AA5A1757}" destId="{34EA075F-B94B-4451-BE99-8C579CE3FB8E}" srcOrd="0" destOrd="0" parTransId="{6024C962-894A-4995-AC3A-751AC176CFA3}" sibTransId="{3F2D998F-6F7A-463C-AEC9-0CC737B3B4B5}"/>
    <dgm:cxn modelId="{259D60E8-5CEB-4A90-BD3B-2910B03430F7}" srcId="{C01A695C-5E41-4204-8CFD-61E6AA5A1757}" destId="{9FFEACA4-E803-4AEF-A2B6-8EE67A36945B}" srcOrd="4" destOrd="0" parTransId="{45F413F6-929E-4966-8E0B-A4FE8F600B3E}" sibTransId="{082B6085-09DA-4492-9166-F8EBA07EE050}"/>
    <dgm:cxn modelId="{7303CD39-C275-4990-9814-7B944C0EE934}" type="presOf" srcId="{5C22BED6-850F-4630-8CB9-78E41DA6CA6E}" destId="{8BF44A7B-F44E-40DE-8332-799BA3081888}" srcOrd="0" destOrd="0" presId="urn:microsoft.com/office/officeart/2005/8/layout/default"/>
    <dgm:cxn modelId="{5C5C285C-4DAC-4D6C-8EFA-9D536DC984C7}" srcId="{C01A695C-5E41-4204-8CFD-61E6AA5A1757}" destId="{8A4EBFEC-126B-4DB4-8117-AD368A8875FB}" srcOrd="7" destOrd="0" parTransId="{B55BAD03-2D48-4BB4-9E11-32E5099D5909}" sibTransId="{DF228B34-0054-4610-A2D5-95BC90F32822}"/>
    <dgm:cxn modelId="{AEFC702A-F7FD-43C2-933B-0057BF5C5851}" type="presOf" srcId="{91C58DF7-7985-44AB-9D76-21A193BBF233}" destId="{AA997A83-D03E-4673-B2D3-26C70F6B9188}" srcOrd="0" destOrd="0" presId="urn:microsoft.com/office/officeart/2005/8/layout/default"/>
    <dgm:cxn modelId="{2560EC33-2226-479C-89C5-C9C972D4C1C0}" type="presParOf" srcId="{41945BF0-8C4B-4884-991F-68E25B59D429}" destId="{6D979A27-01CF-4F6C-AB4D-60CEBBCB7A76}" srcOrd="0" destOrd="0" presId="urn:microsoft.com/office/officeart/2005/8/layout/default"/>
    <dgm:cxn modelId="{01EBF3B3-1465-4B70-8E86-6742F188E8B7}" type="presParOf" srcId="{41945BF0-8C4B-4884-991F-68E25B59D429}" destId="{D146F416-A7A4-4D64-A510-7C7BA763D314}" srcOrd="1" destOrd="0" presId="urn:microsoft.com/office/officeart/2005/8/layout/default"/>
    <dgm:cxn modelId="{1A3345E7-4745-468A-A222-63ACD19DE80D}" type="presParOf" srcId="{41945BF0-8C4B-4884-991F-68E25B59D429}" destId="{4B11E520-C701-4A52-88F1-B10EE2859A04}" srcOrd="2" destOrd="0" presId="urn:microsoft.com/office/officeart/2005/8/layout/default"/>
    <dgm:cxn modelId="{EC79631A-24DE-411F-BD3D-7DA411DEA93F}" type="presParOf" srcId="{41945BF0-8C4B-4884-991F-68E25B59D429}" destId="{9F8FDFD6-072F-4AB8-A29D-39796E671F61}" srcOrd="3" destOrd="0" presId="urn:microsoft.com/office/officeart/2005/8/layout/default"/>
    <dgm:cxn modelId="{2644B002-7F73-4B96-A0BD-AEE69F359053}" type="presParOf" srcId="{41945BF0-8C4B-4884-991F-68E25B59D429}" destId="{55C07DE2-0721-4BEE-9237-272A6FAB3EE6}" srcOrd="4" destOrd="0" presId="urn:microsoft.com/office/officeart/2005/8/layout/default"/>
    <dgm:cxn modelId="{EB7686EC-C520-46CC-AFE3-E09204D59F3F}" type="presParOf" srcId="{41945BF0-8C4B-4884-991F-68E25B59D429}" destId="{54F167F2-CA21-4711-9FE3-9524B0AA1038}" srcOrd="5" destOrd="0" presId="urn:microsoft.com/office/officeart/2005/8/layout/default"/>
    <dgm:cxn modelId="{296C9E32-A376-4A60-9853-8A239D0E7DC4}" type="presParOf" srcId="{41945BF0-8C4B-4884-991F-68E25B59D429}" destId="{8BF44A7B-F44E-40DE-8332-799BA3081888}" srcOrd="6" destOrd="0" presId="urn:microsoft.com/office/officeart/2005/8/layout/default"/>
    <dgm:cxn modelId="{6E3B558B-0502-4B7A-9B2E-064D2E2B877E}" type="presParOf" srcId="{41945BF0-8C4B-4884-991F-68E25B59D429}" destId="{68F37FE2-9153-42D1-BD04-2D495F119DE5}" srcOrd="7" destOrd="0" presId="urn:microsoft.com/office/officeart/2005/8/layout/default"/>
    <dgm:cxn modelId="{B3A5A889-860E-4EAB-B314-0EB2BA5750AE}" type="presParOf" srcId="{41945BF0-8C4B-4884-991F-68E25B59D429}" destId="{FE8F6345-4CEC-4EB2-99D5-62A264B8AF89}" srcOrd="8" destOrd="0" presId="urn:microsoft.com/office/officeart/2005/8/layout/default"/>
    <dgm:cxn modelId="{439D7310-AE04-4D3E-A55B-69B3F916B8E3}" type="presParOf" srcId="{41945BF0-8C4B-4884-991F-68E25B59D429}" destId="{95D49882-7C72-40A6-AFC9-F1B78AB6B0C9}" srcOrd="9" destOrd="0" presId="urn:microsoft.com/office/officeart/2005/8/layout/default"/>
    <dgm:cxn modelId="{6826F2B3-E12A-40F7-9F65-7BCF153DD18D}" type="presParOf" srcId="{41945BF0-8C4B-4884-991F-68E25B59D429}" destId="{817A8419-8ADE-436F-ADC4-5F43C4769203}" srcOrd="10" destOrd="0" presId="urn:microsoft.com/office/officeart/2005/8/layout/default"/>
    <dgm:cxn modelId="{8166A673-3BD5-4C3E-AC51-18BC4B413DD9}" type="presParOf" srcId="{41945BF0-8C4B-4884-991F-68E25B59D429}" destId="{E46D97D2-3B27-44E8-AB51-B6113D3EB702}" srcOrd="11" destOrd="0" presId="urn:microsoft.com/office/officeart/2005/8/layout/default"/>
    <dgm:cxn modelId="{0816B231-62EC-445B-8760-473F2EC1BB9B}" type="presParOf" srcId="{41945BF0-8C4B-4884-991F-68E25B59D429}" destId="{AA997A83-D03E-4673-B2D3-26C70F6B9188}" srcOrd="12" destOrd="0" presId="urn:microsoft.com/office/officeart/2005/8/layout/default"/>
    <dgm:cxn modelId="{CB240BDD-85B7-4D4C-8709-13844EE08269}" type="presParOf" srcId="{41945BF0-8C4B-4884-991F-68E25B59D429}" destId="{370D7D03-39EC-4B03-A660-CAD202888C8D}" srcOrd="13" destOrd="0" presId="urn:microsoft.com/office/officeart/2005/8/layout/default"/>
    <dgm:cxn modelId="{BE506541-1FCC-4491-9D07-5FBD94DBFC94}" type="presParOf" srcId="{41945BF0-8C4B-4884-991F-68E25B59D429}" destId="{6852660F-8A7E-4740-82DB-9ACCA20B02BE}" srcOrd="14" destOrd="0" presId="urn:microsoft.com/office/officeart/2005/8/layout/default"/>
    <dgm:cxn modelId="{0997FED6-77CC-4007-B0B5-F42EBECE1417}" type="presParOf" srcId="{41945BF0-8C4B-4884-991F-68E25B59D429}" destId="{EFF828F5-E3E3-4ECE-80CE-2030E93AA93A}" srcOrd="15" destOrd="0" presId="urn:microsoft.com/office/officeart/2005/8/layout/default"/>
    <dgm:cxn modelId="{084F3918-9BE7-4974-BDD6-3ABFA5FFA79F}" type="presParOf" srcId="{41945BF0-8C4B-4884-991F-68E25B59D429}" destId="{86077483-757E-482A-A30B-07DAD2CD7442}"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979A27-01CF-4F6C-AB4D-60CEBBCB7A76}">
      <dsp:nvSpPr>
        <dsp:cNvPr id="0" name=""/>
        <dsp:cNvSpPr/>
      </dsp:nvSpPr>
      <dsp:spPr>
        <a:xfrm>
          <a:off x="0" y="126999"/>
          <a:ext cx="1904999" cy="11430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Attendance Projections</a:t>
          </a:r>
        </a:p>
      </dsp:txBody>
      <dsp:txXfrm>
        <a:off x="0" y="126999"/>
        <a:ext cx="1904999" cy="1143000"/>
      </dsp:txXfrm>
    </dsp:sp>
    <dsp:sp modelId="{4B11E520-C701-4A52-88F1-B10EE2859A04}">
      <dsp:nvSpPr>
        <dsp:cNvPr id="0" name=""/>
        <dsp:cNvSpPr/>
      </dsp:nvSpPr>
      <dsp:spPr>
        <a:xfrm>
          <a:off x="2095500" y="126999"/>
          <a:ext cx="1904999" cy="11430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Bond Programs</a:t>
          </a:r>
        </a:p>
      </dsp:txBody>
      <dsp:txXfrm>
        <a:off x="2095500" y="126999"/>
        <a:ext cx="1904999" cy="1143000"/>
      </dsp:txXfrm>
    </dsp:sp>
    <dsp:sp modelId="{55C07DE2-0721-4BEE-9237-272A6FAB3EE6}">
      <dsp:nvSpPr>
        <dsp:cNvPr id="0" name=""/>
        <dsp:cNvSpPr/>
      </dsp:nvSpPr>
      <dsp:spPr>
        <a:xfrm>
          <a:off x="4191000" y="126999"/>
          <a:ext cx="1904999" cy="11430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Chapter 41</a:t>
          </a:r>
        </a:p>
      </dsp:txBody>
      <dsp:txXfrm>
        <a:off x="4191000" y="126999"/>
        <a:ext cx="1904999" cy="1143000"/>
      </dsp:txXfrm>
    </dsp:sp>
    <dsp:sp modelId="{8BF44A7B-F44E-40DE-8332-799BA3081888}">
      <dsp:nvSpPr>
        <dsp:cNvPr id="0" name=""/>
        <dsp:cNvSpPr/>
      </dsp:nvSpPr>
      <dsp:spPr>
        <a:xfrm>
          <a:off x="0" y="1460500"/>
          <a:ext cx="1904999" cy="11430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Charter Schools</a:t>
          </a:r>
        </a:p>
      </dsp:txBody>
      <dsp:txXfrm>
        <a:off x="0" y="1460500"/>
        <a:ext cx="1904999" cy="1143000"/>
      </dsp:txXfrm>
    </dsp:sp>
    <dsp:sp modelId="{FE8F6345-4CEC-4EB2-99D5-62A264B8AF89}">
      <dsp:nvSpPr>
        <dsp:cNvPr id="0" name=""/>
        <dsp:cNvSpPr/>
      </dsp:nvSpPr>
      <dsp:spPr>
        <a:xfrm>
          <a:off x="2095500" y="1460499"/>
          <a:ext cx="1904999" cy="11430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NIFA</a:t>
          </a:r>
        </a:p>
      </dsp:txBody>
      <dsp:txXfrm>
        <a:off x="2095500" y="1460499"/>
        <a:ext cx="1904999" cy="1143000"/>
      </dsp:txXfrm>
    </dsp:sp>
    <dsp:sp modelId="{817A8419-8ADE-436F-ADC4-5F43C4769203}">
      <dsp:nvSpPr>
        <dsp:cNvPr id="0" name=""/>
        <dsp:cNvSpPr/>
      </dsp:nvSpPr>
      <dsp:spPr>
        <a:xfrm>
          <a:off x="4191000" y="1460499"/>
          <a:ext cx="1904999" cy="11430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Staff Salary</a:t>
          </a:r>
        </a:p>
      </dsp:txBody>
      <dsp:txXfrm>
        <a:off x="4191000" y="1460499"/>
        <a:ext cx="1904999" cy="1143000"/>
      </dsp:txXfrm>
    </dsp:sp>
    <dsp:sp modelId="{AA997A83-D03E-4673-B2D3-26C70F6B9188}">
      <dsp:nvSpPr>
        <dsp:cNvPr id="0" name=""/>
        <dsp:cNvSpPr/>
      </dsp:nvSpPr>
      <dsp:spPr>
        <a:xfrm>
          <a:off x="0" y="2793999"/>
          <a:ext cx="1904999" cy="11430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State Compensatory Education</a:t>
          </a:r>
        </a:p>
      </dsp:txBody>
      <dsp:txXfrm>
        <a:off x="0" y="2793999"/>
        <a:ext cx="1904999" cy="1143000"/>
      </dsp:txXfrm>
    </dsp:sp>
    <dsp:sp modelId="{6852660F-8A7E-4740-82DB-9ACCA20B02BE}">
      <dsp:nvSpPr>
        <dsp:cNvPr id="0" name=""/>
        <dsp:cNvSpPr/>
      </dsp:nvSpPr>
      <dsp:spPr>
        <a:xfrm>
          <a:off x="2095500" y="2793999"/>
          <a:ext cx="1904999" cy="11430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Tax Information Survey</a:t>
          </a:r>
        </a:p>
      </dsp:txBody>
      <dsp:txXfrm>
        <a:off x="2095500" y="2793999"/>
        <a:ext cx="1904999" cy="1143000"/>
      </dsp:txXfrm>
    </dsp:sp>
    <dsp:sp modelId="{86077483-757E-482A-A30B-07DAD2CD7442}">
      <dsp:nvSpPr>
        <dsp:cNvPr id="0" name=""/>
        <dsp:cNvSpPr/>
      </dsp:nvSpPr>
      <dsp:spPr>
        <a:xfrm>
          <a:off x="4191000" y="2794000"/>
          <a:ext cx="1904999" cy="114300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Transportation</a:t>
          </a:r>
        </a:p>
      </dsp:txBody>
      <dsp:txXfrm>
        <a:off x="4191000" y="2794000"/>
        <a:ext cx="1904999" cy="11430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725"/>
          </a:xfrm>
          <a:prstGeom prst="rect">
            <a:avLst/>
          </a:prstGeom>
        </p:spPr>
        <p:txBody>
          <a:bodyPr vert="horz" lIns="91440" tIns="45720" rIns="91440" bIns="45720" rtlCol="0"/>
          <a:lstStyle>
            <a:lvl1pPr algn="r">
              <a:defRPr sz="1200"/>
            </a:lvl1pPr>
          </a:lstStyle>
          <a:p>
            <a:fld id="{7CFEDEB0-96F9-4B71-8B80-1981EDE3DCED}" type="datetimeFigureOut">
              <a:rPr lang="en-US" smtClean="0"/>
              <a:t>10/16/2017</a:t>
            </a:fld>
            <a:endParaRPr lang="en-US"/>
          </a:p>
        </p:txBody>
      </p:sp>
      <p:sp>
        <p:nvSpPr>
          <p:cNvPr id="4" name="Footer Placeholder 3"/>
          <p:cNvSpPr>
            <a:spLocks noGrp="1"/>
          </p:cNvSpPr>
          <p:nvPr>
            <p:ph type="ftr" sz="quarter" idx="2"/>
          </p:nvPr>
        </p:nvSpPr>
        <p:spPr>
          <a:xfrm>
            <a:off x="0" y="8829675"/>
            <a:ext cx="2971800" cy="466725"/>
          </a:xfrm>
          <a:prstGeom prst="rect">
            <a:avLst/>
          </a:prstGeom>
        </p:spPr>
        <p:txBody>
          <a:bodyPr vert="horz" lIns="91440" tIns="45720" rIns="91440" bIns="45720" rtlCol="0" anchor="b"/>
          <a:lstStyle>
            <a:lvl1pPr algn="l">
              <a:defRPr sz="1200"/>
            </a:lvl1pPr>
          </a:lstStyle>
          <a:p>
            <a:r>
              <a:rPr lang="en-US"/>
              <a:t>DRAFT WORKING DOCUMENT</a:t>
            </a:r>
          </a:p>
        </p:txBody>
      </p:sp>
      <p:sp>
        <p:nvSpPr>
          <p:cNvPr id="5" name="Slide Number Placeholder 4"/>
          <p:cNvSpPr>
            <a:spLocks noGrp="1"/>
          </p:cNvSpPr>
          <p:nvPr>
            <p:ph type="sldNum" sz="quarter" idx="3"/>
          </p:nvPr>
        </p:nvSpPr>
        <p:spPr>
          <a:xfrm>
            <a:off x="3884613" y="8829675"/>
            <a:ext cx="2971800" cy="466725"/>
          </a:xfrm>
          <a:prstGeom prst="rect">
            <a:avLst/>
          </a:prstGeom>
        </p:spPr>
        <p:txBody>
          <a:bodyPr vert="horz" lIns="91440" tIns="45720" rIns="91440" bIns="45720" rtlCol="0" anchor="b"/>
          <a:lstStyle>
            <a:lvl1pPr algn="r">
              <a:defRPr sz="1200"/>
            </a:lvl1pPr>
          </a:lstStyle>
          <a:p>
            <a:fld id="{7F578244-4FB0-45DF-A8E5-D037040FDF07}" type="slidenum">
              <a:rPr lang="en-US" smtClean="0"/>
              <a:t>‹#›</a:t>
            </a:fld>
            <a:endParaRPr lang="en-US"/>
          </a:p>
        </p:txBody>
      </p:sp>
    </p:spTree>
    <p:extLst>
      <p:ext uri="{BB962C8B-B14F-4D97-AF65-F5344CB8AC3E}">
        <p14:creationId xmlns:p14="http://schemas.microsoft.com/office/powerpoint/2010/main" val="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A66A0BA3-A664-469A-846C-8CAD1EF78129}" type="datetimeFigureOut">
              <a:rPr lang="en-US" smtClean="0"/>
              <a:pPr/>
              <a:t>10/16/2017</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r>
              <a:rPr lang="en-US"/>
              <a:t>DRAFT WORKING DOCUMENT</a:t>
            </a:r>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FED5CC0E-BD73-4E7F-981F-D92A789F494B}"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1</a:t>
            </a:fld>
            <a:endParaRPr lang="en-US"/>
          </a:p>
        </p:txBody>
      </p:sp>
    </p:spTree>
    <p:extLst>
      <p:ext uri="{BB962C8B-B14F-4D97-AF65-F5344CB8AC3E}">
        <p14:creationId xmlns:p14="http://schemas.microsoft.com/office/powerpoint/2010/main" val="978951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3109F1-2522-436D-86BF-9F699451C875}" type="slidenum">
              <a:rPr lang="en-US" smtClean="0"/>
              <a:t>19</a:t>
            </a:fld>
            <a:endParaRPr lang="en-US"/>
          </a:p>
        </p:txBody>
      </p:sp>
    </p:spTree>
    <p:extLst>
      <p:ext uri="{BB962C8B-B14F-4D97-AF65-F5344CB8AC3E}">
        <p14:creationId xmlns:p14="http://schemas.microsoft.com/office/powerpoint/2010/main" val="21572204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20</a:t>
            </a:fld>
            <a:endParaRPr lang="en-US"/>
          </a:p>
        </p:txBody>
      </p:sp>
    </p:spTree>
    <p:extLst>
      <p:ext uri="{BB962C8B-B14F-4D97-AF65-F5344CB8AC3E}">
        <p14:creationId xmlns:p14="http://schemas.microsoft.com/office/powerpoint/2010/main" val="718262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23</a:t>
            </a:fld>
            <a:endParaRPr lang="en-US"/>
          </a:p>
        </p:txBody>
      </p:sp>
    </p:spTree>
    <p:extLst>
      <p:ext uri="{BB962C8B-B14F-4D97-AF65-F5344CB8AC3E}">
        <p14:creationId xmlns:p14="http://schemas.microsoft.com/office/powerpoint/2010/main" val="6724568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24</a:t>
            </a:fld>
            <a:endParaRPr lang="en-US"/>
          </a:p>
        </p:txBody>
      </p:sp>
    </p:spTree>
    <p:extLst>
      <p:ext uri="{BB962C8B-B14F-4D97-AF65-F5344CB8AC3E}">
        <p14:creationId xmlns:p14="http://schemas.microsoft.com/office/powerpoint/2010/main" val="20255635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25</a:t>
            </a:fld>
            <a:endParaRPr lang="en-US"/>
          </a:p>
        </p:txBody>
      </p:sp>
    </p:spTree>
    <p:extLst>
      <p:ext uri="{BB962C8B-B14F-4D97-AF65-F5344CB8AC3E}">
        <p14:creationId xmlns:p14="http://schemas.microsoft.com/office/powerpoint/2010/main" val="3658721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26</a:t>
            </a:fld>
            <a:endParaRPr lang="en-US"/>
          </a:p>
        </p:txBody>
      </p:sp>
    </p:spTree>
    <p:extLst>
      <p:ext uri="{BB962C8B-B14F-4D97-AF65-F5344CB8AC3E}">
        <p14:creationId xmlns:p14="http://schemas.microsoft.com/office/powerpoint/2010/main" val="3759009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30</a:t>
            </a:fld>
            <a:endParaRPr lang="en-US"/>
          </a:p>
        </p:txBody>
      </p:sp>
    </p:spTree>
    <p:extLst>
      <p:ext uri="{BB962C8B-B14F-4D97-AF65-F5344CB8AC3E}">
        <p14:creationId xmlns:p14="http://schemas.microsoft.com/office/powerpoint/2010/main" val="33229997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87F13C-897F-4FC7-A541-05065BB1E6C8}" type="slidenum">
              <a:rPr lang="en-US" smtClean="0"/>
              <a:pPr/>
              <a:t>31</a:t>
            </a:fld>
            <a:endParaRPr lang="en-US"/>
          </a:p>
        </p:txBody>
      </p:sp>
    </p:spTree>
    <p:extLst>
      <p:ext uri="{BB962C8B-B14F-4D97-AF65-F5344CB8AC3E}">
        <p14:creationId xmlns:p14="http://schemas.microsoft.com/office/powerpoint/2010/main" val="33360588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37</a:t>
            </a:fld>
            <a:endParaRPr lang="en-US"/>
          </a:p>
        </p:txBody>
      </p:sp>
    </p:spTree>
    <p:extLst>
      <p:ext uri="{BB962C8B-B14F-4D97-AF65-F5344CB8AC3E}">
        <p14:creationId xmlns:p14="http://schemas.microsoft.com/office/powerpoint/2010/main" val="1025501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D5CC0E-BD73-4E7F-981F-D92A789F494B}" type="slidenum">
              <a:rPr lang="en-US" smtClean="0"/>
              <a:pPr/>
              <a:t>2</a:t>
            </a:fld>
            <a:endParaRPr lang="en-US"/>
          </a:p>
        </p:txBody>
      </p:sp>
      <p:sp>
        <p:nvSpPr>
          <p:cNvPr id="5" name="Footer Placeholder 4"/>
          <p:cNvSpPr>
            <a:spLocks noGrp="1"/>
          </p:cNvSpPr>
          <p:nvPr>
            <p:ph type="ftr" sz="quarter" idx="11"/>
          </p:nvPr>
        </p:nvSpPr>
        <p:spPr/>
        <p:txBody>
          <a:bodyPr/>
          <a:lstStyle/>
          <a:p>
            <a:r>
              <a:rPr lang="en-US"/>
              <a:t>DRAFT WORKING DOCUMENT</a:t>
            </a:r>
          </a:p>
        </p:txBody>
      </p:sp>
    </p:spTree>
    <p:extLst>
      <p:ext uri="{BB962C8B-B14F-4D97-AF65-F5344CB8AC3E}">
        <p14:creationId xmlns:p14="http://schemas.microsoft.com/office/powerpoint/2010/main" val="29962534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3</a:t>
            </a:fld>
            <a:endParaRPr lang="en-US"/>
          </a:p>
        </p:txBody>
      </p:sp>
    </p:spTree>
    <p:extLst>
      <p:ext uri="{BB962C8B-B14F-4D97-AF65-F5344CB8AC3E}">
        <p14:creationId xmlns:p14="http://schemas.microsoft.com/office/powerpoint/2010/main" val="451470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8</a:t>
            </a:fld>
            <a:endParaRPr lang="en-US"/>
          </a:p>
        </p:txBody>
      </p:sp>
    </p:spTree>
    <p:extLst>
      <p:ext uri="{BB962C8B-B14F-4D97-AF65-F5344CB8AC3E}">
        <p14:creationId xmlns:p14="http://schemas.microsoft.com/office/powerpoint/2010/main" val="1994980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9</a:t>
            </a:fld>
            <a:endParaRPr lang="en-US"/>
          </a:p>
        </p:txBody>
      </p:sp>
    </p:spTree>
    <p:extLst>
      <p:ext uri="{BB962C8B-B14F-4D97-AF65-F5344CB8AC3E}">
        <p14:creationId xmlns:p14="http://schemas.microsoft.com/office/powerpoint/2010/main" val="2872870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12</a:t>
            </a:fld>
            <a:endParaRPr lang="en-US"/>
          </a:p>
        </p:txBody>
      </p:sp>
    </p:spTree>
    <p:extLst>
      <p:ext uri="{BB962C8B-B14F-4D97-AF65-F5344CB8AC3E}">
        <p14:creationId xmlns:p14="http://schemas.microsoft.com/office/powerpoint/2010/main" val="2831968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787F13C-897F-4FC7-A541-05065BB1E6C8}" type="slidenum">
              <a:rPr lang="en-US" smtClean="0"/>
              <a:pPr/>
              <a:t>15</a:t>
            </a:fld>
            <a:endParaRPr lang="en-US"/>
          </a:p>
        </p:txBody>
      </p:sp>
    </p:spTree>
    <p:extLst>
      <p:ext uri="{BB962C8B-B14F-4D97-AF65-F5344CB8AC3E}">
        <p14:creationId xmlns:p14="http://schemas.microsoft.com/office/powerpoint/2010/main" val="1866150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US"/>
              <a:t>DRAFT WORKING DOCUMENT</a:t>
            </a:r>
          </a:p>
        </p:txBody>
      </p:sp>
      <p:sp>
        <p:nvSpPr>
          <p:cNvPr id="5" name="Slide Number Placeholder 4"/>
          <p:cNvSpPr>
            <a:spLocks noGrp="1"/>
          </p:cNvSpPr>
          <p:nvPr>
            <p:ph type="sldNum" sz="quarter" idx="11"/>
          </p:nvPr>
        </p:nvSpPr>
        <p:spPr/>
        <p:txBody>
          <a:bodyPr/>
          <a:lstStyle/>
          <a:p>
            <a:fld id="{FED5CC0E-BD73-4E7F-981F-D92A789F494B}" type="slidenum">
              <a:rPr lang="en-US" smtClean="0"/>
              <a:pPr/>
              <a:t>17</a:t>
            </a:fld>
            <a:endParaRPr lang="en-US"/>
          </a:p>
        </p:txBody>
      </p:sp>
    </p:spTree>
    <p:extLst>
      <p:ext uri="{BB962C8B-B14F-4D97-AF65-F5344CB8AC3E}">
        <p14:creationId xmlns:p14="http://schemas.microsoft.com/office/powerpoint/2010/main" val="328687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63109F1-2522-436D-86BF-9F699451C875}" type="slidenum">
              <a:rPr lang="en-US" smtClean="0"/>
              <a:t>18</a:t>
            </a:fld>
            <a:endParaRPr lang="en-US"/>
          </a:p>
        </p:txBody>
      </p:sp>
    </p:spTree>
    <p:extLst>
      <p:ext uri="{BB962C8B-B14F-4D97-AF65-F5344CB8AC3E}">
        <p14:creationId xmlns:p14="http://schemas.microsoft.com/office/powerpoint/2010/main" val="36075295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0072B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56B4E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8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ED01D621-088F-4245-8443-31F0EFE1A77B}" type="slidenum">
              <a:rPr lang="en-US" smtClean="0"/>
              <a:pPr/>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stretch>
            <a:fillRect/>
          </a:stretch>
        </p:blipFill>
        <p:spPr>
          <a:xfrm>
            <a:off x="9650234" y="92480"/>
            <a:ext cx="2541815" cy="1278610"/>
          </a:xfrm>
          <a:prstGeom prst="rect">
            <a:avLst/>
          </a:prstGeom>
        </p:spPr>
      </p:pic>
      <p:sp>
        <p:nvSpPr>
          <p:cNvPr id="11" name="Title 10"/>
          <p:cNvSpPr>
            <a:spLocks noGrp="1"/>
          </p:cNvSpPr>
          <p:nvPr>
            <p:ph type="title"/>
          </p:nvPr>
        </p:nvSpPr>
        <p:spPr/>
        <p:txBody>
          <a:bodyPr/>
          <a:lstStyle>
            <a:lvl1pPr>
              <a:defRPr>
                <a:solidFill>
                  <a:schemeClr val="tx1"/>
                </a:solidFill>
              </a:defRPr>
            </a:lvl1pPr>
          </a:lstStyle>
          <a:p>
            <a:r>
              <a:rPr lang="en-US"/>
              <a:t>Click to edit Master title style</a:t>
            </a:r>
          </a:p>
        </p:txBody>
      </p:sp>
    </p:spTree>
    <p:extLst>
      <p:ext uri="{BB962C8B-B14F-4D97-AF65-F5344CB8AC3E}">
        <p14:creationId xmlns:p14="http://schemas.microsoft.com/office/powerpoint/2010/main" val="94590690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p>
        </p:txBody>
      </p:sp>
      <p:sp>
        <p:nvSpPr>
          <p:cNvPr id="3" name="Vertical Text Placeholder 2"/>
          <p:cNvSpPr>
            <a:spLocks noGrp="1"/>
          </p:cNvSpPr>
          <p:nvPr>
            <p:ph type="body" orient="vert" idx="1"/>
          </p:nvPr>
        </p:nvSpPr>
        <p:spPr>
          <a:xfrm>
            <a:off x="1097280" y="1845733"/>
            <a:ext cx="10058400" cy="4406785"/>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ED01D621-088F-4245-8443-31F0EFE1A77B}" type="slidenum">
              <a:rPr lang="en-US" smtClean="0"/>
              <a:pPr/>
              <a:t>‹#›</a:t>
            </a:fld>
            <a:endParaRPr lang="en-US"/>
          </a:p>
        </p:txBody>
      </p:sp>
    </p:spTree>
    <p:extLst>
      <p:ext uri="{BB962C8B-B14F-4D97-AF65-F5344CB8AC3E}">
        <p14:creationId xmlns:p14="http://schemas.microsoft.com/office/powerpoint/2010/main" val="332306420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87" y="6400800"/>
            <a:ext cx="12188825" cy="457200"/>
          </a:xfrm>
          <a:prstGeom prst="rect">
            <a:avLst/>
          </a:prstGeom>
          <a:solidFill>
            <a:srgbClr val="0072B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4" y="6334316"/>
            <a:ext cx="12188825" cy="64008"/>
          </a:xfrm>
          <a:prstGeom prst="rect">
            <a:avLst/>
          </a:prstGeom>
          <a:solidFill>
            <a:srgbClr val="56B4E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2"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3"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ED01D621-088F-4245-8443-31F0EFE1A77B}" type="slidenum">
              <a:rPr lang="en-US" smtClean="0"/>
              <a:pPr/>
              <a:t>‹#›</a:t>
            </a:fld>
            <a:endParaRPr lang="en-US"/>
          </a:p>
        </p:txBody>
      </p:sp>
    </p:spTree>
    <p:extLst>
      <p:ext uri="{BB962C8B-B14F-4D97-AF65-F5344CB8AC3E}">
        <p14:creationId xmlns:p14="http://schemas.microsoft.com/office/powerpoint/2010/main" val="365946087"/>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1097280" y="1845733"/>
            <a:ext cx="10058400" cy="4407107"/>
          </a:xfrm>
        </p:spPr>
        <p:txBody>
          <a:bodyPr/>
          <a:lstStyle>
            <a:lvl1pPr>
              <a:lnSpc>
                <a:spcPct val="110000"/>
              </a:lnSpc>
              <a:defRPr>
                <a:solidFill>
                  <a:schemeClr val="tx1"/>
                </a:solidFill>
              </a:defRPr>
            </a:lvl1pPr>
            <a:lvl2pPr>
              <a:lnSpc>
                <a:spcPct val="110000"/>
              </a:lnSpc>
              <a:defRPr>
                <a:solidFill>
                  <a:schemeClr val="tx1"/>
                </a:solidFill>
              </a:defRPr>
            </a:lvl2pPr>
            <a:lvl3pPr>
              <a:lnSpc>
                <a:spcPct val="110000"/>
              </a:lnSpc>
              <a:defRPr>
                <a:solidFill>
                  <a:schemeClr val="tx1"/>
                </a:solidFill>
              </a:defRPr>
            </a:lvl3pPr>
            <a:lvl4pPr>
              <a:lnSpc>
                <a:spcPct val="110000"/>
              </a:lnSpc>
              <a:defRPr>
                <a:solidFill>
                  <a:schemeClr val="tx1"/>
                </a:solidFill>
              </a:defRPr>
            </a:lvl4pPr>
            <a:lvl5pPr>
              <a:lnSpc>
                <a:spcPct val="110000"/>
              </a:lnSpc>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88276925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87" y="6400800"/>
            <a:ext cx="12188825" cy="457200"/>
          </a:xfrm>
          <a:prstGeom prst="rect">
            <a:avLst/>
          </a:prstGeom>
          <a:solidFill>
            <a:srgbClr val="0072B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4" y="6334316"/>
            <a:ext cx="12188825" cy="64008"/>
          </a:xfrm>
          <a:prstGeom prst="rect">
            <a:avLst/>
          </a:prstGeom>
          <a:solidFill>
            <a:srgbClr val="56B4E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4800" b="0">
                <a:solidFill>
                  <a:schemeClr val="tx1"/>
                </a:solidFill>
              </a:defRPr>
            </a:lvl1pPr>
          </a:lstStyle>
          <a:p>
            <a:r>
              <a:rPr lang="en-US"/>
              <a:t>Click to edit Master title style</a:t>
            </a:r>
          </a:p>
        </p:txBody>
      </p:sp>
      <p:sp>
        <p:nvSpPr>
          <p:cNvPr id="3" name="Text Placeholder 2"/>
          <p:cNvSpPr>
            <a:spLocks noGrp="1"/>
          </p:cNvSpPr>
          <p:nvPr>
            <p:ph type="body" idx="1" hasCustomPrompt="1"/>
          </p:nvPr>
        </p:nvSpPr>
        <p:spPr>
          <a:xfrm>
            <a:off x="1097280" y="4453128"/>
            <a:ext cx="10058400" cy="1143000"/>
          </a:xfrm>
        </p:spPr>
        <p:txBody>
          <a:bodyPr lIns="91440" rIns="91440" anchor="t" anchorCtr="0">
            <a:normAutofit/>
          </a:bodyPr>
          <a:lstStyle>
            <a:lvl1pPr marL="0" indent="0">
              <a:buNone/>
              <a:defRPr sz="32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Texas School Public Finance Overview</a:t>
            </a:r>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ED01D621-088F-4245-8443-31F0EFE1A77B}" type="slidenum">
              <a:rPr lang="en-US" smtClean="0"/>
              <a:pPr/>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stretch>
            <a:fillRect/>
          </a:stretch>
        </p:blipFill>
        <p:spPr>
          <a:xfrm>
            <a:off x="10710544" y="90429"/>
            <a:ext cx="1481456" cy="749873"/>
          </a:xfrm>
          <a:prstGeom prst="rect">
            <a:avLst/>
          </a:prstGeom>
        </p:spPr>
      </p:pic>
    </p:spTree>
    <p:extLst>
      <p:ext uri="{BB962C8B-B14F-4D97-AF65-F5344CB8AC3E}">
        <p14:creationId xmlns:p14="http://schemas.microsoft.com/office/powerpoint/2010/main" val="3196826916"/>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7"/>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80" y="1845742"/>
            <a:ext cx="4937760" cy="4443847"/>
          </a:xfrm>
        </p:spPr>
        <p:txBody>
          <a:bodyPr/>
          <a:lstStyle>
            <a:lvl1pPr>
              <a:lnSpc>
                <a:spcPct val="110000"/>
              </a:lnSpc>
              <a:defRPr>
                <a:solidFill>
                  <a:schemeClr val="tx1"/>
                </a:solidFill>
              </a:defRPr>
            </a:lvl1pPr>
            <a:lvl2pPr>
              <a:lnSpc>
                <a:spcPct val="110000"/>
              </a:lnSpc>
              <a:defRPr>
                <a:solidFill>
                  <a:schemeClr val="tx1"/>
                </a:solidFill>
              </a:defRPr>
            </a:lvl2pPr>
            <a:lvl3pPr>
              <a:lnSpc>
                <a:spcPct val="110000"/>
              </a:lnSpc>
              <a:defRPr>
                <a:solidFill>
                  <a:schemeClr val="tx1"/>
                </a:solidFill>
              </a:defRPr>
            </a:lvl3pPr>
            <a:lvl4pPr>
              <a:lnSpc>
                <a:spcPct val="110000"/>
              </a:lnSpc>
              <a:defRPr>
                <a:solidFill>
                  <a:schemeClr val="tx1"/>
                </a:solidFill>
              </a:defRPr>
            </a:lvl4pPr>
            <a:lvl5pPr>
              <a:lnSpc>
                <a:spcPct val="110000"/>
              </a:lnSpc>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443854"/>
          </a:xfrm>
        </p:spPr>
        <p:txBody>
          <a:bodyPr/>
          <a:lstStyle>
            <a:lvl1pPr>
              <a:lnSpc>
                <a:spcPct val="110000"/>
              </a:lnSpc>
              <a:defRPr>
                <a:solidFill>
                  <a:schemeClr val="tx1"/>
                </a:solidFill>
              </a:defRPr>
            </a:lvl1pPr>
            <a:lvl2pPr>
              <a:lnSpc>
                <a:spcPct val="110000"/>
              </a:lnSpc>
              <a:defRPr>
                <a:solidFill>
                  <a:schemeClr val="tx1"/>
                </a:solidFill>
              </a:defRPr>
            </a:lvl2pPr>
            <a:lvl3pPr>
              <a:lnSpc>
                <a:spcPct val="110000"/>
              </a:lnSpc>
              <a:defRPr>
                <a:solidFill>
                  <a:schemeClr val="tx1"/>
                </a:solidFill>
              </a:defRPr>
            </a:lvl3pPr>
            <a:lvl4pPr>
              <a:lnSpc>
                <a:spcPct val="110000"/>
              </a:lnSpc>
              <a:defRPr>
                <a:solidFill>
                  <a:schemeClr val="tx1"/>
                </a:solidFill>
              </a:defRPr>
            </a:lvl4pPr>
            <a:lvl5pPr>
              <a:lnSpc>
                <a:spcPct val="110000"/>
              </a:lnSpc>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
        <p:nvSpPr>
          <p:cNvPr id="7" name="Slide Number Placeholder 6"/>
          <p:cNvSpPr>
            <a:spLocks noGrp="1"/>
          </p:cNvSpPr>
          <p:nvPr>
            <p:ph type="sldNum" sz="quarter" idx="12"/>
          </p:nvPr>
        </p:nvSpPr>
        <p:spPr/>
        <p:txBody>
          <a:bodyPr/>
          <a:lstStyle/>
          <a:p>
            <a:fld id="{ED01D621-088F-4245-8443-31F0EFE1A77B}" type="slidenum">
              <a:rPr lang="en-US" smtClean="0"/>
              <a:pPr/>
              <a:t>‹#›</a:t>
            </a:fld>
            <a:endParaRPr lang="en-US"/>
          </a:p>
        </p:txBody>
      </p:sp>
    </p:spTree>
    <p:extLst>
      <p:ext uri="{BB962C8B-B14F-4D97-AF65-F5344CB8AC3E}">
        <p14:creationId xmlns:p14="http://schemas.microsoft.com/office/powerpoint/2010/main" val="190965253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7"/>
            <a:ext cx="10058400" cy="1450757"/>
          </a:xfrm>
        </p:spPr>
        <p:txBody>
          <a:bodyPr/>
          <a:lstStyle>
            <a:lvl1pPr>
              <a:defRPr>
                <a:solidFill>
                  <a:schemeClr val="tx1"/>
                </a:solidFill>
              </a:defRPr>
            </a:lvl1p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694897"/>
          </a:xfrm>
        </p:spPr>
        <p:txBody>
          <a:bodyPr/>
          <a:lstStyle>
            <a:lvl1pPr>
              <a:lnSpc>
                <a:spcPct val="110000"/>
              </a:lnSpc>
              <a:defRPr>
                <a:solidFill>
                  <a:schemeClr val="tx1"/>
                </a:solidFill>
              </a:defRPr>
            </a:lvl1pPr>
            <a:lvl2pPr>
              <a:lnSpc>
                <a:spcPct val="110000"/>
              </a:lnSpc>
              <a:defRPr>
                <a:solidFill>
                  <a:schemeClr val="tx1"/>
                </a:solidFill>
              </a:defRPr>
            </a:lvl2pPr>
            <a:lvl3pPr>
              <a:lnSpc>
                <a:spcPct val="110000"/>
              </a:lnSpc>
              <a:defRPr>
                <a:solidFill>
                  <a:schemeClr val="tx1"/>
                </a:solidFill>
              </a:defRPr>
            </a:lvl3pPr>
            <a:lvl4pPr>
              <a:lnSpc>
                <a:spcPct val="110000"/>
              </a:lnSpc>
              <a:defRPr>
                <a:solidFill>
                  <a:schemeClr val="tx1"/>
                </a:solidFill>
              </a:defRPr>
            </a:lvl4pPr>
            <a:lvl5pPr>
              <a:lnSpc>
                <a:spcPct val="110000"/>
              </a:lnSpc>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3"/>
            <a:ext cx="4937760" cy="3694897"/>
          </a:xfrm>
        </p:spPr>
        <p:txBody>
          <a:bodyPr/>
          <a:lstStyle>
            <a:lvl1pPr>
              <a:lnSpc>
                <a:spcPct val="110000"/>
              </a:lnSpc>
              <a:defRPr>
                <a:solidFill>
                  <a:schemeClr val="tx1"/>
                </a:solidFill>
              </a:defRPr>
            </a:lvl1pPr>
            <a:lvl2pPr>
              <a:lnSpc>
                <a:spcPct val="110000"/>
              </a:lnSpc>
              <a:defRPr>
                <a:solidFill>
                  <a:schemeClr val="tx1"/>
                </a:solidFill>
              </a:defRPr>
            </a:lvl2pPr>
            <a:lvl3pPr>
              <a:lnSpc>
                <a:spcPct val="110000"/>
              </a:lnSpc>
              <a:defRPr>
                <a:solidFill>
                  <a:schemeClr val="tx1"/>
                </a:solidFill>
              </a:defRPr>
            </a:lvl3pPr>
            <a:lvl4pPr>
              <a:lnSpc>
                <a:spcPct val="110000"/>
              </a:lnSpc>
              <a:defRPr>
                <a:solidFill>
                  <a:schemeClr val="tx1"/>
                </a:solidFill>
              </a:defRPr>
            </a:lvl4pPr>
            <a:lvl5pPr>
              <a:lnSpc>
                <a:spcPct val="110000"/>
              </a:lnSpc>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3/8/2017</a:t>
            </a:r>
          </a:p>
        </p:txBody>
      </p:sp>
      <p:sp>
        <p:nvSpPr>
          <p:cNvPr id="8" name="Footer Placeholder 7"/>
          <p:cNvSpPr>
            <a:spLocks noGrp="1"/>
          </p:cNvSpPr>
          <p:nvPr>
            <p:ph type="ftr" sz="quarter" idx="11"/>
          </p:nvPr>
        </p:nvSpPr>
        <p:spPr/>
        <p:txBody>
          <a:bodyPr/>
          <a:lstStyle/>
          <a:p>
            <a:r>
              <a:rPr lang="en-US"/>
              <a:t>SCHOOL FINANCE DEPARTMENT, TEXAS Education AGENCY</a:t>
            </a:r>
            <a:endParaRPr lang="en-US" dirty="0"/>
          </a:p>
        </p:txBody>
      </p:sp>
      <p:sp>
        <p:nvSpPr>
          <p:cNvPr id="9" name="Slide Number Placeholder 8"/>
          <p:cNvSpPr>
            <a:spLocks noGrp="1"/>
          </p:cNvSpPr>
          <p:nvPr>
            <p:ph type="sldNum" sz="quarter" idx="12"/>
          </p:nvPr>
        </p:nvSpPr>
        <p:spPr/>
        <p:txBody>
          <a:bodyPr/>
          <a:lstStyle/>
          <a:p>
            <a:fld id="{ED01D621-088F-4245-8443-31F0EFE1A77B}" type="slidenum">
              <a:rPr lang="en-US" smtClean="0"/>
              <a:pPr/>
              <a:t>‹#›</a:t>
            </a:fld>
            <a:endParaRPr lang="en-US"/>
          </a:p>
        </p:txBody>
      </p:sp>
    </p:spTree>
    <p:extLst>
      <p:ext uri="{BB962C8B-B14F-4D97-AF65-F5344CB8AC3E}">
        <p14:creationId xmlns:p14="http://schemas.microsoft.com/office/powerpoint/2010/main" val="3106616936"/>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3/8/2017</a:t>
            </a:r>
          </a:p>
        </p:txBody>
      </p:sp>
      <p:sp>
        <p:nvSpPr>
          <p:cNvPr id="4" name="Footer Placeholder 3"/>
          <p:cNvSpPr>
            <a:spLocks noGrp="1"/>
          </p:cNvSpPr>
          <p:nvPr>
            <p:ph type="ftr" sz="quarter" idx="11"/>
          </p:nvPr>
        </p:nvSpPr>
        <p:spPr/>
        <p:txBody>
          <a:bodyPr/>
          <a:lstStyle/>
          <a:p>
            <a:r>
              <a:rPr lang="en-US"/>
              <a:t>SCHOOL FINANCE DEPARTMENT, TEXAS Education AGENCY</a:t>
            </a:r>
            <a:endParaRPr lang="en-US" dirty="0"/>
          </a:p>
        </p:txBody>
      </p:sp>
      <p:sp>
        <p:nvSpPr>
          <p:cNvPr id="5" name="Slide Number Placeholder 4"/>
          <p:cNvSpPr>
            <a:spLocks noGrp="1"/>
          </p:cNvSpPr>
          <p:nvPr>
            <p:ph type="sldNum" sz="quarter" idx="12"/>
          </p:nvPr>
        </p:nvSpPr>
        <p:spPr/>
        <p:txBody>
          <a:bodyPr/>
          <a:lstStyle/>
          <a:p>
            <a:fld id="{ED01D621-088F-4245-8443-31F0EFE1A77B}" type="slidenum">
              <a:rPr lang="en-US" smtClean="0"/>
              <a:pPr/>
              <a:t>‹#›</a:t>
            </a:fld>
            <a:endParaRPr lang="en-US"/>
          </a:p>
        </p:txBody>
      </p:sp>
    </p:spTree>
    <p:extLst>
      <p:ext uri="{BB962C8B-B14F-4D97-AF65-F5344CB8AC3E}">
        <p14:creationId xmlns:p14="http://schemas.microsoft.com/office/powerpoint/2010/main" val="2474050893"/>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87" y="6400800"/>
            <a:ext cx="12188825" cy="457200"/>
          </a:xfrm>
          <a:prstGeom prst="rect">
            <a:avLst/>
          </a:prstGeom>
          <a:solidFill>
            <a:srgbClr val="0072B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64" y="6334316"/>
            <a:ext cx="12188825" cy="64008"/>
          </a:xfrm>
          <a:prstGeom prst="rect">
            <a:avLst/>
          </a:prstGeom>
          <a:solidFill>
            <a:srgbClr val="56B4E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a:t>3/8/2017</a:t>
            </a:r>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SCHOOL FINANCE DEPARTMENT, TEXAS Education AGENCY</a:t>
            </a:r>
            <a:endParaRPr lang="en-US" dirty="0"/>
          </a:p>
        </p:txBody>
      </p:sp>
      <p:sp>
        <p:nvSpPr>
          <p:cNvPr id="9" name="Slide Number Placeholder 8"/>
          <p:cNvSpPr>
            <a:spLocks noGrp="1"/>
          </p:cNvSpPr>
          <p:nvPr>
            <p:ph type="sldNum" sz="quarter" idx="12"/>
          </p:nvPr>
        </p:nvSpPr>
        <p:spPr/>
        <p:txBody>
          <a:bodyPr/>
          <a:lstStyle/>
          <a:p>
            <a:fld id="{ED01D621-088F-4245-8443-31F0EFE1A77B}" type="slidenum">
              <a:rPr lang="en-US" smtClean="0"/>
              <a:pPr/>
              <a:t>‹#›</a:t>
            </a:fld>
            <a:endParaRPr lang="en-US"/>
          </a:p>
        </p:txBody>
      </p:sp>
      <p:pic>
        <p:nvPicPr>
          <p:cNvPr id="2" name="Picture 1"/>
          <p:cNvPicPr>
            <a:picLocks noChangeAspect="1"/>
          </p:cNvPicPr>
          <p:nvPr/>
        </p:nvPicPr>
        <p:blipFill>
          <a:blip r:embed="rId2"/>
          <a:stretch>
            <a:fillRect/>
          </a:stretch>
        </p:blipFill>
        <p:spPr>
          <a:xfrm>
            <a:off x="10707384" y="74098"/>
            <a:ext cx="1481456" cy="749873"/>
          </a:xfrm>
          <a:prstGeom prst="rect">
            <a:avLst/>
          </a:prstGeom>
        </p:spPr>
      </p:pic>
    </p:spTree>
    <p:extLst>
      <p:ext uri="{BB962C8B-B14F-4D97-AF65-F5344CB8AC3E}">
        <p14:creationId xmlns:p14="http://schemas.microsoft.com/office/powerpoint/2010/main" val="207548329"/>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65" y="0"/>
            <a:ext cx="4050791" cy="6858000"/>
          </a:xfrm>
          <a:prstGeom prst="rect">
            <a:avLst/>
          </a:prstGeom>
          <a:solidFill>
            <a:srgbClr val="0072B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56B4E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chemeClr val="bg1"/>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59" y="6459857"/>
            <a:ext cx="2618511" cy="365125"/>
          </a:xfrm>
        </p:spPr>
        <p:txBody>
          <a:bodyPr/>
          <a:lstStyle>
            <a:lvl1pPr algn="l">
              <a:defRPr/>
            </a:lvl1pPr>
          </a:lstStyle>
          <a:p>
            <a:r>
              <a:rPr lang="en-US"/>
              <a:t>3/8/2017</a:t>
            </a:r>
          </a:p>
        </p:txBody>
      </p:sp>
      <p:sp>
        <p:nvSpPr>
          <p:cNvPr id="6" name="Footer Placeholder 5"/>
          <p:cNvSpPr>
            <a:spLocks noGrp="1"/>
          </p:cNvSpPr>
          <p:nvPr>
            <p:ph type="ftr" sz="quarter" idx="11"/>
          </p:nvPr>
        </p:nvSpPr>
        <p:spPr>
          <a:xfrm>
            <a:off x="4800600" y="6459857"/>
            <a:ext cx="4648200" cy="365125"/>
          </a:xfrm>
        </p:spPr>
        <p:txBody>
          <a:bodyPr/>
          <a:lstStyle>
            <a:lvl1pPr algn="l">
              <a:defRPr>
                <a:solidFill>
                  <a:schemeClr val="tx2"/>
                </a:solidFill>
              </a:defRPr>
            </a:lvl1pPr>
          </a:lstStyle>
          <a:p>
            <a:r>
              <a:rPr lang="en-US"/>
              <a:t>SCHOOL FINANCE DEPARTMENT, TEXAS Education AGENCY</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D01D621-088F-4245-8443-31F0EFE1A77B}" type="slidenum">
              <a:rPr lang="en-US" smtClean="0"/>
              <a:pPr/>
              <a:t>‹#›</a:t>
            </a:fld>
            <a:endParaRPr lang="en-US"/>
          </a:p>
        </p:txBody>
      </p:sp>
    </p:spTree>
    <p:extLst>
      <p:ext uri="{BB962C8B-B14F-4D97-AF65-F5344CB8AC3E}">
        <p14:creationId xmlns:p14="http://schemas.microsoft.com/office/powerpoint/2010/main" val="359755651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48" y="4953000"/>
            <a:ext cx="12188825" cy="1905000"/>
          </a:xfrm>
          <a:prstGeom prst="rect">
            <a:avLst/>
          </a:prstGeom>
          <a:solidFill>
            <a:srgbClr val="0072B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4" y="4915076"/>
            <a:ext cx="12188825" cy="64008"/>
          </a:xfrm>
          <a:prstGeom prst="rect">
            <a:avLst/>
          </a:prstGeom>
          <a:solidFill>
            <a:srgbClr val="56B4E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chemeClr val="bg1"/>
                </a:solidFill>
              </a:defRPr>
            </a:lvl1pPr>
          </a:lstStyle>
          <a:p>
            <a:r>
              <a:rPr lang="en-US"/>
              <a:t>Click to edit Master title style</a:t>
            </a:r>
          </a:p>
        </p:txBody>
      </p:sp>
      <p:sp>
        <p:nvSpPr>
          <p:cNvPr id="3" name="Picture Placeholder 2"/>
          <p:cNvSpPr>
            <a:spLocks noGrp="1" noChangeAspect="1"/>
          </p:cNvSpPr>
          <p:nvPr>
            <p:ph type="pic" idx="1"/>
          </p:nvPr>
        </p:nvSpPr>
        <p:spPr>
          <a:xfrm>
            <a:off x="59" y="0"/>
            <a:ext cx="12191985" cy="4915076"/>
          </a:xfrm>
          <a:solidFill>
            <a:schemeClr val="bg1">
              <a:lumMod val="9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
        <p:nvSpPr>
          <p:cNvPr id="7" name="Slide Number Placeholder 6"/>
          <p:cNvSpPr>
            <a:spLocks noGrp="1"/>
          </p:cNvSpPr>
          <p:nvPr>
            <p:ph type="sldNum" sz="quarter" idx="12"/>
          </p:nvPr>
        </p:nvSpPr>
        <p:spPr/>
        <p:txBody>
          <a:bodyPr/>
          <a:lstStyle/>
          <a:p>
            <a:fld id="{ED01D621-088F-4245-8443-31F0EFE1A77B}" type="slidenum">
              <a:rPr lang="en-US" smtClean="0"/>
              <a:pPr/>
              <a:t>‹#›</a:t>
            </a:fld>
            <a:endParaRPr lang="en-US"/>
          </a:p>
        </p:txBody>
      </p:sp>
    </p:spTree>
    <p:extLst>
      <p:ext uri="{BB962C8B-B14F-4D97-AF65-F5344CB8AC3E}">
        <p14:creationId xmlns:p14="http://schemas.microsoft.com/office/powerpoint/2010/main" val="177630986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87" y="6400800"/>
            <a:ext cx="12188825" cy="457200"/>
          </a:xfrm>
          <a:prstGeom prst="rect">
            <a:avLst/>
          </a:prstGeom>
          <a:solidFill>
            <a:srgbClr val="0072B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4" y="6334316"/>
            <a:ext cx="12188825" cy="64008"/>
          </a:xfrm>
          <a:prstGeom prst="rect">
            <a:avLst/>
          </a:prstGeom>
          <a:solidFill>
            <a:srgbClr val="56B4E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7"/>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329" y="6459857"/>
            <a:ext cx="2472271" cy="365125"/>
          </a:xfrm>
          <a:prstGeom prst="rect">
            <a:avLst/>
          </a:prstGeom>
        </p:spPr>
        <p:txBody>
          <a:bodyPr vert="horz" lIns="91440" tIns="45720" rIns="91440" bIns="45720" rtlCol="0" anchor="ctr"/>
          <a:lstStyle>
            <a:lvl1pPr algn="l">
              <a:defRPr sz="900">
                <a:solidFill>
                  <a:srgbClr val="FFFFFF"/>
                </a:solidFill>
              </a:defRPr>
            </a:lvl1pPr>
          </a:lstStyle>
          <a:p>
            <a:r>
              <a:rPr lang="en-US"/>
              <a:t>3/8/2017</a:t>
            </a:r>
          </a:p>
        </p:txBody>
      </p:sp>
      <p:sp>
        <p:nvSpPr>
          <p:cNvPr id="5" name="Footer Placeholder 4"/>
          <p:cNvSpPr>
            <a:spLocks noGrp="1"/>
          </p:cNvSpPr>
          <p:nvPr>
            <p:ph type="ftr" sz="quarter" idx="3"/>
          </p:nvPr>
        </p:nvSpPr>
        <p:spPr>
          <a:xfrm>
            <a:off x="3686187" y="6459857"/>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SCHOOL FINANCE DEPARTMENT, TEXAS Education AGENCY</a:t>
            </a:r>
            <a:endParaRPr lang="en-US" dirty="0"/>
          </a:p>
        </p:txBody>
      </p:sp>
      <p:sp>
        <p:nvSpPr>
          <p:cNvPr id="6" name="Slide Number Placeholder 5"/>
          <p:cNvSpPr>
            <a:spLocks noGrp="1"/>
          </p:cNvSpPr>
          <p:nvPr>
            <p:ph type="sldNum" sz="quarter" idx="4"/>
          </p:nvPr>
        </p:nvSpPr>
        <p:spPr>
          <a:xfrm>
            <a:off x="9900506" y="6459857"/>
            <a:ext cx="1312025" cy="365125"/>
          </a:xfrm>
          <a:prstGeom prst="rect">
            <a:avLst/>
          </a:prstGeom>
        </p:spPr>
        <p:txBody>
          <a:bodyPr vert="horz" lIns="91440" tIns="45720" rIns="91440" bIns="45720" rtlCol="0" anchor="ctr"/>
          <a:lstStyle>
            <a:lvl1pPr algn="r">
              <a:defRPr sz="1050">
                <a:solidFill>
                  <a:srgbClr val="FFFFFF"/>
                </a:solidFill>
              </a:defRPr>
            </a:lvl1pPr>
          </a:lstStyle>
          <a:p>
            <a:fld id="{ED01D621-088F-4245-8443-31F0EFE1A77B}"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13"/>
          <a:stretch>
            <a:fillRect/>
          </a:stretch>
        </p:blipFill>
        <p:spPr>
          <a:xfrm>
            <a:off x="10710544" y="82267"/>
            <a:ext cx="1481456" cy="749873"/>
          </a:xfrm>
          <a:prstGeom prst="rect">
            <a:avLst/>
          </a:prstGeom>
        </p:spPr>
      </p:pic>
    </p:spTree>
    <p:extLst>
      <p:ext uri="{BB962C8B-B14F-4D97-AF65-F5344CB8AC3E}">
        <p14:creationId xmlns:p14="http://schemas.microsoft.com/office/powerpoint/2010/main" val="17040449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hf hdr="0"/>
  <p:txStyles>
    <p:titleStyle>
      <a:lvl1pPr algn="l" defTabSz="914400" rtl="0" eaLnBrk="1" latinLnBrk="0" hangingPunct="1">
        <a:lnSpc>
          <a:spcPct val="110000"/>
        </a:lnSpc>
        <a:spcBef>
          <a:spcPct val="0"/>
        </a:spcBef>
        <a:buNone/>
        <a:defRPr sz="4800" kern="1200" spc="-50" baseline="0">
          <a:solidFill>
            <a:schemeClr val="tx1"/>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3200" kern="1200">
          <a:solidFill>
            <a:schemeClr val="tx1"/>
          </a:solidFill>
          <a:latin typeface="+mn-lt"/>
          <a:ea typeface="+mn-ea"/>
          <a:cs typeface="+mn-cs"/>
        </a:defRPr>
      </a:lvl1pPr>
      <a:lvl2pPr marL="384048" indent="-182880" algn="l" defTabSz="914400" rtl="0" eaLnBrk="1" latinLnBrk="0" hangingPunct="1">
        <a:lnSpc>
          <a:spcPct val="110000"/>
        </a:lnSpc>
        <a:spcBef>
          <a:spcPts val="200"/>
        </a:spcBef>
        <a:spcAft>
          <a:spcPts val="400"/>
        </a:spcAft>
        <a:buClr>
          <a:schemeClr val="accent1"/>
        </a:buClr>
        <a:buFont typeface="Calibri" pitchFamily="34" charset="0"/>
        <a:buChar char="◦"/>
        <a:defRPr sz="2800" kern="1200">
          <a:solidFill>
            <a:schemeClr val="tx1"/>
          </a:solidFill>
          <a:latin typeface="+mn-lt"/>
          <a:ea typeface="+mn-ea"/>
          <a:cs typeface="+mn-cs"/>
        </a:defRPr>
      </a:lvl2pPr>
      <a:lvl3pPr marL="566928" indent="-182880" algn="l" defTabSz="914400" rtl="0" eaLnBrk="1" latinLnBrk="0" hangingPunct="1">
        <a:lnSpc>
          <a:spcPct val="110000"/>
        </a:lnSpc>
        <a:spcBef>
          <a:spcPts val="200"/>
        </a:spcBef>
        <a:spcAft>
          <a:spcPts val="400"/>
        </a:spcAft>
        <a:buClr>
          <a:schemeClr val="accent1"/>
        </a:buClr>
        <a:buFont typeface="Calibri" pitchFamily="34" charset="0"/>
        <a:buChar char="◦"/>
        <a:defRPr sz="2200" kern="1200">
          <a:solidFill>
            <a:schemeClr val="tx1"/>
          </a:solidFill>
          <a:latin typeface="+mn-lt"/>
          <a:ea typeface="+mn-ea"/>
          <a:cs typeface="+mn-cs"/>
        </a:defRPr>
      </a:lvl3pPr>
      <a:lvl4pPr marL="749808" indent="-182880" algn="l" defTabSz="914400" rtl="0" eaLnBrk="1" latinLnBrk="0" hangingPunct="1">
        <a:lnSpc>
          <a:spcPct val="110000"/>
        </a:lnSpc>
        <a:spcBef>
          <a:spcPts val="200"/>
        </a:spcBef>
        <a:spcAft>
          <a:spcPts val="400"/>
        </a:spcAft>
        <a:buClr>
          <a:schemeClr val="accent1"/>
        </a:buClr>
        <a:buFont typeface="Calibri" pitchFamily="34" charset="0"/>
        <a:buChar char="◦"/>
        <a:defRPr sz="2200" kern="1200">
          <a:solidFill>
            <a:schemeClr val="tx1"/>
          </a:solidFill>
          <a:latin typeface="+mn-lt"/>
          <a:ea typeface="+mn-ea"/>
          <a:cs typeface="+mn-cs"/>
        </a:defRPr>
      </a:lvl4pPr>
      <a:lvl5pPr marL="932688" indent="-182880" algn="l" defTabSz="914400" rtl="0" eaLnBrk="1" latinLnBrk="0" hangingPunct="1">
        <a:lnSpc>
          <a:spcPct val="110000"/>
        </a:lnSpc>
        <a:spcBef>
          <a:spcPts val="200"/>
        </a:spcBef>
        <a:spcAft>
          <a:spcPts val="400"/>
        </a:spcAft>
        <a:buClr>
          <a:schemeClr val="accent1"/>
        </a:buClr>
        <a:buFont typeface="Calibri" pitchFamily="34" charset="0"/>
        <a:buChar char="◦"/>
        <a:defRPr sz="22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mailto:Al.McKenzie@tea.texas.gov"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lnSpcReduction="10000"/>
          </a:bodyPr>
          <a:lstStyle/>
          <a:p>
            <a:r>
              <a:rPr lang="en-US" dirty="0"/>
              <a:t>Texas Education Agency</a:t>
            </a:r>
          </a:p>
          <a:p>
            <a:r>
              <a:rPr lang="en-US" dirty="0"/>
              <a:t>October 2017</a:t>
            </a:r>
          </a:p>
        </p:txBody>
      </p:sp>
      <p:sp>
        <p:nvSpPr>
          <p:cNvPr id="2" name="Title 1"/>
          <p:cNvSpPr>
            <a:spLocks noGrp="1"/>
          </p:cNvSpPr>
          <p:nvPr>
            <p:ph type="title"/>
          </p:nvPr>
        </p:nvSpPr>
        <p:spPr>
          <a:xfrm>
            <a:off x="1100051" y="2671461"/>
            <a:ext cx="10058400" cy="1450757"/>
          </a:xfrm>
        </p:spPr>
        <p:txBody>
          <a:bodyPr/>
          <a:lstStyle/>
          <a:p>
            <a:r>
              <a:rPr lang="en-US" dirty="0"/>
              <a:t>State Funding Update</a:t>
            </a:r>
          </a:p>
        </p:txBody>
      </p:sp>
      <p:sp>
        <p:nvSpPr>
          <p:cNvPr id="4" name="Date Placeholder 3"/>
          <p:cNvSpPr>
            <a:spLocks noGrp="1"/>
          </p:cNvSpPr>
          <p:nvPr>
            <p:ph type="dt" sz="half" idx="10"/>
          </p:nvPr>
        </p:nvSpPr>
        <p:spPr/>
        <p:txBody>
          <a:bodyPr/>
          <a:lstStyle/>
          <a:p>
            <a:r>
              <a:rPr lang="en-US" dirty="0"/>
              <a:t>9/28/2017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ED01D621-088F-4245-8443-31F0EFE1A77B}" type="slidenum">
              <a:rPr lang="en-US" smtClean="0"/>
              <a:pPr/>
              <a:t>1</a:t>
            </a:fld>
            <a:endParaRPr lang="en-US"/>
          </a:p>
        </p:txBody>
      </p:sp>
    </p:spTree>
    <p:extLst>
      <p:ext uri="{BB962C8B-B14F-4D97-AF65-F5344CB8AC3E}">
        <p14:creationId xmlns:p14="http://schemas.microsoft.com/office/powerpoint/2010/main" val="133522526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8429" y="511629"/>
            <a:ext cx="8926285" cy="1175657"/>
          </a:xfrm>
        </p:spPr>
        <p:txBody>
          <a:bodyPr>
            <a:normAutofit/>
          </a:bodyPr>
          <a:lstStyle/>
          <a:p>
            <a:r>
              <a:rPr lang="en-US" dirty="0"/>
              <a:t>Near Final Settle Up (2016–2017)</a:t>
            </a:r>
          </a:p>
        </p:txBody>
      </p:sp>
      <p:sp>
        <p:nvSpPr>
          <p:cNvPr id="3" name="Content Placeholder 2"/>
          <p:cNvSpPr>
            <a:spLocks noGrp="1"/>
          </p:cNvSpPr>
          <p:nvPr>
            <p:ph sz="quarter" idx="4294967295"/>
          </p:nvPr>
        </p:nvSpPr>
        <p:spPr>
          <a:xfrm>
            <a:off x="913774" y="2045616"/>
            <a:ext cx="10363826" cy="3745583"/>
          </a:xfrm>
          <a:prstGeom prst="rect">
            <a:avLst/>
          </a:prstGeom>
        </p:spPr>
        <p:txBody>
          <a:bodyPr>
            <a:normAutofit fontScale="77500" lnSpcReduction="20000"/>
          </a:bodyPr>
          <a:lstStyle/>
          <a:p>
            <a:pPr>
              <a:buFont typeface="Arial" panose="020B0604020202020204" pitchFamily="34" charset="0"/>
              <a:buChar char="•"/>
            </a:pPr>
            <a:r>
              <a:rPr lang="en-US" sz="3000" dirty="0"/>
              <a:t>Near Final summaries of finance (SOF) for the 2016–2017 school year were published  09/08. These incorporated:</a:t>
            </a:r>
          </a:p>
          <a:p>
            <a:pPr lvl="1">
              <a:buFont typeface="Arial" panose="020B0604020202020204" pitchFamily="34" charset="0"/>
              <a:buChar char="•"/>
            </a:pPr>
            <a:r>
              <a:rPr lang="en-US" sz="2600" dirty="0"/>
              <a:t>ADA and FTE counts from summer PEIMS</a:t>
            </a:r>
          </a:p>
          <a:p>
            <a:pPr lvl="1">
              <a:buFont typeface="Arial" panose="020B0604020202020204" pitchFamily="34" charset="0"/>
              <a:buChar char="•"/>
            </a:pPr>
            <a:r>
              <a:rPr lang="en-US" dirty="0"/>
              <a:t>Tax Collections estimates from the Tax collection </a:t>
            </a:r>
          </a:p>
          <a:p>
            <a:pPr lvl="1">
              <a:buFont typeface="Arial" panose="020B0604020202020204" pitchFamily="34" charset="0"/>
              <a:buChar char="•"/>
            </a:pPr>
            <a:r>
              <a:rPr lang="en-US" sz="2800" dirty="0"/>
              <a:t>Transportation module data</a:t>
            </a:r>
          </a:p>
          <a:p>
            <a:pPr lvl="1">
              <a:buFont typeface="Arial" panose="020B0604020202020204" pitchFamily="34" charset="0"/>
              <a:buChar char="•"/>
            </a:pPr>
            <a:r>
              <a:rPr lang="en-US" sz="2300" i="1" dirty="0">
                <a:solidFill>
                  <a:srgbClr val="002060"/>
                </a:solidFill>
              </a:rPr>
              <a:t>Districts which have not submitted will have until final settle-up in April before allotments are zeroed out </a:t>
            </a:r>
          </a:p>
          <a:p>
            <a:pPr lvl="1">
              <a:buFont typeface="Arial" panose="020B0604020202020204" pitchFamily="34" charset="0"/>
              <a:buChar char="•"/>
            </a:pPr>
            <a:r>
              <a:rPr lang="en-US" sz="2800" dirty="0"/>
              <a:t>Staff salary data </a:t>
            </a:r>
            <a:r>
              <a:rPr lang="en-US" dirty="0"/>
              <a:t>for districts who did not submit at near-final</a:t>
            </a:r>
          </a:p>
          <a:p>
            <a:pPr lvl="1">
              <a:buFont typeface="Arial" panose="020B0604020202020204" pitchFamily="34" charset="0"/>
              <a:buChar char="•"/>
            </a:pPr>
            <a:r>
              <a:rPr lang="en-US" sz="2300" i="1" dirty="0">
                <a:solidFill>
                  <a:srgbClr val="002060"/>
                </a:solidFill>
              </a:rPr>
              <a:t>Districts which have not submitted will have until final settle-up in April before allotments are zeroed out </a:t>
            </a:r>
          </a:p>
          <a:p>
            <a:pPr lvl="1">
              <a:buFont typeface="Arial" panose="020B0604020202020204" pitchFamily="34" charset="0"/>
              <a:buChar char="•"/>
            </a:pPr>
            <a:r>
              <a:rPr lang="en-US" sz="2300" dirty="0"/>
              <a:t>IFA and EDA near final will be run in October</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89056A51-4B16-41B5-B743-3AA30E8EEF57}" type="slidenum">
              <a:rPr lang="en-US" smtClean="0"/>
              <a:t>10</a:t>
            </a:fld>
            <a:endParaRPr lang="en-US"/>
          </a:p>
        </p:txBody>
      </p:sp>
      <p:sp>
        <p:nvSpPr>
          <p:cNvPr id="4" name="Date Placeholder 3"/>
          <p:cNvSpPr>
            <a:spLocks noGrp="1"/>
          </p:cNvSpPr>
          <p:nvPr>
            <p:ph type="dt" sz="half" idx="10"/>
          </p:nvPr>
        </p:nvSpPr>
        <p:spPr/>
        <p:txBody>
          <a:bodyPr/>
          <a:lstStyle/>
          <a:p>
            <a:r>
              <a:rPr lang="en-US"/>
              <a:t>3/8/2017</a:t>
            </a:r>
          </a:p>
        </p:txBody>
      </p:sp>
    </p:spTree>
    <p:extLst>
      <p:ext uri="{BB962C8B-B14F-4D97-AF65-F5344CB8AC3E}">
        <p14:creationId xmlns:p14="http://schemas.microsoft.com/office/powerpoint/2010/main" val="3503443716"/>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Near Final settle-Up</a:t>
            </a:r>
          </a:p>
        </p:txBody>
      </p:sp>
      <p:sp>
        <p:nvSpPr>
          <p:cNvPr id="3" name="Content Placeholder 2"/>
          <p:cNvSpPr>
            <a:spLocks noGrp="1"/>
          </p:cNvSpPr>
          <p:nvPr>
            <p:ph idx="1"/>
          </p:nvPr>
        </p:nvSpPr>
        <p:spPr/>
        <p:txBody>
          <a:bodyPr/>
          <a:lstStyle/>
          <a:p>
            <a:r>
              <a:rPr lang="en-US" dirty="0"/>
              <a:t>$428 million in negative adjustments were rolled to 2018</a:t>
            </a:r>
          </a:p>
          <a:p>
            <a:r>
              <a:rPr lang="en-US" dirty="0"/>
              <a:t>$575 million in Payments will be made late September</a:t>
            </a:r>
          </a:p>
          <a:p>
            <a:r>
              <a:rPr lang="en-US" dirty="0"/>
              <a:t>LPE ADA 5.02 million DPE 4.974 =&gt; 45,000 ADA down</a:t>
            </a:r>
          </a:p>
          <a:p>
            <a:r>
              <a:rPr lang="en-US" dirty="0"/>
              <a:t>Special ED., CTE, Bilingual all increased</a:t>
            </a:r>
          </a:p>
          <a:p>
            <a:r>
              <a:rPr lang="en-US" dirty="0"/>
              <a:t>WADA only 18,000 down</a:t>
            </a:r>
          </a:p>
          <a:p>
            <a:r>
              <a:rPr lang="en-US" dirty="0"/>
              <a:t>ASATR $415 million</a:t>
            </a:r>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11</a:t>
            </a:fld>
            <a:endParaRPr lang="en-US"/>
          </a:p>
        </p:txBody>
      </p:sp>
    </p:spTree>
    <p:extLst>
      <p:ext uri="{BB962C8B-B14F-4D97-AF65-F5344CB8AC3E}">
        <p14:creationId xmlns:p14="http://schemas.microsoft.com/office/powerpoint/2010/main" val="304962983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Updates to 2017-2018</a:t>
            </a:r>
          </a:p>
        </p:txBody>
      </p:sp>
      <p:sp>
        <p:nvSpPr>
          <p:cNvPr id="4" name="Slide Number Placeholder 3"/>
          <p:cNvSpPr>
            <a:spLocks noGrp="1"/>
          </p:cNvSpPr>
          <p:nvPr>
            <p:ph type="sldNum" sz="quarter" idx="12"/>
          </p:nvPr>
        </p:nvSpPr>
        <p:spPr/>
        <p:txBody>
          <a:bodyPr/>
          <a:lstStyle/>
          <a:p>
            <a:fld id="{ED01D621-088F-4245-8443-31F0EFE1A77B}" type="slidenum">
              <a:rPr lang="en-US" smtClean="0"/>
              <a:pPr/>
              <a:t>12</a:t>
            </a:fld>
            <a:endParaRPr lang="en-US"/>
          </a:p>
        </p:txBody>
      </p:sp>
      <p:sp>
        <p:nvSpPr>
          <p:cNvPr id="3" name="Date Placeholder 2"/>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156513663"/>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2017-2018 Funding Elements (LPE)</a:t>
            </a:r>
          </a:p>
        </p:txBody>
      </p:sp>
      <p:sp>
        <p:nvSpPr>
          <p:cNvPr id="3" name="Content Placeholder 2"/>
          <p:cNvSpPr>
            <a:spLocks noGrp="1"/>
          </p:cNvSpPr>
          <p:nvPr>
            <p:ph idx="1"/>
          </p:nvPr>
        </p:nvSpPr>
        <p:spPr/>
        <p:txBody>
          <a:bodyPr>
            <a:normAutofit fontScale="85000" lnSpcReduction="10000"/>
          </a:bodyPr>
          <a:lstStyle/>
          <a:p>
            <a:pPr>
              <a:buFont typeface="Arial" panose="020B0604020202020204" pitchFamily="34" charset="0"/>
              <a:buChar char="•"/>
            </a:pPr>
            <a:r>
              <a:rPr lang="en-US" dirty="0"/>
              <a:t>Basic allotment and equalized wealth level are ($5,140 and $514,000). </a:t>
            </a:r>
          </a:p>
          <a:p>
            <a:pPr>
              <a:buFont typeface="Arial" panose="020B0604020202020204" pitchFamily="34" charset="0"/>
              <a:buChar char="•"/>
            </a:pPr>
            <a:r>
              <a:rPr lang="en-US" dirty="0"/>
              <a:t>The guaranteed yield for the golden pennies is $99.41</a:t>
            </a:r>
          </a:p>
          <a:p>
            <a:pPr>
              <a:buFont typeface="Arial" panose="020B0604020202020204" pitchFamily="34" charset="0"/>
              <a:buChar char="•"/>
            </a:pPr>
            <a:r>
              <a:rPr lang="en-US" dirty="0"/>
              <a:t>Revised Available School Fund rate ($260.566)</a:t>
            </a:r>
          </a:p>
          <a:p>
            <a:pPr>
              <a:buFont typeface="Arial" panose="020B0604020202020204" pitchFamily="34" charset="0"/>
              <a:buChar char="•"/>
            </a:pPr>
            <a:r>
              <a:rPr lang="en-US" dirty="0"/>
              <a:t>New Instructional Facilities Allotments (NIFA) for approved applications</a:t>
            </a:r>
          </a:p>
          <a:p>
            <a:pPr>
              <a:buFont typeface="Arial" panose="020B0604020202020204" pitchFamily="34" charset="0"/>
              <a:buChar char="•"/>
            </a:pPr>
            <a:r>
              <a:rPr lang="en-US" dirty="0"/>
              <a:t>M&amp;O tax Collections are 2016 PEIMS budgeted increased 7.04%</a:t>
            </a:r>
          </a:p>
          <a:p>
            <a:pPr>
              <a:buFont typeface="Arial" panose="020B0604020202020204" pitchFamily="34" charset="0"/>
              <a:buChar char="•"/>
            </a:pPr>
            <a:r>
              <a:rPr lang="en-US" dirty="0"/>
              <a:t>Attendance projections submitted by the district in October 2016</a:t>
            </a:r>
          </a:p>
        </p:txBody>
      </p:sp>
      <p:sp>
        <p:nvSpPr>
          <p:cNvPr id="4" name="Slide Number Placeholder 3"/>
          <p:cNvSpPr>
            <a:spLocks noGrp="1"/>
          </p:cNvSpPr>
          <p:nvPr>
            <p:ph type="sldNum" sz="quarter" idx="12"/>
          </p:nvPr>
        </p:nvSpPr>
        <p:spPr/>
        <p:txBody>
          <a:bodyPr/>
          <a:lstStyle/>
          <a:p>
            <a:fld id="{401CF334-2D5C-4859-84A6-CA7E6E43FAEB}" type="slidenum">
              <a:rPr lang="en-US" smtClean="0"/>
              <a:t>13</a:t>
            </a:fld>
            <a:endParaRPr lang="en-US"/>
          </a:p>
        </p:txBody>
      </p:sp>
      <p:sp>
        <p:nvSpPr>
          <p:cNvPr id="5" name="Date Placeholder 4"/>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2770417756"/>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Compressed Tax Rate Adjustments</a:t>
            </a:r>
          </a:p>
        </p:txBody>
      </p:sp>
      <p:sp>
        <p:nvSpPr>
          <p:cNvPr id="3" name="Content Placeholder 2"/>
          <p:cNvSpPr>
            <a:spLocks noGrp="1"/>
          </p:cNvSpPr>
          <p:nvPr>
            <p:ph idx="1"/>
          </p:nvPr>
        </p:nvSpPr>
        <p:spPr/>
        <p:txBody>
          <a:bodyPr/>
          <a:lstStyle/>
          <a:p>
            <a:endParaRPr lang="en-US" dirty="0"/>
          </a:p>
          <a:p>
            <a:r>
              <a:rPr lang="en-US" dirty="0"/>
              <a:t>Apply tax effort above compressed tax rate + .06 to tier I instead of tier II level II</a:t>
            </a:r>
          </a:p>
          <a:p>
            <a:endParaRPr lang="en-US" dirty="0"/>
          </a:p>
          <a:p>
            <a:r>
              <a:rPr lang="en-US" sz="4000" b="1" dirty="0"/>
              <a:t>Are automatic from 2018 onward</a:t>
            </a:r>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14</a:t>
            </a:fld>
            <a:endParaRPr lang="en-US"/>
          </a:p>
        </p:txBody>
      </p:sp>
    </p:spTree>
    <p:extLst>
      <p:ext uri="{BB962C8B-B14F-4D97-AF65-F5344CB8AC3E}">
        <p14:creationId xmlns:p14="http://schemas.microsoft.com/office/powerpoint/2010/main" val="226034794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2017-2018 Summary of Finances (LPE)</a:t>
            </a:r>
          </a:p>
        </p:txBody>
      </p:sp>
      <p:sp>
        <p:nvSpPr>
          <p:cNvPr id="3" name="Content Placeholder 2"/>
          <p:cNvSpPr>
            <a:spLocks noGrp="1"/>
          </p:cNvSpPr>
          <p:nvPr>
            <p:ph idx="1"/>
          </p:nvPr>
        </p:nvSpPr>
        <p:spPr/>
        <p:txBody>
          <a:bodyPr>
            <a:normAutofit/>
          </a:bodyPr>
          <a:lstStyle/>
          <a:p>
            <a:r>
              <a:rPr lang="en-US" dirty="0"/>
              <a:t>Total FSP state aid: $19.2 billion</a:t>
            </a:r>
          </a:p>
          <a:p>
            <a:r>
              <a:rPr lang="en-US" dirty="0"/>
              <a:t>Total ASF: $1.0 billion</a:t>
            </a:r>
          </a:p>
          <a:p>
            <a:r>
              <a:rPr lang="en-US" dirty="0"/>
              <a:t>Total EDA: $219 million</a:t>
            </a:r>
          </a:p>
          <a:p>
            <a:r>
              <a:rPr lang="en-US" dirty="0"/>
              <a:t>Total IFA: $190 million</a:t>
            </a:r>
          </a:p>
          <a:p>
            <a:r>
              <a:rPr lang="en-US" dirty="0"/>
              <a:t>Total Recapture $2.1 billion</a:t>
            </a:r>
          </a:p>
          <a:p>
            <a:pPr marL="0" indent="0">
              <a:buNone/>
            </a:pPr>
            <a:endParaRPr lang="en-US" dirty="0"/>
          </a:p>
        </p:txBody>
      </p:sp>
      <p:sp>
        <p:nvSpPr>
          <p:cNvPr id="5" name="Slide Number Placeholder 4"/>
          <p:cNvSpPr>
            <a:spLocks noGrp="1"/>
          </p:cNvSpPr>
          <p:nvPr>
            <p:ph type="sldNum" sz="quarter" idx="12"/>
          </p:nvPr>
        </p:nvSpPr>
        <p:spPr/>
        <p:txBody>
          <a:bodyPr/>
          <a:lstStyle/>
          <a:p>
            <a:fld id="{4848A0FB-DEFA-5D40-B59C-B0B4043A80CB}" type="slidenum">
              <a:rPr lang="en-US" smtClean="0"/>
              <a:pPr/>
              <a:t>15</a:t>
            </a:fld>
            <a:endParaRPr lang="en-US" dirty="0"/>
          </a:p>
        </p:txBody>
      </p:sp>
      <p:sp>
        <p:nvSpPr>
          <p:cNvPr id="4" name="Date Placeholder 3"/>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3669978628"/>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Updates to 2017-2018 Summary of Finances (SOF)</a:t>
            </a:r>
          </a:p>
        </p:txBody>
      </p:sp>
      <p:sp>
        <p:nvSpPr>
          <p:cNvPr id="3" name="Content Placeholder 2"/>
          <p:cNvSpPr>
            <a:spLocks noGrp="1"/>
          </p:cNvSpPr>
          <p:nvPr>
            <p:ph idx="1"/>
          </p:nvPr>
        </p:nvSpPr>
        <p:spPr/>
        <p:txBody>
          <a:bodyPr>
            <a:normAutofit/>
          </a:bodyPr>
          <a:lstStyle/>
          <a:p>
            <a:r>
              <a:rPr lang="en-US" b="1" dirty="0">
                <a:solidFill>
                  <a:srgbClr val="0070C0"/>
                </a:solidFill>
              </a:rPr>
              <a:t>Updates to SOF will include:</a:t>
            </a:r>
          </a:p>
          <a:p>
            <a:pPr lvl="1"/>
            <a:r>
              <a:rPr lang="en-US" dirty="0"/>
              <a:t>February – Updated M&amp;O tax rates from self report</a:t>
            </a:r>
          </a:p>
          <a:p>
            <a:pPr lvl="1"/>
            <a:r>
              <a:rPr lang="en-US" dirty="0"/>
              <a:t>March – Updated DPE with PEIMS fall enrollment data and budgeted tax collections</a:t>
            </a:r>
          </a:p>
          <a:p>
            <a:pPr lvl="1"/>
            <a:r>
              <a:rPr lang="en-US" dirty="0"/>
              <a:t>April – SCE counts</a:t>
            </a:r>
          </a:p>
          <a:p>
            <a:pPr lvl="1"/>
            <a:r>
              <a:rPr lang="en-US" dirty="0"/>
              <a:t>June-August – Chapter 313 and supplemental TIF payments</a:t>
            </a:r>
          </a:p>
        </p:txBody>
      </p:sp>
      <p:sp>
        <p:nvSpPr>
          <p:cNvPr id="4" name="Slide Number Placeholder 3"/>
          <p:cNvSpPr>
            <a:spLocks noGrp="1"/>
          </p:cNvSpPr>
          <p:nvPr>
            <p:ph type="sldNum" sz="quarter" idx="12"/>
          </p:nvPr>
        </p:nvSpPr>
        <p:spPr/>
        <p:txBody>
          <a:bodyPr/>
          <a:lstStyle/>
          <a:p>
            <a:fld id="{401CF334-2D5C-4859-84A6-CA7E6E43FAEB}" type="slidenum">
              <a:rPr lang="en-US" smtClean="0"/>
              <a:t>16</a:t>
            </a:fld>
            <a:endParaRPr lang="en-US"/>
          </a:p>
        </p:txBody>
      </p:sp>
      <p:sp>
        <p:nvSpPr>
          <p:cNvPr id="5" name="Date Placeholder 4"/>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25926757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Property Value Decline and Hardship Grants</a:t>
            </a:r>
            <a:endParaRPr lang="en-US" sz="4800" dirty="0"/>
          </a:p>
        </p:txBody>
      </p:sp>
      <p:sp>
        <p:nvSpPr>
          <p:cNvPr id="4" name="Slide Number Placeholder 3"/>
          <p:cNvSpPr>
            <a:spLocks noGrp="1"/>
          </p:cNvSpPr>
          <p:nvPr>
            <p:ph type="sldNum" sz="quarter" idx="12"/>
          </p:nvPr>
        </p:nvSpPr>
        <p:spPr/>
        <p:txBody>
          <a:bodyPr/>
          <a:lstStyle/>
          <a:p>
            <a:fld id="{ED01D621-088F-4245-8443-31F0EFE1A77B}" type="slidenum">
              <a:rPr lang="en-US" smtClean="0"/>
              <a:pPr/>
              <a:t>17</a:t>
            </a:fld>
            <a:endParaRPr lang="en-US"/>
          </a:p>
        </p:txBody>
      </p:sp>
      <p:sp>
        <p:nvSpPr>
          <p:cNvPr id="3" name="Date Placeholder 2"/>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2760966172"/>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9900506" y="6459857"/>
            <a:ext cx="1312025" cy="365125"/>
          </a:xfrm>
        </p:spPr>
        <p:txBody>
          <a:bodyPr/>
          <a:lstStyle/>
          <a:p>
            <a:fld id="{EA89072E-2125-40D6-847A-9E6B768971D4}" type="slidenum">
              <a:rPr lang="en-US" smtClean="0"/>
              <a:t>18</a:t>
            </a:fld>
            <a:endParaRPr lang="en-US"/>
          </a:p>
        </p:txBody>
      </p:sp>
      <p:sp>
        <p:nvSpPr>
          <p:cNvPr id="4" name="Title 1"/>
          <p:cNvSpPr txBox="1">
            <a:spLocks/>
          </p:cNvSpPr>
          <p:nvPr/>
        </p:nvSpPr>
        <p:spPr>
          <a:xfrm>
            <a:off x="798530" y="386367"/>
            <a:ext cx="10058400" cy="105296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nSpc>
                <a:spcPct val="100000"/>
              </a:lnSpc>
            </a:pPr>
            <a:r>
              <a:rPr lang="en-US" sz="4300">
                <a:solidFill>
                  <a:schemeClr val="tx1"/>
                </a:solidFill>
              </a:rPr>
              <a:t>Hardships caused by decreasing values</a:t>
            </a:r>
          </a:p>
        </p:txBody>
      </p:sp>
      <p:cxnSp>
        <p:nvCxnSpPr>
          <p:cNvPr id="6" name="Straight Connector 5"/>
          <p:cNvCxnSpPr/>
          <p:nvPr/>
        </p:nvCxnSpPr>
        <p:spPr>
          <a:xfrm>
            <a:off x="863600" y="1371600"/>
            <a:ext cx="9925598"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Slide Number Placeholder 3"/>
          <p:cNvSpPr txBox="1">
            <a:spLocks/>
          </p:cNvSpPr>
          <p:nvPr/>
        </p:nvSpPr>
        <p:spPr>
          <a:xfrm>
            <a:off x="8022893" y="9364592"/>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5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D01D621-088F-4245-8443-31F0EFE1A77B}" type="slidenum">
              <a:rPr lang="en-US" smtClean="0"/>
              <a:pPr/>
              <a:t>18</a:t>
            </a:fld>
            <a:endParaRPr lang="en-US"/>
          </a:p>
        </p:txBody>
      </p:sp>
      <p:sp>
        <p:nvSpPr>
          <p:cNvPr id="12" name="Content Placeholder 2"/>
          <p:cNvSpPr txBox="1">
            <a:spLocks/>
          </p:cNvSpPr>
          <p:nvPr/>
        </p:nvSpPr>
        <p:spPr>
          <a:xfrm>
            <a:off x="2175164" y="1439333"/>
            <a:ext cx="8614034" cy="4952792"/>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nSpc>
                <a:spcPct val="100000"/>
              </a:lnSpc>
              <a:spcAft>
                <a:spcPts val="1200"/>
              </a:spcAft>
              <a:buNone/>
            </a:pPr>
            <a:r>
              <a:rPr lang="en-US" sz="2400" dirty="0">
                <a:solidFill>
                  <a:schemeClr val="tx1"/>
                </a:solidFill>
              </a:rPr>
              <a:t>Districts with declining values are disadvantaged because </a:t>
            </a:r>
            <a:r>
              <a:rPr lang="en-US" sz="2400" b="1" dirty="0">
                <a:solidFill>
                  <a:srgbClr val="0072B2"/>
                </a:solidFill>
              </a:rPr>
              <a:t>the state uses prior year property values in calculating the local share of the FSP</a:t>
            </a:r>
            <a:r>
              <a:rPr lang="en-US" sz="2400" dirty="0">
                <a:solidFill>
                  <a:srgbClr val="0072B2"/>
                </a:solidFill>
              </a:rPr>
              <a:t>. </a:t>
            </a:r>
            <a:r>
              <a:rPr lang="en-US" sz="2400" dirty="0">
                <a:solidFill>
                  <a:schemeClr val="tx1"/>
                </a:solidFill>
              </a:rPr>
              <a:t>In these cases, prior year values don’t fully reflect the decline and exaggerate the district’s ability to raise local tax revenue.</a:t>
            </a:r>
            <a:endParaRPr lang="en-US" sz="2400" b="1" dirty="0">
              <a:solidFill>
                <a:srgbClr val="0072B2"/>
              </a:solidFill>
            </a:endParaRPr>
          </a:p>
          <a:p>
            <a:pPr marL="0" indent="0">
              <a:lnSpc>
                <a:spcPct val="100000"/>
              </a:lnSpc>
              <a:spcAft>
                <a:spcPts val="1200"/>
              </a:spcAft>
              <a:buNone/>
            </a:pPr>
            <a:r>
              <a:rPr lang="en-US" sz="2400" dirty="0">
                <a:solidFill>
                  <a:schemeClr val="tx1"/>
                </a:solidFill>
              </a:rPr>
              <a:t>When making payments to districts during the fiscal year, </a:t>
            </a:r>
            <a:r>
              <a:rPr lang="en-US" sz="2400" b="1" dirty="0">
                <a:solidFill>
                  <a:srgbClr val="0072B2"/>
                </a:solidFill>
              </a:rPr>
              <a:t>the state is required to assume the same estimated percentage increase</a:t>
            </a:r>
            <a:r>
              <a:rPr lang="en-US" sz="2400" dirty="0">
                <a:solidFill>
                  <a:schemeClr val="tx1"/>
                </a:solidFill>
              </a:rPr>
              <a:t> in property values for all districts.</a:t>
            </a:r>
          </a:p>
          <a:p>
            <a:pPr marL="0" indent="0">
              <a:lnSpc>
                <a:spcPct val="100000"/>
              </a:lnSpc>
              <a:spcAft>
                <a:spcPts val="1200"/>
              </a:spcAft>
              <a:buNone/>
            </a:pPr>
            <a:r>
              <a:rPr lang="en-US" sz="2400" b="1" dirty="0">
                <a:solidFill>
                  <a:srgbClr val="0072B2"/>
                </a:solidFill>
              </a:rPr>
              <a:t>Districts with declining values therefore experience significant under-payments </a:t>
            </a:r>
            <a:r>
              <a:rPr lang="en-US" sz="2400" dirty="0">
                <a:solidFill>
                  <a:schemeClr val="tx1"/>
                </a:solidFill>
              </a:rPr>
              <a:t>which can negatively impact cash flow and overall funding levels.</a:t>
            </a:r>
          </a:p>
        </p:txBody>
      </p:sp>
      <p:sp>
        <p:nvSpPr>
          <p:cNvPr id="15" name="Rectangle 14"/>
          <p:cNvSpPr/>
          <p:nvPr/>
        </p:nvSpPr>
        <p:spPr>
          <a:xfrm>
            <a:off x="1211252" y="1805306"/>
            <a:ext cx="728385" cy="7207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t>1</a:t>
            </a:r>
          </a:p>
        </p:txBody>
      </p:sp>
      <p:sp>
        <p:nvSpPr>
          <p:cNvPr id="16" name="Rectangle 15"/>
          <p:cNvSpPr/>
          <p:nvPr/>
        </p:nvSpPr>
        <p:spPr>
          <a:xfrm>
            <a:off x="1211252" y="3541944"/>
            <a:ext cx="728385" cy="7207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t>2</a:t>
            </a:r>
          </a:p>
        </p:txBody>
      </p:sp>
      <p:sp>
        <p:nvSpPr>
          <p:cNvPr id="17" name="Rectangle 16"/>
          <p:cNvSpPr/>
          <p:nvPr/>
        </p:nvSpPr>
        <p:spPr>
          <a:xfrm>
            <a:off x="1211251" y="5120582"/>
            <a:ext cx="728385" cy="72070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t>3</a:t>
            </a:r>
          </a:p>
        </p:txBody>
      </p:sp>
      <p:sp>
        <p:nvSpPr>
          <p:cNvPr id="3" name="Date Placeholder 2"/>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a:xfrm>
            <a:off x="3569600" y="6277294"/>
            <a:ext cx="4822804" cy="365125"/>
          </a:xfrm>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2487058370"/>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3/8/2017</a:t>
            </a:r>
          </a:p>
        </p:txBody>
      </p:sp>
      <p:sp>
        <p:nvSpPr>
          <p:cNvPr id="7" name="Footer Placeholder 6"/>
          <p:cNvSpPr>
            <a:spLocks noGrp="1"/>
          </p:cNvSpPr>
          <p:nvPr>
            <p:ph type="ftr" sz="quarter" idx="11"/>
          </p:nvPr>
        </p:nvSpPr>
        <p:spPr/>
        <p:txBody>
          <a:bodyPr/>
          <a:lstStyle/>
          <a:p>
            <a:r>
              <a:rPr lang="en-US" dirty="0"/>
              <a:t>SCHOOL FINANCE DEPARTMENT, TEXAS Education AGENCY</a:t>
            </a:r>
          </a:p>
        </p:txBody>
      </p:sp>
      <p:sp>
        <p:nvSpPr>
          <p:cNvPr id="2" name="Slide Number Placeholder 1"/>
          <p:cNvSpPr>
            <a:spLocks noGrp="1"/>
          </p:cNvSpPr>
          <p:nvPr>
            <p:ph type="sldNum" sz="quarter" idx="12"/>
          </p:nvPr>
        </p:nvSpPr>
        <p:spPr/>
        <p:txBody>
          <a:bodyPr/>
          <a:lstStyle/>
          <a:p>
            <a:fld id="{EA89072E-2125-40D6-847A-9E6B768971D4}" type="slidenum">
              <a:rPr lang="en-US" smtClean="0"/>
              <a:t>19</a:t>
            </a:fld>
            <a:endParaRPr lang="en-US"/>
          </a:p>
        </p:txBody>
      </p:sp>
      <p:sp>
        <p:nvSpPr>
          <p:cNvPr id="4" name="Title 1"/>
          <p:cNvSpPr txBox="1">
            <a:spLocks/>
          </p:cNvSpPr>
          <p:nvPr/>
        </p:nvSpPr>
        <p:spPr>
          <a:xfrm>
            <a:off x="798530" y="1"/>
            <a:ext cx="10058400" cy="1439332"/>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nSpc>
                <a:spcPct val="100000"/>
              </a:lnSpc>
            </a:pPr>
            <a:r>
              <a:rPr lang="en-US" sz="4300" dirty="0">
                <a:solidFill>
                  <a:schemeClr val="tx1"/>
                </a:solidFill>
              </a:rPr>
              <a:t>Districts with Rapidly declining property values: a statewide perspective</a:t>
            </a:r>
            <a:endParaRPr lang="en-US" sz="4300" dirty="0">
              <a:solidFill>
                <a:srgbClr val="ED7D31"/>
              </a:solidFill>
            </a:endParaRPr>
          </a:p>
        </p:txBody>
      </p:sp>
      <p:cxnSp>
        <p:nvCxnSpPr>
          <p:cNvPr id="6" name="Straight Connector 5"/>
          <p:cNvCxnSpPr/>
          <p:nvPr/>
        </p:nvCxnSpPr>
        <p:spPr>
          <a:xfrm>
            <a:off x="863600" y="1371600"/>
            <a:ext cx="9925598"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Slide Number Placeholder 3"/>
          <p:cNvSpPr txBox="1">
            <a:spLocks/>
          </p:cNvSpPr>
          <p:nvPr/>
        </p:nvSpPr>
        <p:spPr>
          <a:xfrm>
            <a:off x="8022893" y="9364592"/>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05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D01D621-088F-4245-8443-31F0EFE1A77B}" type="slidenum">
              <a:rPr lang="en-US" smtClean="0"/>
              <a:pPr/>
              <a:t>19</a:t>
            </a:fld>
            <a:endParaRPr lang="en-US"/>
          </a:p>
        </p:txBody>
      </p:sp>
      <p:pic>
        <p:nvPicPr>
          <p:cNvPr id="8" name="Content Placeholder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9550" y="1371600"/>
            <a:ext cx="3748022" cy="4931923"/>
          </a:xfrm>
          <a:prstGeom prst="rect">
            <a:avLst/>
          </a:prstGeom>
        </p:spPr>
      </p:pic>
      <p:sp>
        <p:nvSpPr>
          <p:cNvPr id="9" name="Title 1"/>
          <p:cNvSpPr txBox="1">
            <a:spLocks/>
          </p:cNvSpPr>
          <p:nvPr/>
        </p:nvSpPr>
        <p:spPr>
          <a:xfrm>
            <a:off x="6146264" y="1644668"/>
            <a:ext cx="4592653" cy="4562949"/>
          </a:xfrm>
          <a:prstGeom prst="rect">
            <a:avLst/>
          </a:prstGeom>
          <a:ln>
            <a:solidFill>
              <a:srgbClr val="7030A0"/>
            </a:solidFill>
          </a:ln>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2600" b="1" dirty="0">
                <a:solidFill>
                  <a:srgbClr val="7030A0"/>
                </a:solidFill>
                <a:latin typeface="+mn-lt"/>
              </a:rPr>
              <a:t>Districts marked in purple</a:t>
            </a:r>
            <a:r>
              <a:rPr lang="en-US" sz="2600" dirty="0">
                <a:solidFill>
                  <a:srgbClr val="7030A0"/>
                </a:solidFill>
                <a:latin typeface="+mn-lt"/>
              </a:rPr>
              <a:t> </a:t>
            </a:r>
            <a:r>
              <a:rPr lang="en-US" sz="2600" dirty="0">
                <a:solidFill>
                  <a:schemeClr val="tx1"/>
                </a:solidFill>
                <a:latin typeface="+mn-lt"/>
              </a:rPr>
              <a:t>have </a:t>
            </a:r>
          </a:p>
          <a:p>
            <a:r>
              <a:rPr lang="en-US" sz="2600" dirty="0">
                <a:solidFill>
                  <a:schemeClr val="tx1"/>
                </a:solidFill>
                <a:latin typeface="+mn-lt"/>
              </a:rPr>
              <a:t>declining property values </a:t>
            </a:r>
            <a:endParaRPr lang="en-US" sz="2600" dirty="0">
              <a:solidFill>
                <a:srgbClr val="7030A0"/>
              </a:solidFill>
              <a:latin typeface="+mn-lt"/>
            </a:endParaRPr>
          </a:p>
          <a:p>
            <a:r>
              <a:rPr lang="en-US" sz="2600" dirty="0">
                <a:latin typeface="+mn-lt"/>
              </a:rPr>
              <a:t>Green is slowly declining</a:t>
            </a:r>
            <a:br>
              <a:rPr lang="en-US" sz="2600" dirty="0">
                <a:latin typeface="+mn-lt"/>
              </a:rPr>
            </a:br>
            <a:br>
              <a:rPr lang="en-US" sz="2600" dirty="0">
                <a:latin typeface="+mn-lt"/>
              </a:rPr>
            </a:br>
            <a:r>
              <a:rPr lang="en-US" sz="2600" b="1" dirty="0">
                <a:solidFill>
                  <a:srgbClr val="D55E00"/>
                </a:solidFill>
                <a:latin typeface="+mn-lt"/>
              </a:rPr>
              <a:t>Districts marked in red</a:t>
            </a:r>
            <a:r>
              <a:rPr lang="en-US" sz="2600" dirty="0">
                <a:solidFill>
                  <a:srgbClr val="D55E00"/>
                </a:solidFill>
                <a:latin typeface="+mn-lt"/>
              </a:rPr>
              <a:t> </a:t>
            </a:r>
            <a:r>
              <a:rPr lang="en-US" sz="2600" b="1" dirty="0">
                <a:solidFill>
                  <a:srgbClr val="E69F00"/>
                </a:solidFill>
                <a:latin typeface="+mn-lt"/>
              </a:rPr>
              <a:t>and orange</a:t>
            </a:r>
            <a:r>
              <a:rPr lang="en-US" sz="2600" b="1" dirty="0">
                <a:solidFill>
                  <a:srgbClr val="ED7D31"/>
                </a:solidFill>
                <a:latin typeface="+mn-lt"/>
              </a:rPr>
              <a:t> </a:t>
            </a:r>
            <a:r>
              <a:rPr lang="en-US" sz="2600" dirty="0">
                <a:solidFill>
                  <a:schemeClr val="tx1"/>
                </a:solidFill>
                <a:latin typeface="+mn-lt"/>
              </a:rPr>
              <a:t>still have increasing values and include the major urban areas of the state</a:t>
            </a:r>
            <a:br>
              <a:rPr lang="en-US" sz="2600" dirty="0">
                <a:latin typeface="+mn-lt"/>
              </a:rPr>
            </a:br>
            <a:endParaRPr lang="en-US" sz="2600" dirty="0">
              <a:latin typeface="+mn-lt"/>
            </a:endParaRPr>
          </a:p>
          <a:p>
            <a:endParaRPr lang="en-US" sz="2600" dirty="0">
              <a:latin typeface="+mn-lt"/>
            </a:endParaRPr>
          </a:p>
          <a:p>
            <a:r>
              <a:rPr lang="en-US" sz="2600" dirty="0">
                <a:solidFill>
                  <a:schemeClr val="tx1"/>
                </a:solidFill>
                <a:latin typeface="+mn-lt"/>
              </a:rPr>
              <a:t>Overall the state still has increasing value</a:t>
            </a:r>
          </a:p>
        </p:txBody>
      </p:sp>
      <p:sp>
        <p:nvSpPr>
          <p:cNvPr id="13" name="Rectangle 12"/>
          <p:cNvSpPr/>
          <p:nvPr/>
        </p:nvSpPr>
        <p:spPr>
          <a:xfrm>
            <a:off x="5661895" y="3143671"/>
            <a:ext cx="401335" cy="396846"/>
          </a:xfrm>
          <a:prstGeom prst="rect">
            <a:avLst/>
          </a:prstGeom>
          <a:solidFill>
            <a:srgbClr val="E74C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661896" y="1759144"/>
            <a:ext cx="401335" cy="396846"/>
          </a:xfrm>
          <a:prstGeom prst="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Arrow Connector 4"/>
          <p:cNvCxnSpPr/>
          <p:nvPr/>
        </p:nvCxnSpPr>
        <p:spPr>
          <a:xfrm flipH="1" flipV="1">
            <a:off x="5859294" y="5465957"/>
            <a:ext cx="3268" cy="517189"/>
          </a:xfrm>
          <a:prstGeom prst="straightConnector1">
            <a:avLst/>
          </a:prstGeom>
          <a:ln w="984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5661895" y="2244560"/>
            <a:ext cx="401335" cy="396846"/>
          </a:xfrm>
          <a:prstGeom prst="rect">
            <a:avLst/>
          </a:prstGeom>
          <a:solidFill>
            <a:srgbClr val="92D05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75232016"/>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a:xfrm>
            <a:off x="1097280" y="1737364"/>
            <a:ext cx="10058400" cy="4722493"/>
          </a:xfrm>
        </p:spPr>
        <p:txBody>
          <a:bodyPr>
            <a:normAutofit fontScale="92500" lnSpcReduction="20000"/>
          </a:bodyPr>
          <a:lstStyle/>
          <a:p>
            <a:pPr>
              <a:buFont typeface="Wingdings" panose="05000000000000000000" pitchFamily="2" charset="2"/>
              <a:buChar char="q"/>
            </a:pPr>
            <a:r>
              <a:rPr lang="en-US" sz="3600" dirty="0"/>
              <a:t> TEASE Access for the FSP System</a:t>
            </a:r>
          </a:p>
          <a:p>
            <a:pPr>
              <a:buFont typeface="Wingdings" panose="05000000000000000000" pitchFamily="2" charset="2"/>
              <a:buChar char="q"/>
            </a:pPr>
            <a:r>
              <a:rPr lang="en-US" sz="3600" dirty="0"/>
              <a:t>Summary of Finances and Payment Cycle Update</a:t>
            </a:r>
          </a:p>
          <a:p>
            <a:pPr lvl="1">
              <a:buFont typeface="Wingdings" panose="05000000000000000000" pitchFamily="2" charset="2"/>
              <a:buChar char="q"/>
            </a:pPr>
            <a:r>
              <a:rPr lang="en-US" dirty="0"/>
              <a:t>Closing out 2016-2017</a:t>
            </a:r>
          </a:p>
          <a:p>
            <a:pPr lvl="1">
              <a:buFont typeface="Wingdings" panose="05000000000000000000" pitchFamily="2" charset="2"/>
              <a:buChar char="q"/>
            </a:pPr>
            <a:r>
              <a:rPr lang="en-US" dirty="0"/>
              <a:t>Updates to 2017-2018 </a:t>
            </a:r>
          </a:p>
          <a:p>
            <a:pPr>
              <a:buFont typeface="Wingdings" panose="05000000000000000000" pitchFamily="2" charset="2"/>
              <a:buChar char="q"/>
            </a:pPr>
            <a:r>
              <a:rPr lang="en-US" sz="3500" dirty="0"/>
              <a:t>Property Value Growth and Decline and financial hardship grants</a:t>
            </a:r>
          </a:p>
          <a:p>
            <a:pPr>
              <a:buFont typeface="Wingdings" panose="05000000000000000000" pitchFamily="2" charset="2"/>
              <a:buChar char="q"/>
            </a:pPr>
            <a:r>
              <a:rPr lang="en-US" sz="3600" dirty="0"/>
              <a:t>Chapter 41 Wealth Equalization</a:t>
            </a:r>
          </a:p>
          <a:p>
            <a:pPr>
              <a:buFont typeface="Wingdings" panose="05000000000000000000" pitchFamily="2" charset="2"/>
              <a:buChar char="q"/>
            </a:pPr>
            <a:r>
              <a:rPr lang="en-US" sz="3600" dirty="0"/>
              <a:t>Other Legislative changes from 85</a:t>
            </a:r>
            <a:r>
              <a:rPr lang="en-US" sz="3600" baseline="30000" dirty="0"/>
              <a:t>th</a:t>
            </a:r>
            <a:r>
              <a:rPr lang="en-US" sz="3600" dirty="0"/>
              <a:t> leg.</a:t>
            </a:r>
          </a:p>
          <a:p>
            <a:pPr>
              <a:buFont typeface="Wingdings" panose="05000000000000000000" pitchFamily="2" charset="2"/>
              <a:buChar char="q"/>
            </a:pPr>
            <a:endParaRPr lang="en-US" sz="3600" dirty="0"/>
          </a:p>
        </p:txBody>
      </p:sp>
      <p:sp>
        <p:nvSpPr>
          <p:cNvPr id="4" name="Slide Number Placeholder 3"/>
          <p:cNvSpPr>
            <a:spLocks noGrp="1"/>
          </p:cNvSpPr>
          <p:nvPr>
            <p:ph type="sldNum" sz="quarter" idx="12"/>
          </p:nvPr>
        </p:nvSpPr>
        <p:spPr/>
        <p:txBody>
          <a:bodyPr/>
          <a:lstStyle/>
          <a:p>
            <a:fld id="{ED01D621-088F-4245-8443-31F0EFE1A77B}" type="slidenum">
              <a:rPr lang="en-US" smtClean="0"/>
              <a:pPr/>
              <a:t>2</a:t>
            </a:fld>
            <a:endParaRPr lang="en-US"/>
          </a:p>
        </p:txBody>
      </p:sp>
      <p:sp>
        <p:nvSpPr>
          <p:cNvPr id="5" name="Date Placeholder 4"/>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1221391346"/>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Property Value Decline </a:t>
            </a:r>
            <a:br>
              <a:rPr lang="en-US" dirty="0"/>
            </a:br>
            <a:r>
              <a:rPr lang="en-US" dirty="0"/>
              <a:t>adjustments</a:t>
            </a:r>
          </a:p>
        </p:txBody>
      </p:sp>
      <p:sp>
        <p:nvSpPr>
          <p:cNvPr id="3" name="Content Placeholder 2"/>
          <p:cNvSpPr>
            <a:spLocks noGrp="1"/>
          </p:cNvSpPr>
          <p:nvPr>
            <p:ph idx="1"/>
          </p:nvPr>
        </p:nvSpPr>
        <p:spPr/>
        <p:txBody>
          <a:bodyPr>
            <a:normAutofit/>
          </a:bodyPr>
          <a:lstStyle/>
          <a:p>
            <a:pPr marL="0" indent="0">
              <a:buNone/>
            </a:pPr>
            <a:r>
              <a:rPr lang="en-US" dirty="0"/>
              <a:t>There is a provision in the TEC 42.2521(a) that provides for assistance for rapid property value decline, this provision </a:t>
            </a:r>
            <a:r>
              <a:rPr lang="en-US" dirty="0">
                <a:solidFill>
                  <a:srgbClr val="FF0000"/>
                </a:solidFill>
              </a:rPr>
              <a:t>requires an appropriation</a:t>
            </a:r>
            <a:endParaRPr lang="en-US" dirty="0"/>
          </a:p>
          <a:p>
            <a:pPr marL="0" indent="0">
              <a:buNone/>
            </a:pPr>
            <a:endParaRPr lang="en-US" dirty="0"/>
          </a:p>
          <a:p>
            <a:pPr marL="0" indent="0">
              <a:buNone/>
            </a:pPr>
            <a:r>
              <a:rPr lang="en-US" dirty="0"/>
              <a:t>For the 2017-2018 biennium, the legislature appropriated $50 million for fiscal year 2018 and $25 million for fiscal 2019</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ED01D621-088F-4245-8443-31F0EFE1A77B}" type="slidenum">
              <a:rPr lang="en-US" smtClean="0"/>
              <a:pPr/>
              <a:t>20</a:t>
            </a:fld>
            <a:endParaRPr lang="en-US"/>
          </a:p>
        </p:txBody>
      </p:sp>
      <p:sp>
        <p:nvSpPr>
          <p:cNvPr id="5" name="Date Placeholder 4"/>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3081868959"/>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Adjustment for rapid property value decline</a:t>
            </a:r>
          </a:p>
        </p:txBody>
      </p:sp>
      <p:sp>
        <p:nvSpPr>
          <p:cNvPr id="3" name="Content Placeholder 2"/>
          <p:cNvSpPr>
            <a:spLocks noGrp="1"/>
          </p:cNvSpPr>
          <p:nvPr>
            <p:ph idx="1"/>
          </p:nvPr>
        </p:nvSpPr>
        <p:spPr/>
        <p:txBody>
          <a:bodyPr>
            <a:normAutofit/>
          </a:bodyPr>
          <a:lstStyle/>
          <a:p>
            <a:r>
              <a:rPr lang="en-US" dirty="0"/>
              <a:t>2018 $50 million appropriated for value decline in excess of 4%</a:t>
            </a:r>
          </a:p>
          <a:p>
            <a:r>
              <a:rPr lang="en-US" dirty="0"/>
              <a:t>For fiscal 2018 The decline addressed is from TY 2015 -&gt; TY 2016 on 2017 SOF</a:t>
            </a:r>
          </a:p>
          <a:p>
            <a:r>
              <a:rPr lang="en-US" dirty="0"/>
              <a:t>All eligible districts had their property values adjusted, the SOFs rerun and a prorated amount added to “other programs detail report”.</a:t>
            </a:r>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21</a:t>
            </a:fld>
            <a:endParaRPr lang="en-US"/>
          </a:p>
        </p:txBody>
      </p:sp>
    </p:spTree>
    <p:extLst>
      <p:ext uri="{BB962C8B-B14F-4D97-AF65-F5344CB8AC3E}">
        <p14:creationId xmlns:p14="http://schemas.microsoft.com/office/powerpoint/2010/main" val="2665533729"/>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Financial Hardship Grants</a:t>
            </a:r>
          </a:p>
        </p:txBody>
      </p:sp>
      <p:sp>
        <p:nvSpPr>
          <p:cNvPr id="3" name="Content Placeholder 2"/>
          <p:cNvSpPr>
            <a:spLocks noGrp="1"/>
          </p:cNvSpPr>
          <p:nvPr>
            <p:ph idx="1"/>
          </p:nvPr>
        </p:nvSpPr>
        <p:spPr/>
        <p:txBody>
          <a:bodyPr>
            <a:normAutofit lnSpcReduction="10000"/>
          </a:bodyPr>
          <a:lstStyle/>
          <a:p>
            <a:r>
              <a:rPr lang="en-US" dirty="0"/>
              <a:t>Compare 2018 current law ($99.41 tier II, level I and no ASATR) to 2018 prior law ($77.53 tier II level I and ASATR)</a:t>
            </a:r>
          </a:p>
          <a:p>
            <a:r>
              <a:rPr lang="en-US" dirty="0"/>
              <a:t>$155 million in total losses</a:t>
            </a:r>
          </a:p>
          <a:p>
            <a:r>
              <a:rPr lang="en-US" dirty="0"/>
              <a:t>$100 million available in 2018</a:t>
            </a:r>
          </a:p>
          <a:p>
            <a:r>
              <a:rPr lang="en-US" dirty="0"/>
              <a:t>LPE estimates used, payments made in October</a:t>
            </a:r>
          </a:p>
          <a:p>
            <a:r>
              <a:rPr lang="en-US" dirty="0"/>
              <a:t>Districts cannot get both Hardship and decline. TEA made best choice.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Franklin Gothic Book" panose="020B0503020102020204"/>
                <a:ea typeface="+mn-ea"/>
                <a:cs typeface="+mn-cs"/>
              </a:rPr>
              <a:t>3/8/2017</a:t>
            </a: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all" spc="0" normalizeH="0" baseline="0" noProof="0">
                <a:ln>
                  <a:noFill/>
                </a:ln>
                <a:solidFill>
                  <a:srgbClr val="FFFFFF"/>
                </a:solidFill>
                <a:effectLst/>
                <a:uLnTx/>
                <a:uFillTx/>
                <a:latin typeface="Franklin Gothic Book" panose="020B0503020102020204"/>
                <a:ea typeface="+mn-ea"/>
                <a:cs typeface="+mn-cs"/>
              </a:rPr>
              <a:t>SCHOOL FINANCE DEPARTMENT, TEXAS Education AGENCY</a:t>
            </a:r>
            <a:endParaRPr kumimoji="0" lang="en-US" sz="900" b="0" i="0" u="none" strike="noStrike" kern="1200" cap="all" spc="0" normalizeH="0" baseline="0" noProof="0" dirty="0">
              <a:ln>
                <a:noFill/>
              </a:ln>
              <a:solidFill>
                <a:srgbClr val="FFFFFF"/>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01CF334-2D5C-4859-84A6-CA7E6E43FAEB}" type="slidenum">
              <a:rPr kumimoji="0" lang="en-US" sz="1050" b="0" i="0" u="none" strike="noStrike" kern="1200" cap="none" spc="0" normalizeH="0" baseline="0" noProof="0" smtClean="0">
                <a:ln>
                  <a:noFill/>
                </a:ln>
                <a:solidFill>
                  <a:srgbClr val="FFFFFF"/>
                </a:solidFill>
                <a:effectLst/>
                <a:uLnTx/>
                <a:uFillTx/>
                <a:latin typeface="Franklin Gothic Book" panose="020B05030201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0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841988957"/>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Chapter 41 Update</a:t>
            </a:r>
          </a:p>
        </p:txBody>
      </p:sp>
      <p:sp>
        <p:nvSpPr>
          <p:cNvPr id="4" name="Slide Number Placeholder 3"/>
          <p:cNvSpPr>
            <a:spLocks noGrp="1"/>
          </p:cNvSpPr>
          <p:nvPr>
            <p:ph type="sldNum" sz="quarter" idx="12"/>
          </p:nvPr>
        </p:nvSpPr>
        <p:spPr/>
        <p:txBody>
          <a:bodyPr/>
          <a:lstStyle/>
          <a:p>
            <a:fld id="{ED01D621-088F-4245-8443-31F0EFE1A77B}" type="slidenum">
              <a:rPr lang="en-US" smtClean="0"/>
              <a:pPr/>
              <a:t>23</a:t>
            </a:fld>
            <a:endParaRPr lang="en-US"/>
          </a:p>
        </p:txBody>
      </p:sp>
      <p:sp>
        <p:nvSpPr>
          <p:cNvPr id="3" name="Date Placeholder 2"/>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1523942876"/>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2018 Chapter 41 Update</a:t>
            </a:r>
          </a:p>
        </p:txBody>
      </p:sp>
      <p:sp>
        <p:nvSpPr>
          <p:cNvPr id="3" name="Content Placeholder 2"/>
          <p:cNvSpPr>
            <a:spLocks noGrp="1"/>
          </p:cNvSpPr>
          <p:nvPr>
            <p:ph idx="1"/>
          </p:nvPr>
        </p:nvSpPr>
        <p:spPr/>
        <p:txBody>
          <a:bodyPr>
            <a:normAutofit fontScale="92500" lnSpcReduction="10000"/>
          </a:bodyPr>
          <a:lstStyle/>
          <a:p>
            <a:pPr>
              <a:lnSpc>
                <a:spcPct val="100000"/>
              </a:lnSpc>
              <a:spcAft>
                <a:spcPts val="1200"/>
              </a:spcAft>
              <a:buFont typeface="Wingdings" panose="05000000000000000000" pitchFamily="2" charset="2"/>
              <a:buChar char="v"/>
            </a:pPr>
            <a:r>
              <a:rPr lang="en-US" sz="2800" dirty="0"/>
              <a:t>427 districts were  notified of Chapter 41 status</a:t>
            </a:r>
          </a:p>
          <a:p>
            <a:pPr lvl="1">
              <a:lnSpc>
                <a:spcPct val="100000"/>
              </a:lnSpc>
              <a:spcAft>
                <a:spcPts val="1200"/>
              </a:spcAft>
              <a:buFont typeface="Wingdings" panose="05000000000000000000" pitchFamily="2" charset="2"/>
              <a:buChar char="v"/>
            </a:pPr>
            <a:r>
              <a:rPr lang="en-US" sz="2400" dirty="0"/>
              <a:t>Districts with an EWL &gt; $319,500 are identified as Chapter 41 and must tell the TEA how they intend to equalize wealth </a:t>
            </a:r>
          </a:p>
          <a:p>
            <a:pPr>
              <a:lnSpc>
                <a:spcPct val="100000"/>
              </a:lnSpc>
              <a:spcAft>
                <a:spcPts val="1200"/>
              </a:spcAft>
              <a:buFont typeface="Wingdings" panose="05000000000000000000" pitchFamily="2" charset="2"/>
              <a:buChar char="v"/>
            </a:pPr>
            <a:r>
              <a:rPr lang="en-US" sz="2800" dirty="0"/>
              <a:t>Final Chapter 41 designations will be made after we receive final values and decisions regarding whether districts charge tuition </a:t>
            </a:r>
          </a:p>
          <a:p>
            <a:pPr>
              <a:lnSpc>
                <a:spcPct val="100000"/>
              </a:lnSpc>
              <a:spcAft>
                <a:spcPts val="1200"/>
              </a:spcAft>
              <a:buFont typeface="Wingdings" panose="05000000000000000000" pitchFamily="2" charset="2"/>
              <a:buChar char="v"/>
            </a:pPr>
            <a:r>
              <a:rPr lang="en-US" sz="2800" dirty="0"/>
              <a:t>Total estimated recapture for 2017–2018 is $2.1 billion</a:t>
            </a:r>
          </a:p>
          <a:p>
            <a:pPr>
              <a:lnSpc>
                <a:spcPct val="100000"/>
              </a:lnSpc>
              <a:spcAft>
                <a:spcPts val="1200"/>
              </a:spcAft>
              <a:buFont typeface="Wingdings" panose="05000000000000000000" pitchFamily="2" charset="2"/>
              <a:buChar char="v"/>
            </a:pPr>
            <a:r>
              <a:rPr lang="en-US" sz="2800" dirty="0"/>
              <a:t>Intent and choice selection and </a:t>
            </a:r>
            <a:r>
              <a:rPr lang="en-US" sz="2800" u="sng" dirty="0"/>
              <a:t>contract</a:t>
            </a:r>
            <a:r>
              <a:rPr lang="en-US" sz="2800" dirty="0"/>
              <a:t> process is now online</a:t>
            </a:r>
          </a:p>
          <a:p>
            <a:pPr>
              <a:lnSpc>
                <a:spcPct val="100000"/>
              </a:lnSpc>
              <a:spcAft>
                <a:spcPts val="1200"/>
              </a:spcAft>
              <a:buFont typeface="Wingdings" panose="05000000000000000000" pitchFamily="2" charset="2"/>
              <a:buChar char="v"/>
            </a:pPr>
            <a:r>
              <a:rPr lang="en-US" sz="2800" dirty="0"/>
              <a:t>Not all districts that are identified as Chapter 41 owe recapture</a:t>
            </a:r>
          </a:p>
        </p:txBody>
      </p:sp>
      <p:sp>
        <p:nvSpPr>
          <p:cNvPr id="4" name="Slide Number Placeholder 3"/>
          <p:cNvSpPr>
            <a:spLocks noGrp="1"/>
          </p:cNvSpPr>
          <p:nvPr>
            <p:ph type="sldNum" sz="quarter" idx="12"/>
          </p:nvPr>
        </p:nvSpPr>
        <p:spPr/>
        <p:txBody>
          <a:bodyPr/>
          <a:lstStyle/>
          <a:p>
            <a:fld id="{ED01D621-088F-4245-8443-31F0EFE1A77B}" type="slidenum">
              <a:rPr lang="en-US" smtClean="0"/>
              <a:pPr/>
              <a:t>24</a:t>
            </a:fld>
            <a:endParaRPr lang="en-US"/>
          </a:p>
        </p:txBody>
      </p:sp>
      <p:sp>
        <p:nvSpPr>
          <p:cNvPr id="5" name="Date Placeholder 4"/>
          <p:cNvSpPr>
            <a:spLocks noGrp="1"/>
          </p:cNvSpPr>
          <p:nvPr>
            <p:ph type="dt" sz="half" idx="10"/>
          </p:nvPr>
        </p:nvSpPr>
        <p:spPr/>
        <p:txBody>
          <a:bodyPr/>
          <a:lstStyle/>
          <a:p>
            <a:r>
              <a:rPr lang="en-US"/>
              <a:t>5/2/2017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42022798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41 Process</a:t>
            </a:r>
          </a:p>
        </p:txBody>
      </p:sp>
      <p:sp>
        <p:nvSpPr>
          <p:cNvPr id="3" name="Content Placeholder 2"/>
          <p:cNvSpPr>
            <a:spLocks noGrp="1"/>
          </p:cNvSpPr>
          <p:nvPr>
            <p:ph idx="1"/>
          </p:nvPr>
        </p:nvSpPr>
        <p:spPr/>
        <p:txBody>
          <a:bodyPr>
            <a:normAutofit lnSpcReduction="10000"/>
          </a:bodyPr>
          <a:lstStyle/>
          <a:p>
            <a:pPr>
              <a:lnSpc>
                <a:spcPct val="100000"/>
              </a:lnSpc>
              <a:spcAft>
                <a:spcPts val="1200"/>
              </a:spcAft>
              <a:buFont typeface="Wingdings" panose="05000000000000000000" pitchFamily="2" charset="2"/>
              <a:buChar char="q"/>
            </a:pPr>
            <a:r>
              <a:rPr lang="en-US" sz="2800" dirty="0"/>
              <a:t>Final notification mid-July</a:t>
            </a:r>
          </a:p>
          <a:p>
            <a:pPr>
              <a:lnSpc>
                <a:spcPct val="100000"/>
              </a:lnSpc>
              <a:spcAft>
                <a:spcPts val="1200"/>
              </a:spcAft>
              <a:buFont typeface="Wingdings" panose="05000000000000000000" pitchFamily="2" charset="2"/>
              <a:buChar char="q"/>
            </a:pPr>
            <a:r>
              <a:rPr lang="en-US" sz="2800" dirty="0"/>
              <a:t>Intent and Choice Selection Due Sept 1</a:t>
            </a:r>
          </a:p>
          <a:p>
            <a:pPr>
              <a:lnSpc>
                <a:spcPct val="100000"/>
              </a:lnSpc>
              <a:spcAft>
                <a:spcPts val="1200"/>
              </a:spcAft>
              <a:buFont typeface="Wingdings" panose="05000000000000000000" pitchFamily="2" charset="2"/>
              <a:buChar char="q"/>
            </a:pPr>
            <a:r>
              <a:rPr lang="en-US" sz="2800" dirty="0"/>
              <a:t>Options and Contracts Due Jan 15</a:t>
            </a:r>
          </a:p>
          <a:p>
            <a:pPr>
              <a:lnSpc>
                <a:spcPct val="100000"/>
              </a:lnSpc>
              <a:spcAft>
                <a:spcPts val="1200"/>
              </a:spcAft>
              <a:buFont typeface="Wingdings" panose="05000000000000000000" pitchFamily="2" charset="2"/>
              <a:buChar char="q"/>
            </a:pPr>
            <a:r>
              <a:rPr lang="en-US" sz="2800" dirty="0"/>
              <a:t>Preliminary Payment Report: Published at the end of January</a:t>
            </a:r>
          </a:p>
          <a:p>
            <a:pPr lvl="1">
              <a:lnSpc>
                <a:spcPct val="100000"/>
              </a:lnSpc>
              <a:spcAft>
                <a:spcPts val="1200"/>
              </a:spcAft>
              <a:buFont typeface="Wingdings" panose="05000000000000000000" pitchFamily="2" charset="2"/>
              <a:buChar char="q"/>
            </a:pPr>
            <a:r>
              <a:rPr lang="en-US" sz="2400" dirty="0"/>
              <a:t>Incorporates data estimates submitted by districts through the Chapter 41 module in the FSP system in TEASE</a:t>
            </a:r>
          </a:p>
          <a:p>
            <a:pPr lvl="1">
              <a:lnSpc>
                <a:spcPct val="100000"/>
              </a:lnSpc>
              <a:spcAft>
                <a:spcPts val="1200"/>
              </a:spcAft>
              <a:buFont typeface="Wingdings" panose="05000000000000000000" pitchFamily="2" charset="2"/>
              <a:buChar char="q"/>
            </a:pPr>
            <a:r>
              <a:rPr lang="en-US" sz="2400" dirty="0"/>
              <a:t>Option 3 payment schedule for payments submitted February through August</a:t>
            </a:r>
          </a:p>
        </p:txBody>
      </p:sp>
      <p:sp>
        <p:nvSpPr>
          <p:cNvPr id="4" name="Slide Number Placeholder 3"/>
          <p:cNvSpPr>
            <a:spLocks noGrp="1"/>
          </p:cNvSpPr>
          <p:nvPr>
            <p:ph type="sldNum" sz="quarter" idx="12"/>
          </p:nvPr>
        </p:nvSpPr>
        <p:spPr/>
        <p:txBody>
          <a:bodyPr/>
          <a:lstStyle/>
          <a:p>
            <a:fld id="{ED01D621-088F-4245-8443-31F0EFE1A77B}" type="slidenum">
              <a:rPr lang="en-US" smtClean="0"/>
              <a:pPr/>
              <a:t>25</a:t>
            </a:fld>
            <a:endParaRPr lang="en-US"/>
          </a:p>
        </p:txBody>
      </p:sp>
      <p:sp>
        <p:nvSpPr>
          <p:cNvPr id="5" name="Date Placeholder 4"/>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2786271112"/>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How is recapture revenue used by the State?</a:t>
            </a:r>
          </a:p>
        </p:txBody>
      </p:sp>
      <p:sp>
        <p:nvSpPr>
          <p:cNvPr id="3" name="Content Placeholder 2"/>
          <p:cNvSpPr>
            <a:spLocks noGrp="1"/>
          </p:cNvSpPr>
          <p:nvPr>
            <p:ph idx="1"/>
          </p:nvPr>
        </p:nvSpPr>
        <p:spPr/>
        <p:txBody>
          <a:bodyPr>
            <a:normAutofit fontScale="92500" lnSpcReduction="10000"/>
          </a:bodyPr>
          <a:lstStyle/>
          <a:p>
            <a:pPr>
              <a:spcAft>
                <a:spcPts val="1200"/>
              </a:spcAft>
            </a:pPr>
            <a:r>
              <a:rPr lang="en-US" dirty="0"/>
              <a:t>The most commonly chosen method of paying recapture is Option 3 (paying directly to the State). </a:t>
            </a:r>
          </a:p>
          <a:p>
            <a:pPr>
              <a:spcAft>
                <a:spcPts val="1200"/>
              </a:spcAft>
            </a:pPr>
            <a:r>
              <a:rPr lang="en-US" dirty="0"/>
              <a:t>Payments are made in seven equal installments from February through August of every fiscal year.</a:t>
            </a:r>
          </a:p>
          <a:p>
            <a:pPr>
              <a:spcAft>
                <a:spcPts val="1200"/>
              </a:spcAft>
            </a:pPr>
            <a:r>
              <a:rPr lang="en-US" dirty="0"/>
              <a:t>Funds received by the state from recapture, which are estimated to total $2.07 billion in FY2018, are appropriated in the General Appropriations Act to pay for the Foundation School Program (FSP).</a:t>
            </a:r>
          </a:p>
        </p:txBody>
      </p:sp>
      <p:sp>
        <p:nvSpPr>
          <p:cNvPr id="4" name="Slide Number Placeholder 3"/>
          <p:cNvSpPr>
            <a:spLocks noGrp="1"/>
          </p:cNvSpPr>
          <p:nvPr>
            <p:ph type="sldNum" sz="quarter" idx="12"/>
          </p:nvPr>
        </p:nvSpPr>
        <p:spPr/>
        <p:txBody>
          <a:bodyPr/>
          <a:lstStyle/>
          <a:p>
            <a:fld id="{ED01D621-088F-4245-8443-31F0EFE1A77B}" type="slidenum">
              <a:rPr lang="en-US" smtClean="0"/>
              <a:pPr/>
              <a:t>26</a:t>
            </a:fld>
            <a:endParaRPr lang="en-US"/>
          </a:p>
        </p:txBody>
      </p:sp>
      <p:sp>
        <p:nvSpPr>
          <p:cNvPr id="5" name="Date Placeholder 4"/>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102596393"/>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27</a:t>
            </a:fld>
            <a:endParaRPr lang="en-US"/>
          </a:p>
        </p:txBody>
      </p:sp>
      <p:pic>
        <p:nvPicPr>
          <p:cNvPr id="3" name="Picture 2"/>
          <p:cNvPicPr>
            <a:picLocks noChangeAspect="1"/>
          </p:cNvPicPr>
          <p:nvPr/>
        </p:nvPicPr>
        <p:blipFill>
          <a:blip r:embed="rId2"/>
          <a:stretch>
            <a:fillRect/>
          </a:stretch>
        </p:blipFill>
        <p:spPr>
          <a:xfrm>
            <a:off x="1486616" y="0"/>
            <a:ext cx="9218768" cy="6858000"/>
          </a:xfrm>
          <a:prstGeom prst="rect">
            <a:avLst/>
          </a:prstGeom>
        </p:spPr>
      </p:pic>
    </p:spTree>
    <p:extLst>
      <p:ext uri="{BB962C8B-B14F-4D97-AF65-F5344CB8AC3E}">
        <p14:creationId xmlns:p14="http://schemas.microsoft.com/office/powerpoint/2010/main" val="1668199924"/>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3/8/2017</a:t>
            </a:r>
          </a:p>
        </p:txBody>
      </p:sp>
      <p:sp>
        <p:nvSpPr>
          <p:cNvPr id="3" name="Footer Placeholder 2"/>
          <p:cNvSpPr>
            <a:spLocks noGrp="1"/>
          </p:cNvSpPr>
          <p:nvPr>
            <p:ph type="ftr" sz="quarter" idx="11"/>
          </p:nvPr>
        </p:nvSpPr>
        <p:spPr/>
        <p:txBody>
          <a:bodyPr/>
          <a:lstStyle/>
          <a:p>
            <a:r>
              <a:rPr lang="en-US"/>
              <a:t>SCHOOL FINANCE DEPARTMENT, TEXAS Education AGENCY</a:t>
            </a:r>
            <a:endParaRPr lang="en-US" dirty="0"/>
          </a:p>
        </p:txBody>
      </p:sp>
      <p:sp>
        <p:nvSpPr>
          <p:cNvPr id="4" name="Slide Number Placeholder 3"/>
          <p:cNvSpPr>
            <a:spLocks noGrp="1"/>
          </p:cNvSpPr>
          <p:nvPr>
            <p:ph type="sldNum" sz="quarter" idx="12"/>
          </p:nvPr>
        </p:nvSpPr>
        <p:spPr/>
        <p:txBody>
          <a:bodyPr/>
          <a:lstStyle/>
          <a:p>
            <a:fld id="{ED01D621-088F-4245-8443-31F0EFE1A77B}" type="slidenum">
              <a:rPr lang="en-US" smtClean="0"/>
              <a:pPr/>
              <a:t>28</a:t>
            </a:fld>
            <a:endParaRPr lang="en-US"/>
          </a:p>
        </p:txBody>
      </p:sp>
      <p:sp>
        <p:nvSpPr>
          <p:cNvPr id="5" name="Rectangle 4"/>
          <p:cNvSpPr/>
          <p:nvPr/>
        </p:nvSpPr>
        <p:spPr>
          <a:xfrm>
            <a:off x="1097329" y="1307806"/>
            <a:ext cx="9577759" cy="2677656"/>
          </a:xfrm>
          <a:prstGeom prst="rect">
            <a:avLst/>
          </a:prstGeom>
        </p:spPr>
        <p:txBody>
          <a:bodyPr wrap="square">
            <a:spAutoFit/>
          </a:bodyPr>
          <a:lstStyle/>
          <a:p>
            <a:r>
              <a:rPr lang="en-US" sz="2800" dirty="0"/>
              <a:t>All unexpended balances and all funds received from the payment of school districts for attendance credits in excess of the amounts appropriated above pursuant to the provisions of §41.094 of the Texas Education Code, are hereby appropriated to the Texas Education Agency for distribution to school districts for Foundation School Program purposes. </a:t>
            </a:r>
          </a:p>
        </p:txBody>
      </p:sp>
    </p:spTree>
    <p:extLst>
      <p:ext uri="{BB962C8B-B14F-4D97-AF65-F5344CB8AC3E}">
        <p14:creationId xmlns:p14="http://schemas.microsoft.com/office/powerpoint/2010/main" val="3482337443"/>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Recapture 2007-2018</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986078566"/>
              </p:ext>
            </p:extLst>
          </p:nvPr>
        </p:nvGraphicFramePr>
        <p:xfrm>
          <a:off x="1096963" y="1846263"/>
          <a:ext cx="10058400" cy="4406900"/>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29</a:t>
            </a:fld>
            <a:endParaRPr lang="en-US"/>
          </a:p>
        </p:txBody>
      </p:sp>
    </p:spTree>
    <p:extLst>
      <p:ext uri="{BB962C8B-B14F-4D97-AF65-F5344CB8AC3E}">
        <p14:creationId xmlns:p14="http://schemas.microsoft.com/office/powerpoint/2010/main" val="388242954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TEASE Access for the FSP System</a:t>
            </a:r>
          </a:p>
        </p:txBody>
      </p:sp>
      <p:sp>
        <p:nvSpPr>
          <p:cNvPr id="4" name="Slide Number Placeholder 3"/>
          <p:cNvSpPr>
            <a:spLocks noGrp="1"/>
          </p:cNvSpPr>
          <p:nvPr>
            <p:ph type="sldNum" sz="quarter" idx="12"/>
          </p:nvPr>
        </p:nvSpPr>
        <p:spPr/>
        <p:txBody>
          <a:bodyPr/>
          <a:lstStyle/>
          <a:p>
            <a:fld id="{ED01D621-088F-4245-8443-31F0EFE1A77B}" type="slidenum">
              <a:rPr lang="en-US" smtClean="0"/>
              <a:pPr/>
              <a:t>3</a:t>
            </a:fld>
            <a:endParaRPr lang="en-US"/>
          </a:p>
        </p:txBody>
      </p:sp>
      <p:sp>
        <p:nvSpPr>
          <p:cNvPr id="3" name="Date Placeholder 2"/>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3257130567"/>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Legislative Changes</a:t>
            </a:r>
          </a:p>
        </p:txBody>
      </p:sp>
      <p:sp>
        <p:nvSpPr>
          <p:cNvPr id="4" name="Slide Number Placeholder 3"/>
          <p:cNvSpPr>
            <a:spLocks noGrp="1"/>
          </p:cNvSpPr>
          <p:nvPr>
            <p:ph type="sldNum" sz="quarter" idx="12"/>
          </p:nvPr>
        </p:nvSpPr>
        <p:spPr/>
        <p:txBody>
          <a:bodyPr/>
          <a:lstStyle/>
          <a:p>
            <a:fld id="{ED01D621-088F-4245-8443-31F0EFE1A77B}" type="slidenum">
              <a:rPr lang="en-US" smtClean="0"/>
              <a:pPr/>
              <a:t>30</a:t>
            </a:fld>
            <a:endParaRPr lang="en-US"/>
          </a:p>
        </p:txBody>
      </p:sp>
      <p:sp>
        <p:nvSpPr>
          <p:cNvPr id="3" name="Date Placeholder 2"/>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3849883388"/>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131" y="169649"/>
            <a:ext cx="10058400" cy="1450757"/>
          </a:xfrm>
        </p:spPr>
        <p:txBody>
          <a:bodyPr>
            <a:normAutofit/>
          </a:bodyPr>
          <a:lstStyle/>
          <a:p>
            <a:r>
              <a:rPr lang="en-US" dirty="0"/>
              <a:t>House Bill 21</a:t>
            </a:r>
          </a:p>
        </p:txBody>
      </p:sp>
      <p:sp>
        <p:nvSpPr>
          <p:cNvPr id="3" name="Slide Number Placeholder 2"/>
          <p:cNvSpPr>
            <a:spLocks noGrp="1"/>
          </p:cNvSpPr>
          <p:nvPr>
            <p:ph type="sldNum" sz="quarter" idx="12"/>
          </p:nvPr>
        </p:nvSpPr>
        <p:spPr/>
        <p:txBody>
          <a:bodyPr/>
          <a:lstStyle/>
          <a:p>
            <a:fld id="{4848A0FB-DEFA-5D40-B59C-B0B4043A80CB}" type="slidenum">
              <a:rPr lang="en-US" smtClean="0"/>
              <a:pPr/>
              <a:t>31</a:t>
            </a:fld>
            <a:endParaRPr lang="en-US" dirty="0"/>
          </a:p>
        </p:txBody>
      </p:sp>
      <p:sp>
        <p:nvSpPr>
          <p:cNvPr id="5" name="Date Placeholder 4"/>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
        <p:nvSpPr>
          <p:cNvPr id="7" name="Content Placeholder 6"/>
          <p:cNvSpPr>
            <a:spLocks noGrp="1"/>
          </p:cNvSpPr>
          <p:nvPr>
            <p:ph idx="1"/>
          </p:nvPr>
        </p:nvSpPr>
        <p:spPr/>
        <p:txBody>
          <a:bodyPr>
            <a:normAutofit/>
          </a:bodyPr>
          <a:lstStyle/>
          <a:p>
            <a:r>
              <a:rPr lang="en-US" sz="2800" dirty="0"/>
              <a:t>$100 million hardship grants in 2018, $50 million in 2019</a:t>
            </a:r>
          </a:p>
          <a:p>
            <a:r>
              <a:rPr lang="en-US" sz="2800" dirty="0"/>
              <a:t>Dyslexia and Autism grants for selected LEAs (10 selected for each grant). $10 million for each grant for each year</a:t>
            </a:r>
          </a:p>
          <a:p>
            <a:r>
              <a:rPr lang="en-US" sz="2800" dirty="0"/>
              <a:t>2019 EDA increase for school districts $37.30 ($60 million)</a:t>
            </a:r>
          </a:p>
          <a:p>
            <a:r>
              <a:rPr lang="en-US" sz="2800" dirty="0"/>
              <a:t>          EDA for charter schools $200 per ADA ($60 million)       </a:t>
            </a:r>
          </a:p>
        </p:txBody>
      </p:sp>
    </p:spTree>
    <p:extLst>
      <p:ext uri="{BB962C8B-B14F-4D97-AF65-F5344CB8AC3E}">
        <p14:creationId xmlns:p14="http://schemas.microsoft.com/office/powerpoint/2010/main" val="1207623844"/>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HB21</a:t>
            </a:r>
          </a:p>
        </p:txBody>
      </p:sp>
      <p:sp>
        <p:nvSpPr>
          <p:cNvPr id="3" name="Content Placeholder 2"/>
          <p:cNvSpPr>
            <a:spLocks noGrp="1"/>
          </p:cNvSpPr>
          <p:nvPr>
            <p:ph idx="1"/>
          </p:nvPr>
        </p:nvSpPr>
        <p:spPr/>
        <p:txBody>
          <a:bodyPr/>
          <a:lstStyle/>
          <a:p>
            <a:r>
              <a:rPr lang="en-US" dirty="0"/>
              <a:t>All small districts funded on 300 square mile factor (5 year phase in beginning in 2019)</a:t>
            </a:r>
          </a:p>
          <a:p>
            <a:endParaRPr lang="en-US" dirty="0"/>
          </a:p>
        </p:txBody>
      </p:sp>
      <p:sp>
        <p:nvSpPr>
          <p:cNvPr id="4" name="Date Placeholder 3"/>
          <p:cNvSpPr>
            <a:spLocks noGrp="1"/>
          </p:cNvSpPr>
          <p:nvPr>
            <p:ph type="dt" sz="half" idx="10"/>
          </p:nvPr>
        </p:nvSpPr>
        <p:spPr/>
        <p:txBody>
          <a:bodyPr/>
          <a:lstStyle/>
          <a:p>
            <a:r>
              <a:rPr lang="en-US" dirty="0"/>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32</a:t>
            </a:fld>
            <a:endParaRPr lang="en-US"/>
          </a:p>
        </p:txBody>
      </p:sp>
      <p:graphicFrame>
        <p:nvGraphicFramePr>
          <p:cNvPr id="10" name="Table 9"/>
          <p:cNvGraphicFramePr>
            <a:graphicFrameLocks noGrp="1"/>
          </p:cNvGraphicFramePr>
          <p:nvPr>
            <p:extLst>
              <p:ext uri="{D42A27DB-BD31-4B8C-83A1-F6EECF244321}">
                <p14:modId xmlns:p14="http://schemas.microsoft.com/office/powerpoint/2010/main" val="3484141939"/>
              </p:ext>
            </p:extLst>
          </p:nvPr>
        </p:nvGraphicFramePr>
        <p:xfrm>
          <a:off x="2033589" y="3174049"/>
          <a:ext cx="8128000" cy="3043842"/>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256672543"/>
                    </a:ext>
                  </a:extLst>
                </a:gridCol>
                <a:gridCol w="4064000">
                  <a:extLst>
                    <a:ext uri="{9D8B030D-6E8A-4147-A177-3AD203B41FA5}">
                      <a16:colId xmlns:a16="http://schemas.microsoft.com/office/drawing/2014/main" val="4104713722"/>
                    </a:ext>
                  </a:extLst>
                </a:gridCol>
              </a:tblGrid>
              <a:tr h="501502">
                <a:tc>
                  <a:txBody>
                    <a:bodyPr/>
                    <a:lstStyle/>
                    <a:p>
                      <a:r>
                        <a:rPr lang="en-US" dirty="0"/>
                        <a:t>Year</a:t>
                      </a:r>
                    </a:p>
                  </a:txBody>
                  <a:tcPr/>
                </a:tc>
                <a:tc>
                  <a:txBody>
                    <a:bodyPr/>
                    <a:lstStyle/>
                    <a:p>
                      <a:r>
                        <a:rPr lang="en-US" dirty="0"/>
                        <a:t>Small district adjustment Factor</a:t>
                      </a:r>
                    </a:p>
                  </a:txBody>
                  <a:tcPr/>
                </a:tc>
                <a:extLst>
                  <a:ext uri="{0D108BD9-81ED-4DB2-BD59-A6C34878D82A}">
                    <a16:rowId xmlns:a16="http://schemas.microsoft.com/office/drawing/2014/main" val="1372390204"/>
                  </a:ext>
                </a:extLst>
              </a:tr>
              <a:tr h="508468">
                <a:tc>
                  <a:txBody>
                    <a:bodyPr/>
                    <a:lstStyle/>
                    <a:p>
                      <a:r>
                        <a:rPr lang="en-US" dirty="0"/>
                        <a:t>2019</a:t>
                      </a:r>
                    </a:p>
                  </a:txBody>
                  <a:tcPr/>
                </a:tc>
                <a:tc>
                  <a:txBody>
                    <a:bodyPr/>
                    <a:lstStyle/>
                    <a:p>
                      <a:r>
                        <a:rPr lang="en-US" dirty="0"/>
                        <a:t>.000275</a:t>
                      </a:r>
                    </a:p>
                  </a:txBody>
                  <a:tcPr/>
                </a:tc>
                <a:extLst>
                  <a:ext uri="{0D108BD9-81ED-4DB2-BD59-A6C34878D82A}">
                    <a16:rowId xmlns:a16="http://schemas.microsoft.com/office/drawing/2014/main" val="1951175303"/>
                  </a:ext>
                </a:extLst>
              </a:tr>
              <a:tr h="508468">
                <a:tc>
                  <a:txBody>
                    <a:bodyPr/>
                    <a:lstStyle/>
                    <a:p>
                      <a:r>
                        <a:rPr lang="en-US" dirty="0"/>
                        <a:t>2020</a:t>
                      </a:r>
                    </a:p>
                  </a:txBody>
                  <a:tcPr/>
                </a:tc>
                <a:tc>
                  <a:txBody>
                    <a:bodyPr/>
                    <a:lstStyle/>
                    <a:p>
                      <a:r>
                        <a:rPr lang="en-US" dirty="0"/>
                        <a:t>.0003</a:t>
                      </a:r>
                    </a:p>
                  </a:txBody>
                  <a:tcPr/>
                </a:tc>
                <a:extLst>
                  <a:ext uri="{0D108BD9-81ED-4DB2-BD59-A6C34878D82A}">
                    <a16:rowId xmlns:a16="http://schemas.microsoft.com/office/drawing/2014/main" val="4235939604"/>
                  </a:ext>
                </a:extLst>
              </a:tr>
              <a:tr h="508468">
                <a:tc>
                  <a:txBody>
                    <a:bodyPr/>
                    <a:lstStyle/>
                    <a:p>
                      <a:r>
                        <a:rPr lang="en-US" dirty="0"/>
                        <a:t>2021</a:t>
                      </a:r>
                    </a:p>
                  </a:txBody>
                  <a:tcPr/>
                </a:tc>
                <a:tc>
                  <a:txBody>
                    <a:bodyPr/>
                    <a:lstStyle/>
                    <a:p>
                      <a:r>
                        <a:rPr lang="en-US" dirty="0"/>
                        <a:t>.000325</a:t>
                      </a:r>
                    </a:p>
                  </a:txBody>
                  <a:tcPr/>
                </a:tc>
                <a:extLst>
                  <a:ext uri="{0D108BD9-81ED-4DB2-BD59-A6C34878D82A}">
                    <a16:rowId xmlns:a16="http://schemas.microsoft.com/office/drawing/2014/main" val="89553245"/>
                  </a:ext>
                </a:extLst>
              </a:tr>
              <a:tr h="508468">
                <a:tc>
                  <a:txBody>
                    <a:bodyPr/>
                    <a:lstStyle/>
                    <a:p>
                      <a:r>
                        <a:rPr lang="en-US" dirty="0"/>
                        <a:t>2022</a:t>
                      </a:r>
                    </a:p>
                  </a:txBody>
                  <a:tcPr/>
                </a:tc>
                <a:tc>
                  <a:txBody>
                    <a:bodyPr/>
                    <a:lstStyle/>
                    <a:p>
                      <a:r>
                        <a:rPr lang="en-US" dirty="0"/>
                        <a:t>.00035</a:t>
                      </a:r>
                    </a:p>
                  </a:txBody>
                  <a:tcPr/>
                </a:tc>
                <a:extLst>
                  <a:ext uri="{0D108BD9-81ED-4DB2-BD59-A6C34878D82A}">
                    <a16:rowId xmlns:a16="http://schemas.microsoft.com/office/drawing/2014/main" val="3408657840"/>
                  </a:ext>
                </a:extLst>
              </a:tr>
              <a:tr h="508468">
                <a:tc>
                  <a:txBody>
                    <a:bodyPr/>
                    <a:lstStyle/>
                    <a:p>
                      <a:r>
                        <a:rPr lang="en-US" dirty="0"/>
                        <a:t>2023</a:t>
                      </a:r>
                    </a:p>
                  </a:txBody>
                  <a:tcPr/>
                </a:tc>
                <a:tc>
                  <a:txBody>
                    <a:bodyPr/>
                    <a:lstStyle/>
                    <a:p>
                      <a:r>
                        <a:rPr lang="en-US" dirty="0"/>
                        <a:t>.0004</a:t>
                      </a:r>
                    </a:p>
                  </a:txBody>
                  <a:tcPr/>
                </a:tc>
                <a:extLst>
                  <a:ext uri="{0D108BD9-81ED-4DB2-BD59-A6C34878D82A}">
                    <a16:rowId xmlns:a16="http://schemas.microsoft.com/office/drawing/2014/main" val="2488811903"/>
                  </a:ext>
                </a:extLst>
              </a:tr>
            </a:tbl>
          </a:graphicData>
        </a:graphic>
      </p:graphicFrame>
    </p:spTree>
    <p:extLst>
      <p:ext uri="{BB962C8B-B14F-4D97-AF65-F5344CB8AC3E}">
        <p14:creationId xmlns:p14="http://schemas.microsoft.com/office/powerpoint/2010/main" val="2510942790"/>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HB21 Commission on public school finance</a:t>
            </a:r>
          </a:p>
        </p:txBody>
      </p:sp>
      <p:sp>
        <p:nvSpPr>
          <p:cNvPr id="3" name="Content Placeholder 2"/>
          <p:cNvSpPr>
            <a:spLocks noGrp="1"/>
          </p:cNvSpPr>
          <p:nvPr>
            <p:ph idx="1"/>
          </p:nvPr>
        </p:nvSpPr>
        <p:spPr/>
        <p:txBody>
          <a:bodyPr/>
          <a:lstStyle/>
          <a:p>
            <a:r>
              <a:rPr lang="en-US" dirty="0"/>
              <a:t>Commission on Public school finance</a:t>
            </a:r>
          </a:p>
          <a:p>
            <a:r>
              <a:rPr lang="en-US" dirty="0"/>
              <a:t>Recommendations:</a:t>
            </a:r>
          </a:p>
          <a:p>
            <a:pPr lvl="1">
              <a:buFont typeface="Arial" panose="020B0604020202020204" pitchFamily="34" charset="0"/>
              <a:buChar char="•"/>
            </a:pPr>
            <a:r>
              <a:rPr lang="en-US" dirty="0"/>
              <a:t>Appropriate levels of local funding</a:t>
            </a:r>
          </a:p>
          <a:p>
            <a:pPr lvl="1">
              <a:buFont typeface="Arial" panose="020B0604020202020204" pitchFamily="34" charset="0"/>
              <a:buChar char="•"/>
            </a:pPr>
            <a:r>
              <a:rPr lang="en-US" dirty="0"/>
              <a:t>Purpose of the system</a:t>
            </a:r>
          </a:p>
          <a:p>
            <a:pPr lvl="1">
              <a:buFont typeface="Arial" panose="020B0604020202020204" pitchFamily="34" charset="0"/>
              <a:buChar char="•"/>
            </a:pPr>
            <a:r>
              <a:rPr lang="en-US" dirty="0"/>
              <a:t>Policy changes to adjust for student demographics and geographic diversity</a:t>
            </a:r>
          </a:p>
          <a:p>
            <a:pPr marL="201168" lvl="1" indent="0">
              <a:buNone/>
            </a:pPr>
            <a:r>
              <a:rPr lang="en-US" dirty="0"/>
              <a:t>Report due Dec 31 2018</a:t>
            </a:r>
          </a:p>
          <a:p>
            <a:pPr lvl="1">
              <a:buFont typeface="Arial" panose="020B0604020202020204" pitchFamily="34" charset="0"/>
              <a:buChar char="•"/>
            </a:pPr>
            <a:endParaRPr lang="en-US" dirty="0"/>
          </a:p>
          <a:p>
            <a:pPr lvl="1">
              <a:buFont typeface="Arial" panose="020B0604020202020204" pitchFamily="34" charset="0"/>
              <a:buChar char="•"/>
            </a:pPr>
            <a:endParaRPr lang="en-US" dirty="0"/>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33</a:t>
            </a:fld>
            <a:endParaRPr lang="en-US"/>
          </a:p>
        </p:txBody>
      </p:sp>
    </p:spTree>
    <p:extLst>
      <p:ext uri="{BB962C8B-B14F-4D97-AF65-F5344CB8AC3E}">
        <p14:creationId xmlns:p14="http://schemas.microsoft.com/office/powerpoint/2010/main" val="844679472"/>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school finance legislation</a:t>
            </a:r>
          </a:p>
        </p:txBody>
      </p:sp>
      <p:sp>
        <p:nvSpPr>
          <p:cNvPr id="3" name="Content Placeholder 2"/>
          <p:cNvSpPr>
            <a:spLocks noGrp="1"/>
          </p:cNvSpPr>
          <p:nvPr>
            <p:ph idx="1"/>
          </p:nvPr>
        </p:nvSpPr>
        <p:spPr/>
        <p:txBody>
          <a:bodyPr>
            <a:normAutofit fontScale="92500" lnSpcReduction="10000"/>
          </a:bodyPr>
          <a:lstStyle/>
          <a:p>
            <a:r>
              <a:rPr lang="en-US" dirty="0"/>
              <a:t>SB195 High risk of violence hazardous mileage and walking routes for transportation</a:t>
            </a:r>
          </a:p>
          <a:p>
            <a:r>
              <a:rPr lang="en-US" dirty="0"/>
              <a:t>SB1882 District charter campuses funded like they are charter schools</a:t>
            </a:r>
          </a:p>
          <a:p>
            <a:r>
              <a:rPr lang="en-US" dirty="0"/>
              <a:t>SB3593 technology applications courses in cybersecurity eligible for CTE funding</a:t>
            </a:r>
          </a:p>
          <a:p>
            <a:r>
              <a:rPr lang="en-US" dirty="0"/>
              <a:t>HB1081 NIFA – $1,000 per ADA. Re-purposed and leased facilities eligible</a:t>
            </a:r>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34</a:t>
            </a:fld>
            <a:endParaRPr lang="en-US"/>
          </a:p>
        </p:txBody>
      </p:sp>
    </p:spTree>
    <p:extLst>
      <p:ext uri="{BB962C8B-B14F-4D97-AF65-F5344CB8AC3E}">
        <p14:creationId xmlns:p14="http://schemas.microsoft.com/office/powerpoint/2010/main" val="3703851107"/>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school finance legislation</a:t>
            </a:r>
          </a:p>
        </p:txBody>
      </p:sp>
      <p:sp>
        <p:nvSpPr>
          <p:cNvPr id="3" name="Content Placeholder 2"/>
          <p:cNvSpPr>
            <a:spLocks noGrp="1"/>
          </p:cNvSpPr>
          <p:nvPr>
            <p:ph idx="1"/>
          </p:nvPr>
        </p:nvSpPr>
        <p:spPr/>
        <p:txBody>
          <a:bodyPr>
            <a:normAutofit fontScale="92500"/>
          </a:bodyPr>
          <a:lstStyle/>
          <a:p>
            <a:r>
              <a:rPr lang="en-US" b="1" dirty="0"/>
              <a:t>SB1480 </a:t>
            </a:r>
          </a:p>
          <a:p>
            <a:r>
              <a:rPr lang="en-US" dirty="0"/>
              <a:t>Increases BGP capacity for charter schools</a:t>
            </a:r>
          </a:p>
          <a:p>
            <a:r>
              <a:rPr lang="en-US" dirty="0"/>
              <a:t>Increased by 20% each year – will be +- 2 Billion ?</a:t>
            </a:r>
          </a:p>
          <a:p>
            <a:r>
              <a:rPr lang="en-US" dirty="0"/>
              <a:t>Guaranteed bonds are not subtracted from capacity</a:t>
            </a:r>
          </a:p>
          <a:p>
            <a:r>
              <a:rPr lang="en-US" dirty="0"/>
              <a:t>Security interest to the state for any guaranteed properties</a:t>
            </a:r>
          </a:p>
          <a:p>
            <a:r>
              <a:rPr lang="en-US" dirty="0"/>
              <a:t>Increased contribution to charter school bond reserve fund</a:t>
            </a:r>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35</a:t>
            </a:fld>
            <a:endParaRPr lang="en-US"/>
          </a:p>
        </p:txBody>
      </p:sp>
    </p:spTree>
    <p:extLst>
      <p:ext uri="{BB962C8B-B14F-4D97-AF65-F5344CB8AC3E}">
        <p14:creationId xmlns:p14="http://schemas.microsoft.com/office/powerpoint/2010/main" val="1636433728"/>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Hurricane Harvey Adjustments</a:t>
            </a:r>
          </a:p>
        </p:txBody>
      </p:sp>
      <p:sp>
        <p:nvSpPr>
          <p:cNvPr id="3" name="Content Placeholder 2"/>
          <p:cNvSpPr>
            <a:spLocks noGrp="1"/>
          </p:cNvSpPr>
          <p:nvPr>
            <p:ph idx="1"/>
          </p:nvPr>
        </p:nvSpPr>
        <p:spPr/>
        <p:txBody>
          <a:bodyPr>
            <a:normAutofit fontScale="70000" lnSpcReduction="20000"/>
          </a:bodyPr>
          <a:lstStyle/>
          <a:p>
            <a:r>
              <a:rPr lang="en-US" dirty="0"/>
              <a:t>TAA letter October 9</a:t>
            </a:r>
            <a:r>
              <a:rPr lang="en-US" baseline="30000" dirty="0"/>
              <a:t>th</a:t>
            </a:r>
            <a:endParaRPr lang="en-US" dirty="0"/>
          </a:p>
          <a:p>
            <a:r>
              <a:rPr lang="en-US" dirty="0"/>
              <a:t>Districts and charter schools losing ADA as a result of Hurricane Harvey will be held harmless to their 3 year average attendance projection at near final</a:t>
            </a:r>
          </a:p>
          <a:p>
            <a:r>
              <a:rPr lang="en-US" b="1" dirty="0"/>
              <a:t>Eligibility:</a:t>
            </a:r>
          </a:p>
          <a:p>
            <a:r>
              <a:rPr lang="en-US" dirty="0"/>
              <a:t>The school district or charter school has had damage to at least one campus which has resulted in a disruption of instruction lasting 2 or more weeks, </a:t>
            </a:r>
            <a:r>
              <a:rPr lang="en-US" b="1" dirty="0"/>
              <a:t>OR</a:t>
            </a:r>
            <a:endParaRPr lang="en-US" dirty="0"/>
          </a:p>
          <a:p>
            <a:r>
              <a:rPr lang="en-US" dirty="0"/>
              <a:t>The school district or charter school had instructional facilities that were closed for the 9 or 10 hurricane related waiver days, and</a:t>
            </a:r>
          </a:p>
          <a:p>
            <a:r>
              <a:rPr lang="en-US" dirty="0"/>
              <a:t>The school district or charter school must complete the Governor’s Commission to Rebuild Texas Worksheet by October 27, 2017.</a:t>
            </a:r>
          </a:p>
          <a:p>
            <a:endParaRPr lang="en-US" dirty="0"/>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36</a:t>
            </a:fld>
            <a:endParaRPr lang="en-US"/>
          </a:p>
        </p:txBody>
      </p:sp>
    </p:spTree>
    <p:extLst>
      <p:ext uri="{BB962C8B-B14F-4D97-AF65-F5344CB8AC3E}">
        <p14:creationId xmlns:p14="http://schemas.microsoft.com/office/powerpoint/2010/main" val="97481227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Information</a:t>
            </a:r>
          </a:p>
        </p:txBody>
      </p:sp>
      <p:sp>
        <p:nvSpPr>
          <p:cNvPr id="5" name="Slide Number Placeholder 4"/>
          <p:cNvSpPr>
            <a:spLocks noGrp="1"/>
          </p:cNvSpPr>
          <p:nvPr>
            <p:ph type="sldNum" sz="quarter" idx="12"/>
          </p:nvPr>
        </p:nvSpPr>
        <p:spPr/>
        <p:txBody>
          <a:bodyPr/>
          <a:lstStyle/>
          <a:p>
            <a:fld id="{ED01D621-088F-4245-8443-31F0EFE1A77B}" type="slidenum">
              <a:rPr lang="en-US" smtClean="0"/>
              <a:pPr/>
              <a:t>37</a:t>
            </a:fld>
            <a:endParaRPr lang="en-US"/>
          </a:p>
        </p:txBody>
      </p:sp>
      <p:sp>
        <p:nvSpPr>
          <p:cNvPr id="4" name="Content Placeholder 3"/>
          <p:cNvSpPr>
            <a:spLocks noGrp="1"/>
          </p:cNvSpPr>
          <p:nvPr>
            <p:ph idx="1"/>
          </p:nvPr>
        </p:nvSpPr>
        <p:spPr/>
        <p:txBody>
          <a:bodyPr>
            <a:normAutofit/>
          </a:bodyPr>
          <a:lstStyle/>
          <a:p>
            <a:pPr marL="0" indent="0">
              <a:buNone/>
            </a:pPr>
            <a:r>
              <a:rPr lang="en-US" dirty="0"/>
              <a:t>Al McKenzie</a:t>
            </a:r>
          </a:p>
          <a:p>
            <a:pPr marL="0" indent="0">
              <a:buNone/>
            </a:pPr>
            <a:r>
              <a:rPr lang="en-US" dirty="0"/>
              <a:t>Director, State Funding</a:t>
            </a:r>
          </a:p>
          <a:p>
            <a:pPr marL="0" indent="0">
              <a:buNone/>
            </a:pPr>
            <a:r>
              <a:rPr lang="en-US" dirty="0">
                <a:hlinkClick r:id="rId3"/>
              </a:rPr>
              <a:t>Al.McKenzie@tea.texas.gov</a:t>
            </a:r>
            <a:endParaRPr lang="en-US" dirty="0"/>
          </a:p>
          <a:p>
            <a:pPr marL="0" indent="0">
              <a:buNone/>
            </a:pPr>
            <a:r>
              <a:rPr lang="en-US" dirty="0"/>
              <a:t>(512) 463-9186</a:t>
            </a:r>
          </a:p>
          <a:p>
            <a:pPr marL="0" indent="0">
              <a:buNone/>
            </a:pPr>
            <a:endParaRPr lang="en-US" dirty="0"/>
          </a:p>
          <a:p>
            <a:endParaRPr lang="en-US" dirty="0"/>
          </a:p>
        </p:txBody>
      </p:sp>
      <p:sp>
        <p:nvSpPr>
          <p:cNvPr id="3" name="Date Placeholder 2"/>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2837488520"/>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FSP Modules</a:t>
            </a:r>
          </a:p>
        </p:txBody>
      </p:sp>
      <p:sp>
        <p:nvSpPr>
          <p:cNvPr id="6" name="Date Placeholder 5"/>
          <p:cNvSpPr>
            <a:spLocks noGrp="1"/>
          </p:cNvSpPr>
          <p:nvPr>
            <p:ph type="dt" sz="half" idx="10"/>
          </p:nvPr>
        </p:nvSpPr>
        <p:spPr/>
        <p:txBody>
          <a:bodyPr/>
          <a:lstStyle/>
          <a:p>
            <a:r>
              <a:rPr lang="en-US"/>
              <a:t>3/8/2017</a:t>
            </a:r>
            <a:endParaRPr lang="en-US" dirty="0"/>
          </a:p>
        </p:txBody>
      </p:sp>
      <p:sp>
        <p:nvSpPr>
          <p:cNvPr id="4" name="Footer Placeholder 3"/>
          <p:cNvSpPr>
            <a:spLocks noGrp="1"/>
          </p:cNvSpPr>
          <p:nvPr>
            <p:ph type="ftr" sz="quarter" idx="11"/>
          </p:nvPr>
        </p:nvSpPr>
        <p:spPr/>
        <p:txBody>
          <a:bodyPr/>
          <a:lstStyle/>
          <a:p>
            <a:r>
              <a:rPr lang="en-US"/>
              <a:t>SCHOOL FINANCE DEPARTMENT, TEXAS Education AGENCY</a:t>
            </a:r>
            <a:endParaRPr lang="en-US" dirty="0"/>
          </a:p>
        </p:txBody>
      </p:sp>
      <p:sp>
        <p:nvSpPr>
          <p:cNvPr id="5" name="Slide Number Placeholder 4"/>
          <p:cNvSpPr>
            <a:spLocks noGrp="1"/>
          </p:cNvSpPr>
          <p:nvPr>
            <p:ph type="sldNum" sz="quarter" idx="12"/>
          </p:nvPr>
        </p:nvSpPr>
        <p:spPr/>
        <p:txBody>
          <a:bodyPr/>
          <a:lstStyle/>
          <a:p>
            <a:fld id="{38D30F1A-1582-4982-872A-D41863190CCF}" type="slidenum">
              <a:rPr lang="en-US" smtClean="0"/>
              <a:pPr/>
              <a:t>4</a:t>
            </a:fld>
            <a:endParaRPr lang="en-US" dirty="0"/>
          </a:p>
        </p:txBody>
      </p:sp>
      <p:graphicFrame>
        <p:nvGraphicFramePr>
          <p:cNvPr id="8" name="Diagram 7"/>
          <p:cNvGraphicFramePr/>
          <p:nvPr>
            <p:extLst>
              <p:ext uri="{D42A27DB-BD31-4B8C-83A1-F6EECF244321}">
                <p14:modId xmlns:p14="http://schemas.microsoft.com/office/powerpoint/2010/main" val="3694803856"/>
              </p:ext>
            </p:extLst>
          </p:nvPr>
        </p:nvGraphicFramePr>
        <p:xfrm>
          <a:off x="2819400" y="1883229"/>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1044332"/>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TEASE Access for the FSP System</a:t>
            </a:r>
          </a:p>
        </p:txBody>
      </p:sp>
      <p:sp>
        <p:nvSpPr>
          <p:cNvPr id="7" name="Content Placeholder 6"/>
          <p:cNvSpPr>
            <a:spLocks noGrp="1"/>
          </p:cNvSpPr>
          <p:nvPr>
            <p:ph idx="1"/>
          </p:nvPr>
        </p:nvSpPr>
        <p:spPr/>
        <p:txBody>
          <a:bodyPr>
            <a:normAutofit fontScale="70000" lnSpcReduction="20000"/>
          </a:bodyPr>
          <a:lstStyle/>
          <a:p>
            <a:pPr>
              <a:spcAft>
                <a:spcPts val="600"/>
              </a:spcAft>
            </a:pPr>
            <a:r>
              <a:rPr lang="en-US" dirty="0"/>
              <a:t>Data submitted through this system affect state aid payments and recapture requirements</a:t>
            </a:r>
          </a:p>
          <a:p>
            <a:pPr>
              <a:spcAft>
                <a:spcPts val="600"/>
              </a:spcAft>
            </a:pPr>
            <a:r>
              <a:rPr lang="en-US" dirty="0"/>
              <a:t>The modules are set up to include multiple roles: user and approver </a:t>
            </a:r>
          </a:p>
          <a:p>
            <a:pPr>
              <a:spcAft>
                <a:spcPts val="600"/>
              </a:spcAft>
            </a:pPr>
            <a:r>
              <a:rPr lang="en-US" dirty="0"/>
              <a:t>The TEA does not use data until it has been approved by the district approver and has been submitted to TEA</a:t>
            </a:r>
          </a:p>
          <a:p>
            <a:pPr>
              <a:spcAft>
                <a:spcPts val="600"/>
              </a:spcAft>
            </a:pPr>
            <a:r>
              <a:rPr lang="en-US" dirty="0"/>
              <a:t>We </a:t>
            </a:r>
            <a:r>
              <a:rPr lang="en-US" b="1" dirty="0"/>
              <a:t>do not </a:t>
            </a:r>
            <a:r>
              <a:rPr lang="en-US" dirty="0"/>
              <a:t>recommend that the user and approver be the same person</a:t>
            </a:r>
          </a:p>
          <a:p>
            <a:pPr>
              <a:spcAft>
                <a:spcPts val="600"/>
              </a:spcAft>
            </a:pPr>
            <a:r>
              <a:rPr lang="en-US" dirty="0"/>
              <a:t>We </a:t>
            </a:r>
            <a:r>
              <a:rPr lang="en-US" b="1" dirty="0"/>
              <a:t>do</a:t>
            </a:r>
            <a:r>
              <a:rPr lang="en-US" dirty="0"/>
              <a:t> recommend:</a:t>
            </a:r>
          </a:p>
          <a:p>
            <a:pPr lvl="1">
              <a:spcAft>
                <a:spcPts val="600"/>
              </a:spcAft>
            </a:pPr>
            <a:r>
              <a:rPr lang="en-US" dirty="0"/>
              <a:t>Checking TEASE access periodically to be sure that current staff are included and staff that no longer work with the district are not included</a:t>
            </a:r>
          </a:p>
          <a:p>
            <a:pPr lvl="1">
              <a:spcAft>
                <a:spcPts val="600"/>
              </a:spcAft>
            </a:pPr>
            <a:r>
              <a:rPr lang="en-US" dirty="0"/>
              <a:t>Making sure that major submissions are completed </a:t>
            </a:r>
            <a:r>
              <a:rPr lang="en-US" b="1" dirty="0"/>
              <a:t>and approved</a:t>
            </a:r>
            <a:r>
              <a:rPr lang="en-US" dirty="0"/>
              <a:t> on time</a:t>
            </a:r>
            <a:endParaRPr lang="en-US" b="1" dirty="0"/>
          </a:p>
        </p:txBody>
      </p:sp>
      <p:sp>
        <p:nvSpPr>
          <p:cNvPr id="6" name="Date Placeholder 5"/>
          <p:cNvSpPr>
            <a:spLocks noGrp="1"/>
          </p:cNvSpPr>
          <p:nvPr>
            <p:ph type="dt" sz="half" idx="10"/>
          </p:nvPr>
        </p:nvSpPr>
        <p:spPr/>
        <p:txBody>
          <a:bodyPr/>
          <a:lstStyle/>
          <a:p>
            <a:r>
              <a:rPr lang="en-US"/>
              <a:t>3/8/2017</a:t>
            </a:r>
            <a:endParaRPr lang="en-US" dirty="0"/>
          </a:p>
        </p:txBody>
      </p:sp>
      <p:sp>
        <p:nvSpPr>
          <p:cNvPr id="4" name="Footer Placeholder 3"/>
          <p:cNvSpPr>
            <a:spLocks noGrp="1"/>
          </p:cNvSpPr>
          <p:nvPr>
            <p:ph type="ftr" sz="quarter" idx="11"/>
          </p:nvPr>
        </p:nvSpPr>
        <p:spPr/>
        <p:txBody>
          <a:bodyPr/>
          <a:lstStyle/>
          <a:p>
            <a:r>
              <a:rPr lang="en-US"/>
              <a:t>SCHOOL FINANCE DEPARTMENT, TEXAS Education AGENCY</a:t>
            </a:r>
            <a:endParaRPr lang="en-US" dirty="0"/>
          </a:p>
        </p:txBody>
      </p:sp>
      <p:sp>
        <p:nvSpPr>
          <p:cNvPr id="5" name="Slide Number Placeholder 4"/>
          <p:cNvSpPr>
            <a:spLocks noGrp="1"/>
          </p:cNvSpPr>
          <p:nvPr>
            <p:ph type="sldNum" sz="quarter" idx="12"/>
          </p:nvPr>
        </p:nvSpPr>
        <p:spPr/>
        <p:txBody>
          <a:bodyPr/>
          <a:lstStyle/>
          <a:p>
            <a:fld id="{38D30F1A-1582-4982-872A-D41863190CCF}" type="slidenum">
              <a:rPr lang="en-US" smtClean="0"/>
              <a:pPr/>
              <a:t>5</a:t>
            </a:fld>
            <a:endParaRPr lang="en-US" dirty="0"/>
          </a:p>
        </p:txBody>
      </p:sp>
    </p:spTree>
    <p:extLst>
      <p:ext uri="{BB962C8B-B14F-4D97-AF65-F5344CB8AC3E}">
        <p14:creationId xmlns:p14="http://schemas.microsoft.com/office/powerpoint/2010/main" val="203480642"/>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TEASE Deadlines</a:t>
            </a:r>
          </a:p>
        </p:txBody>
      </p:sp>
      <p:sp>
        <p:nvSpPr>
          <p:cNvPr id="7" name="Content Placeholder 6"/>
          <p:cNvSpPr>
            <a:spLocks noGrp="1"/>
          </p:cNvSpPr>
          <p:nvPr>
            <p:ph idx="1"/>
          </p:nvPr>
        </p:nvSpPr>
        <p:spPr/>
        <p:txBody>
          <a:bodyPr>
            <a:normAutofit/>
          </a:bodyPr>
          <a:lstStyle/>
          <a:p>
            <a:r>
              <a:rPr lang="en-US" dirty="0"/>
              <a:t>Attendance Projections: October through December of even numbered years</a:t>
            </a:r>
          </a:p>
          <a:p>
            <a:r>
              <a:rPr lang="en-US" dirty="0"/>
              <a:t>Transportation:</a:t>
            </a:r>
          </a:p>
          <a:p>
            <a:pPr lvl="1"/>
            <a:r>
              <a:rPr lang="en-US" dirty="0"/>
              <a:t>Route Services Report: August 1</a:t>
            </a:r>
          </a:p>
          <a:p>
            <a:pPr lvl="1"/>
            <a:r>
              <a:rPr lang="en-US" dirty="0"/>
              <a:t>Operations Report:       December 1</a:t>
            </a:r>
          </a:p>
          <a:p>
            <a:r>
              <a:rPr lang="en-US" dirty="0"/>
              <a:t>Tax Information Survey: End of August</a:t>
            </a:r>
          </a:p>
          <a:p>
            <a:r>
              <a:rPr lang="en-US" dirty="0"/>
              <a:t>Staff Salary: August for Near Final and April for Final</a:t>
            </a:r>
          </a:p>
        </p:txBody>
      </p:sp>
      <p:sp>
        <p:nvSpPr>
          <p:cNvPr id="6" name="Date Placeholder 5"/>
          <p:cNvSpPr>
            <a:spLocks noGrp="1"/>
          </p:cNvSpPr>
          <p:nvPr>
            <p:ph type="dt" sz="half" idx="10"/>
          </p:nvPr>
        </p:nvSpPr>
        <p:spPr/>
        <p:txBody>
          <a:bodyPr/>
          <a:lstStyle/>
          <a:p>
            <a:r>
              <a:rPr lang="en-US" dirty="0"/>
              <a:t>3/8/2017</a:t>
            </a:r>
          </a:p>
        </p:txBody>
      </p:sp>
      <p:sp>
        <p:nvSpPr>
          <p:cNvPr id="4" name="Footer Placeholder 3"/>
          <p:cNvSpPr>
            <a:spLocks noGrp="1"/>
          </p:cNvSpPr>
          <p:nvPr>
            <p:ph type="ftr" sz="quarter" idx="11"/>
          </p:nvPr>
        </p:nvSpPr>
        <p:spPr/>
        <p:txBody>
          <a:bodyPr/>
          <a:lstStyle/>
          <a:p>
            <a:r>
              <a:rPr lang="en-US"/>
              <a:t>SCHOOL FINANCE DEPARTMENT, TEXAS Education AGENCY</a:t>
            </a:r>
            <a:endParaRPr lang="en-US" dirty="0"/>
          </a:p>
        </p:txBody>
      </p:sp>
      <p:sp>
        <p:nvSpPr>
          <p:cNvPr id="5" name="Slide Number Placeholder 4"/>
          <p:cNvSpPr>
            <a:spLocks noGrp="1"/>
          </p:cNvSpPr>
          <p:nvPr>
            <p:ph type="sldNum" sz="quarter" idx="12"/>
          </p:nvPr>
        </p:nvSpPr>
        <p:spPr/>
        <p:txBody>
          <a:bodyPr/>
          <a:lstStyle/>
          <a:p>
            <a:fld id="{38D30F1A-1582-4982-872A-D41863190CCF}" type="slidenum">
              <a:rPr lang="en-US" smtClean="0"/>
              <a:pPr/>
              <a:t>6</a:t>
            </a:fld>
            <a:endParaRPr lang="en-US" dirty="0"/>
          </a:p>
        </p:txBody>
      </p:sp>
    </p:spTree>
    <p:extLst>
      <p:ext uri="{BB962C8B-B14F-4D97-AF65-F5344CB8AC3E}">
        <p14:creationId xmlns:p14="http://schemas.microsoft.com/office/powerpoint/2010/main" val="301799304"/>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TEASE</a:t>
            </a:r>
          </a:p>
        </p:txBody>
      </p:sp>
      <p:sp>
        <p:nvSpPr>
          <p:cNvPr id="3" name="Content Placeholder 2"/>
          <p:cNvSpPr>
            <a:spLocks noGrp="1"/>
          </p:cNvSpPr>
          <p:nvPr>
            <p:ph idx="1"/>
          </p:nvPr>
        </p:nvSpPr>
        <p:spPr/>
        <p:txBody>
          <a:bodyPr>
            <a:normAutofit/>
          </a:bodyPr>
          <a:lstStyle/>
          <a:p>
            <a:r>
              <a:rPr lang="en-US" sz="3600" dirty="0"/>
              <a:t>TEA </a:t>
            </a:r>
            <a:r>
              <a:rPr lang="en-US" sz="3600" i="1" dirty="0"/>
              <a:t>had</a:t>
            </a:r>
            <a:r>
              <a:rPr lang="en-US" sz="3600" dirty="0"/>
              <a:t> been automatically adding all the roles district approvers (superintendents) need</a:t>
            </a:r>
          </a:p>
          <a:p>
            <a:r>
              <a:rPr lang="en-US" sz="3600" dirty="0"/>
              <a:t>We had an audit finding and this will no longer be possible</a:t>
            </a:r>
          </a:p>
          <a:p>
            <a:r>
              <a:rPr lang="en-US" sz="3600" dirty="0"/>
              <a:t>We will publish a list of all the roles and district staff will have to apply for them all</a:t>
            </a:r>
          </a:p>
        </p:txBody>
      </p:sp>
      <p:sp>
        <p:nvSpPr>
          <p:cNvPr id="4" name="Date Placeholder 3"/>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7</a:t>
            </a:fld>
            <a:endParaRPr lang="en-US"/>
          </a:p>
        </p:txBody>
      </p:sp>
    </p:spTree>
    <p:extLst>
      <p:ext uri="{BB962C8B-B14F-4D97-AF65-F5344CB8AC3E}">
        <p14:creationId xmlns:p14="http://schemas.microsoft.com/office/powerpoint/2010/main" val="4006385056"/>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Status of Foundation School Program Payment Cycle</a:t>
            </a:r>
          </a:p>
        </p:txBody>
      </p:sp>
      <p:sp>
        <p:nvSpPr>
          <p:cNvPr id="4" name="Slide Number Placeholder 3"/>
          <p:cNvSpPr>
            <a:spLocks noGrp="1"/>
          </p:cNvSpPr>
          <p:nvPr>
            <p:ph type="sldNum" sz="quarter" idx="12"/>
          </p:nvPr>
        </p:nvSpPr>
        <p:spPr/>
        <p:txBody>
          <a:bodyPr/>
          <a:lstStyle/>
          <a:p>
            <a:fld id="{ED01D621-088F-4245-8443-31F0EFE1A77B}" type="slidenum">
              <a:rPr lang="en-US" smtClean="0"/>
              <a:pPr/>
              <a:t>8</a:t>
            </a:fld>
            <a:endParaRPr lang="en-US"/>
          </a:p>
        </p:txBody>
      </p:sp>
      <p:sp>
        <p:nvSpPr>
          <p:cNvPr id="3" name="Date Placeholder 2"/>
          <p:cNvSpPr>
            <a:spLocks noGrp="1"/>
          </p:cNvSpPr>
          <p:nvPr>
            <p:ph type="dt" sz="half" idx="10"/>
          </p:nvPr>
        </p:nvSpPr>
        <p:spPr/>
        <p:txBody>
          <a:bodyPr/>
          <a:lstStyle/>
          <a:p>
            <a:r>
              <a:rPr lang="en-US"/>
              <a:t>3/8/2017</a:t>
            </a:r>
          </a:p>
        </p:txBody>
      </p:sp>
      <p:sp>
        <p:nvSpPr>
          <p:cNvPr id="5" name="Footer Placeholder 4"/>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4094813542"/>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Closing out 2016-2017</a:t>
            </a:r>
          </a:p>
        </p:txBody>
      </p:sp>
      <p:sp>
        <p:nvSpPr>
          <p:cNvPr id="4" name="Slide Number Placeholder 3"/>
          <p:cNvSpPr>
            <a:spLocks noGrp="1"/>
          </p:cNvSpPr>
          <p:nvPr>
            <p:ph type="sldNum" sz="quarter" idx="12"/>
          </p:nvPr>
        </p:nvSpPr>
        <p:spPr/>
        <p:txBody>
          <a:bodyPr/>
          <a:lstStyle/>
          <a:p>
            <a:fld id="{ED01D621-088F-4245-8443-31F0EFE1A77B}" type="slidenum">
              <a:rPr lang="en-US" smtClean="0"/>
              <a:pPr/>
              <a:t>9</a:t>
            </a:fld>
            <a:endParaRPr lang="en-US"/>
          </a:p>
        </p:txBody>
      </p:sp>
      <p:sp>
        <p:nvSpPr>
          <p:cNvPr id="5" name="Date Placeholder 4"/>
          <p:cNvSpPr>
            <a:spLocks noGrp="1"/>
          </p:cNvSpPr>
          <p:nvPr>
            <p:ph type="dt" sz="half" idx="10"/>
          </p:nvPr>
        </p:nvSpPr>
        <p:spPr/>
        <p:txBody>
          <a:bodyPr/>
          <a:lstStyle/>
          <a:p>
            <a:r>
              <a:rPr lang="en-US"/>
              <a:t>3/8/2017</a:t>
            </a:r>
          </a:p>
        </p:txBody>
      </p:sp>
      <p:sp>
        <p:nvSpPr>
          <p:cNvPr id="6" name="Footer Placeholder 5"/>
          <p:cNvSpPr>
            <a:spLocks noGrp="1"/>
          </p:cNvSpPr>
          <p:nvPr>
            <p:ph type="ftr" sz="quarter" idx="11"/>
          </p:nvPr>
        </p:nvSpPr>
        <p:spPr/>
        <p:txBody>
          <a:bodyPr/>
          <a:lstStyle/>
          <a:p>
            <a:r>
              <a:rPr lang="en-US"/>
              <a:t>SCHOOL FINANCE DEPARTMENT, TEXAS Education AGENCY</a:t>
            </a:r>
            <a:endParaRPr lang="en-US" dirty="0"/>
          </a:p>
        </p:txBody>
      </p:sp>
    </p:spTree>
    <p:extLst>
      <p:ext uri="{BB962C8B-B14F-4D97-AF65-F5344CB8AC3E}">
        <p14:creationId xmlns:p14="http://schemas.microsoft.com/office/powerpoint/2010/main" val="382351745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theme/theme1.xml><?xml version="1.0" encoding="utf-8"?>
<a:theme xmlns:a="http://schemas.openxmlformats.org/drawingml/2006/main" name="TryThisTheme2">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ryThisTheme2" id="{CA4A60E7-EB0B-4134-B60C-7D5CA272BDB8}" vid="{FCB829ED-5248-4890-B0D6-45A70C8E58A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31395</TotalTime>
  <Words>1915</Words>
  <Application>Microsoft Office PowerPoint</Application>
  <PresentationFormat>Widescreen</PresentationFormat>
  <Paragraphs>329</Paragraphs>
  <Slides>37</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Calibri</vt:lpstr>
      <vt:lpstr>Franklin Gothic Book</vt:lpstr>
      <vt:lpstr>Franklin Gothic Medium</vt:lpstr>
      <vt:lpstr>Wingdings</vt:lpstr>
      <vt:lpstr>TryThisTheme2</vt:lpstr>
      <vt:lpstr>State Funding Update</vt:lpstr>
      <vt:lpstr>Agenda</vt:lpstr>
      <vt:lpstr>TEASE Access for the FSP System</vt:lpstr>
      <vt:lpstr>FSP Modules</vt:lpstr>
      <vt:lpstr>TEASE Access for the FSP System</vt:lpstr>
      <vt:lpstr>TEASE Deadlines</vt:lpstr>
      <vt:lpstr>TEASE</vt:lpstr>
      <vt:lpstr>Status of Foundation School Program Payment Cycle</vt:lpstr>
      <vt:lpstr>Closing out 2016-2017</vt:lpstr>
      <vt:lpstr>Near Final Settle Up (2016–2017)</vt:lpstr>
      <vt:lpstr>Near Final settle-Up</vt:lpstr>
      <vt:lpstr>Updates to 2017-2018</vt:lpstr>
      <vt:lpstr>2017-2018 Funding Elements (LPE)</vt:lpstr>
      <vt:lpstr>Compressed Tax Rate Adjustments</vt:lpstr>
      <vt:lpstr>2017-2018 Summary of Finances (LPE)</vt:lpstr>
      <vt:lpstr>Updates to 2017-2018 Summary of Finances (SOF)</vt:lpstr>
      <vt:lpstr>Property Value Decline and Hardship Grants</vt:lpstr>
      <vt:lpstr>PowerPoint Presentation</vt:lpstr>
      <vt:lpstr>PowerPoint Presentation</vt:lpstr>
      <vt:lpstr>Property Value Decline  adjustments</vt:lpstr>
      <vt:lpstr>Adjustment for rapid property value decline</vt:lpstr>
      <vt:lpstr>Financial Hardship Grants</vt:lpstr>
      <vt:lpstr>Chapter 41 Update</vt:lpstr>
      <vt:lpstr>2018 Chapter 41 Update</vt:lpstr>
      <vt:lpstr>Chapter 41 Process</vt:lpstr>
      <vt:lpstr>How is recapture revenue used by the State?</vt:lpstr>
      <vt:lpstr>PowerPoint Presentation</vt:lpstr>
      <vt:lpstr>PowerPoint Presentation</vt:lpstr>
      <vt:lpstr>Recapture 2007-2018</vt:lpstr>
      <vt:lpstr>Other Legislative Changes</vt:lpstr>
      <vt:lpstr>House Bill 21</vt:lpstr>
      <vt:lpstr>HB21</vt:lpstr>
      <vt:lpstr>HB21 Commission on public school finance</vt:lpstr>
      <vt:lpstr>Other school finance legislation</vt:lpstr>
      <vt:lpstr>Other school finance legislation</vt:lpstr>
      <vt:lpstr>Hurricane Harvey Adjustments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Public School Finance Overview</dc:title>
  <dc:creator>Copeland, Amy</dc:creator>
  <cp:lastModifiedBy>McKenzie, Al</cp:lastModifiedBy>
  <cp:revision>132</cp:revision>
  <dcterms:modified xsi:type="dcterms:W3CDTF">2017-10-16T20:56:55Z</dcterms:modified>
</cp:coreProperties>
</file>