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1.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2.xml" ContentType="application/vnd.openxmlformats-officedocument.drawingml.chartshapes+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823" r:id="rId4"/>
    <p:sldMasterId id="2147484030" r:id="rId5"/>
  </p:sldMasterIdLst>
  <p:notesMasterIdLst>
    <p:notesMasterId r:id="rId35"/>
  </p:notesMasterIdLst>
  <p:handoutMasterIdLst>
    <p:handoutMasterId r:id="rId36"/>
  </p:handoutMasterIdLst>
  <p:sldIdLst>
    <p:sldId id="475" r:id="rId6"/>
    <p:sldId id="612" r:id="rId7"/>
    <p:sldId id="587" r:id="rId8"/>
    <p:sldId id="485" r:id="rId9"/>
    <p:sldId id="571" r:id="rId10"/>
    <p:sldId id="610" r:id="rId11"/>
    <p:sldId id="572" r:id="rId12"/>
    <p:sldId id="611" r:id="rId13"/>
    <p:sldId id="531" r:id="rId14"/>
    <p:sldId id="601" r:id="rId15"/>
    <p:sldId id="574" r:id="rId16"/>
    <p:sldId id="589" r:id="rId17"/>
    <p:sldId id="602" r:id="rId18"/>
    <p:sldId id="590" r:id="rId19"/>
    <p:sldId id="603" r:id="rId20"/>
    <p:sldId id="596" r:id="rId21"/>
    <p:sldId id="604" r:id="rId22"/>
    <p:sldId id="591" r:id="rId23"/>
    <p:sldId id="605" r:id="rId24"/>
    <p:sldId id="581" r:id="rId25"/>
    <p:sldId id="597" r:id="rId26"/>
    <p:sldId id="606" r:id="rId27"/>
    <p:sldId id="598" r:id="rId28"/>
    <p:sldId id="607" r:id="rId29"/>
    <p:sldId id="599" r:id="rId30"/>
    <p:sldId id="608" r:id="rId31"/>
    <p:sldId id="600" r:id="rId32"/>
    <p:sldId id="609" r:id="rId33"/>
    <p:sldId id="592"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xas 21st CCLC Grant Evaluation: Texas ACE: Obj. 3 Longitudinal Analysis" id="{EBFD99C6-BA3E-D34A-AA68-E20FC7B1F9F3}">
          <p14:sldIdLst>
            <p14:sldId id="475"/>
            <p14:sldId id="612"/>
            <p14:sldId id="587"/>
            <p14:sldId id="485"/>
            <p14:sldId id="571"/>
            <p14:sldId id="610"/>
            <p14:sldId id="572"/>
            <p14:sldId id="611"/>
            <p14:sldId id="531"/>
            <p14:sldId id="601"/>
            <p14:sldId id="574"/>
            <p14:sldId id="589"/>
            <p14:sldId id="602"/>
            <p14:sldId id="590"/>
            <p14:sldId id="603"/>
            <p14:sldId id="596"/>
            <p14:sldId id="604"/>
            <p14:sldId id="591"/>
            <p14:sldId id="605"/>
            <p14:sldId id="581"/>
            <p14:sldId id="597"/>
            <p14:sldId id="606"/>
            <p14:sldId id="598"/>
            <p14:sldId id="607"/>
            <p14:sldId id="599"/>
            <p14:sldId id="608"/>
            <p14:sldId id="600"/>
            <p14:sldId id="609"/>
            <p14:sldId id="592"/>
          </p14:sldIdLst>
        </p14:section>
      </p14:sectionLst>
    </p:ext>
    <p:ext uri="{EFAFB233-063F-42B5-8137-9DF3F51BA10A}">
      <p15:sldGuideLst xmlns:p15="http://schemas.microsoft.com/office/powerpoint/2012/main">
        <p15:guide id="1" orient="horz" pos="816" userDrawn="1">
          <p15:clr>
            <a:srgbClr val="A4A3A4"/>
          </p15:clr>
        </p15:guide>
        <p15:guide id="2" pos="216"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98222-E1C4-F6A6-5525-4E6E2D9A14B6}" name="Marshall Garland" initials="MG" userId="S::garlandm_usc.edu#ext#@gibsonconsult.onmicrosoft.com::7220185e-e3eb-4a09-82ff-aa5541546ae3" providerId="AD"/>
  <p188:author id="{3635F625-5E67-9A2A-5C00-73E7D27F6698}" name="Danial Hoepfner" initials="DH" userId="S::dhoepfner@gibsonconsult.com::6bcc2076-053c-4bf5-9e6c-c1a4ad8831ef" providerId="AD"/>
  <p188:author id="{A37AEE2B-5D4E-8740-DB2E-751AF409EECA}" name="Cathy Malerba" initials="CM" userId="S::cmalerba@gibsonconsult.com::34bb1192-424f-4969-ac72-8bbe4f638440" providerId="AD"/>
  <p188:author id="{5659A638-906D-A63D-95DC-18FB1E09F947}" name="Hira Siddiqui" initials="HS" userId="S::hsiddiqui@gibsonconsult.com::53af9158-8d36-4b21-98cc-38a9d90eeaf0" providerId="AD"/>
  <p188:author id="{A3B8FA4A-465F-8BB8-DC97-1C879B663514}" name="Traphagan, Tomoko" initials="TT" userId="S::tomoko.traphagan@tea.texas.gov::c558e548-199d-4a5b-afdd-eea65accea3a" providerId="AD"/>
  <p188:author id="{B65DDA59-9774-00DC-7906-FAC51C29CB08}" name="Marshall Garland" initials="MG" userId="S::garlandm@usc.edu::735612c5-1d81-49d4-bc25-bd6d6a7ff009" providerId="AD"/>
  <p188:author id="{335E856E-7FB4-0BE8-C1BD-5598CF55C29F}" name="Lott, Emily" initials="EL" userId="S::Emily.Lott@tea.texas.gov::3e84e918-e0c1-4ea2-ba4d-59cc5524784d" providerId="AD"/>
  <p188:author id="{D1ACE66F-2798-2BB1-A6A0-DD5D72773C07}" name="Ekici, Cigdem" initials="EC" userId="S::cigdem.ekici@tea.texas.gov::7cc2c8e8-33e1-4090-ab4e-7135aec340bd" providerId="AD"/>
  <p188:author id="{F2993C83-FBC0-B283-3CCB-5333AEEB1D31}" name="Vinson, Matt" initials="VM" userId="S::mvinson@air.org::84ed3b23-8601-40c2-970c-793db1e6c61a" providerId="AD"/>
  <p188:author id="{E2D6EFB4-9A1D-0FB8-36F0-D325678CF13D}" name="Jayce Warner" initials="JW" userId="S::jwarner@gibsonconsult.com::c05982ac-fbbb-4c9f-92af-c959a99d2ce4" providerId="AD"/>
  <p188:author id="{F3A341CA-47E1-781B-0546-4C95ECA5B650}" name="Castaneda, Sonia" initials="SC" userId="S::Sonia.Castaneda@tea.texas.gov::18e2a411-ac52-4a57-981b-11072c3967df" providerId="AD"/>
  <p188:author id="{42815CE5-6748-5199-9431-9381A4B466CA}" name="Ekici, Cigdem" initials="CE" userId="S::Cigdem.Ekici@tea.texas.gov::7cc2c8e8-33e1-4090-ab4e-7135aec340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7"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99417"/>
    <a:srgbClr val="FF0000"/>
    <a:srgbClr val="F8F8F9"/>
    <a:srgbClr val="E8E9E9"/>
    <a:srgbClr val="F5F5F5"/>
    <a:srgbClr val="F9F9F9"/>
    <a:srgbClr val="FCFCFC"/>
    <a:srgbClr val="F6F6F6"/>
    <a:srgbClr val="F2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41" autoAdjust="0"/>
  </p:normalViewPr>
  <p:slideViewPr>
    <p:cSldViewPr snapToGrid="0">
      <p:cViewPr>
        <p:scale>
          <a:sx n="90" d="100"/>
          <a:sy n="90" d="100"/>
        </p:scale>
        <p:origin x="720" y="198"/>
      </p:cViewPr>
      <p:guideLst>
        <p:guide orient="horz" pos="816"/>
        <p:guide pos="216"/>
        <p:guide orient="horz" pos="912"/>
      </p:guideLst>
    </p:cSldViewPr>
  </p:slideViewPr>
  <p:outlineViewPr>
    <p:cViewPr>
      <p:scale>
        <a:sx n="33" d="100"/>
        <a:sy n="33" d="100"/>
      </p:scale>
      <p:origin x="0" y="-97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aneda, Sonia" userId="18e2a411-ac52-4a57-981b-11072c3967df" providerId="ADAL" clId="{0E0CF493-67B7-4151-AAF6-3FF019FC8D67}"/>
    <pc:docChg chg="custSel modSld">
      <pc:chgData name="Castaneda, Sonia" userId="18e2a411-ac52-4a57-981b-11072c3967df" providerId="ADAL" clId="{0E0CF493-67B7-4151-AAF6-3FF019FC8D67}" dt="2025-07-18T15:44:37.533" v="40" actId="962"/>
      <pc:docMkLst>
        <pc:docMk/>
      </pc:docMkLst>
      <pc:sldChg chg="modSp mod">
        <pc:chgData name="Castaneda, Sonia" userId="18e2a411-ac52-4a57-981b-11072c3967df" providerId="ADAL" clId="{0E0CF493-67B7-4151-AAF6-3FF019FC8D67}" dt="2025-07-18T15:05:51.811" v="26" actId="13244"/>
        <pc:sldMkLst>
          <pc:docMk/>
          <pc:sldMk cId="560237286" sldId="571"/>
        </pc:sldMkLst>
        <pc:spChg chg="ord">
          <ac:chgData name="Castaneda, Sonia" userId="18e2a411-ac52-4a57-981b-11072c3967df" providerId="ADAL" clId="{0E0CF493-67B7-4151-AAF6-3FF019FC8D67}" dt="2025-07-18T15:05:51.811" v="26" actId="13244"/>
          <ac:spMkLst>
            <pc:docMk/>
            <pc:sldMk cId="560237286" sldId="571"/>
            <ac:spMk id="5" creationId="{B0D688CD-B3DF-4863-9969-F791391AABB4}"/>
          </ac:spMkLst>
        </pc:spChg>
      </pc:sldChg>
      <pc:sldChg chg="modSp mod">
        <pc:chgData name="Castaneda, Sonia" userId="18e2a411-ac52-4a57-981b-11072c3967df" providerId="ADAL" clId="{0E0CF493-67B7-4151-AAF6-3FF019FC8D67}" dt="2025-07-18T15:44:37.533" v="40" actId="962"/>
        <pc:sldMkLst>
          <pc:docMk/>
          <pc:sldMk cId="975200266" sldId="589"/>
        </pc:sldMkLst>
        <pc:spChg chg="mod ord">
          <ac:chgData name="Castaneda, Sonia" userId="18e2a411-ac52-4a57-981b-11072c3967df" providerId="ADAL" clId="{0E0CF493-67B7-4151-AAF6-3FF019FC8D67}" dt="2025-07-18T12:37:59.439" v="23"/>
          <ac:spMkLst>
            <pc:docMk/>
            <pc:sldMk cId="975200266" sldId="589"/>
            <ac:spMk id="2" creationId="{E77EC67A-77E4-00A1-64D4-47B02F2CD58C}"/>
          </ac:spMkLst>
        </pc:spChg>
        <pc:spChg chg="mod ord">
          <ac:chgData name="Castaneda, Sonia" userId="18e2a411-ac52-4a57-981b-11072c3967df" providerId="ADAL" clId="{0E0CF493-67B7-4151-AAF6-3FF019FC8D67}" dt="2025-07-18T15:19:17.959" v="36" actId="1036"/>
          <ac:spMkLst>
            <pc:docMk/>
            <pc:sldMk cId="975200266" sldId="589"/>
            <ac:spMk id="3" creationId="{67C672ED-0514-6E92-C8AE-E2898DF38422}"/>
          </ac:spMkLst>
        </pc:spChg>
        <pc:graphicFrameChg chg="mod">
          <ac:chgData name="Castaneda, Sonia" userId="18e2a411-ac52-4a57-981b-11072c3967df" providerId="ADAL" clId="{0E0CF493-67B7-4151-AAF6-3FF019FC8D67}" dt="2025-07-18T15:44:37.533" v="40" actId="962"/>
          <ac:graphicFrameMkLst>
            <pc:docMk/>
            <pc:sldMk cId="975200266" sldId="589"/>
            <ac:graphicFrameMk id="13" creationId="{D72ABEDE-C76B-913C-8966-A9130366F58E}"/>
          </ac:graphicFrameMkLst>
        </pc:graphicFrameChg>
      </pc:sldChg>
      <pc:sldChg chg="modSp mod">
        <pc:chgData name="Castaneda, Sonia" userId="18e2a411-ac52-4a57-981b-11072c3967df" providerId="ADAL" clId="{0E0CF493-67B7-4151-AAF6-3FF019FC8D67}" dt="2025-07-18T15:18:29.691" v="31" actId="13244"/>
        <pc:sldMkLst>
          <pc:docMk/>
          <pc:sldMk cId="2340408740" sldId="590"/>
        </pc:sldMkLst>
        <pc:spChg chg="ord">
          <ac:chgData name="Castaneda, Sonia" userId="18e2a411-ac52-4a57-981b-11072c3967df" providerId="ADAL" clId="{0E0CF493-67B7-4151-AAF6-3FF019FC8D67}" dt="2025-07-18T15:18:29.691" v="31" actId="13244"/>
          <ac:spMkLst>
            <pc:docMk/>
            <pc:sldMk cId="2340408740" sldId="590"/>
            <ac:spMk id="2" creationId="{E8180759-5890-3196-1D37-47B435FFFDF1}"/>
          </ac:spMkLst>
        </pc:spChg>
        <pc:spChg chg="ord">
          <ac:chgData name="Castaneda, Sonia" userId="18e2a411-ac52-4a57-981b-11072c3967df" providerId="ADAL" clId="{0E0CF493-67B7-4151-AAF6-3FF019FC8D67}" dt="2025-07-18T15:18:18.402" v="30" actId="13244"/>
          <ac:spMkLst>
            <pc:docMk/>
            <pc:sldMk cId="2340408740" sldId="590"/>
            <ac:spMk id="4" creationId="{09C45E0C-B0E8-6742-85A4-3961C842A59C}"/>
          </ac:spMkLst>
        </pc:spChg>
      </pc:sldChg>
      <pc:sldChg chg="modSp">
        <pc:chgData name="Castaneda, Sonia" userId="18e2a411-ac52-4a57-981b-11072c3967df" providerId="ADAL" clId="{0E0CF493-67B7-4151-AAF6-3FF019FC8D67}" dt="2025-07-18T15:14:19.042" v="29" actId="692"/>
        <pc:sldMkLst>
          <pc:docMk/>
          <pc:sldMk cId="2748439613" sldId="602"/>
        </pc:sldMkLst>
        <pc:graphicFrameChg chg="mod">
          <ac:chgData name="Castaneda, Sonia" userId="18e2a411-ac52-4a57-981b-11072c3967df" providerId="ADAL" clId="{0E0CF493-67B7-4151-AAF6-3FF019FC8D67}" dt="2025-07-18T15:14:19.042" v="29" actId="692"/>
          <ac:graphicFrameMkLst>
            <pc:docMk/>
            <pc:sldMk cId="2748439613" sldId="602"/>
            <ac:graphicFrameMk id="13" creationId="{B0649867-17BB-8A74-0572-4538ABBBC194}"/>
          </ac:graphicFrameMkLst>
        </pc:graphicFrameChg>
      </pc:sldChg>
      <pc:sldChg chg="delSp mod">
        <pc:chgData name="Castaneda, Sonia" userId="18e2a411-ac52-4a57-981b-11072c3967df" providerId="ADAL" clId="{0E0CF493-67B7-4151-AAF6-3FF019FC8D67}" dt="2025-07-17T21:05:57.086" v="0" actId="478"/>
        <pc:sldMkLst>
          <pc:docMk/>
          <pc:sldMk cId="3077701797" sldId="612"/>
        </pc:sldMkLst>
      </pc:sldChg>
    </pc:docChg>
  </pc:docChgLst>
  <pc:docChgLst>
    <pc:chgData name="Lott, Emily" userId="3e84e918-e0c1-4ea2-ba4d-59cc5524784d" providerId="ADAL" clId="{6F72E0F1-82EA-4C69-8B68-599ADE5F7368}"/>
    <pc:docChg chg="modSld sldOrd modSection">
      <pc:chgData name="Lott, Emily" userId="3e84e918-e0c1-4ea2-ba4d-59cc5524784d" providerId="ADAL" clId="{6F72E0F1-82EA-4C69-8B68-599ADE5F7368}" dt="2025-07-23T19:44:18.589" v="1842" actId="207"/>
      <pc:docMkLst>
        <pc:docMk/>
      </pc:docMkLst>
      <pc:sldChg chg="modSp">
        <pc:chgData name="Lott, Emily" userId="3e84e918-e0c1-4ea2-ba4d-59cc5524784d" providerId="ADAL" clId="{6F72E0F1-82EA-4C69-8B68-599ADE5F7368}" dt="2025-07-21T19:37:19.648" v="33" actId="13244"/>
        <pc:sldMkLst>
          <pc:docMk/>
          <pc:sldMk cId="1272906062" sldId="531"/>
        </pc:sldMkLst>
        <pc:graphicFrameChg chg="mod">
          <ac:chgData name="Lott, Emily" userId="3e84e918-e0c1-4ea2-ba4d-59cc5524784d" providerId="ADAL" clId="{6F72E0F1-82EA-4C69-8B68-599ADE5F7368}" dt="2025-07-21T19:37:19.648" v="33" actId="13244"/>
          <ac:graphicFrameMkLst>
            <pc:docMk/>
            <pc:sldMk cId="1272906062" sldId="531"/>
            <ac:graphicFrameMk id="8" creationId="{AFC039A8-1DCB-E09B-BD3D-A2FAD2D120EB}"/>
          </ac:graphicFrameMkLst>
        </pc:graphicFrameChg>
      </pc:sldChg>
      <pc:sldChg chg="modSp mod">
        <pc:chgData name="Lott, Emily" userId="3e84e918-e0c1-4ea2-ba4d-59cc5524784d" providerId="ADAL" clId="{6F72E0F1-82EA-4C69-8B68-599ADE5F7368}" dt="2025-07-23T19:44:18.589" v="1842" actId="207"/>
        <pc:sldMkLst>
          <pc:docMk/>
          <pc:sldMk cId="560237286" sldId="571"/>
        </pc:sldMkLst>
        <pc:spChg chg="mod">
          <ac:chgData name="Lott, Emily" userId="3e84e918-e0c1-4ea2-ba4d-59cc5524784d" providerId="ADAL" clId="{6F72E0F1-82EA-4C69-8B68-599ADE5F7368}" dt="2025-07-21T19:36:32.784" v="32" actId="20577"/>
          <ac:spMkLst>
            <pc:docMk/>
            <pc:sldMk cId="560237286" sldId="571"/>
            <ac:spMk id="2" creationId="{00000000-0000-0000-0000-000000000000}"/>
          </ac:spMkLst>
        </pc:spChg>
        <pc:spChg chg="mod">
          <ac:chgData name="Lott, Emily" userId="3e84e918-e0c1-4ea2-ba4d-59cc5524784d" providerId="ADAL" clId="{6F72E0F1-82EA-4C69-8B68-599ADE5F7368}" dt="2025-07-23T19:44:18.589" v="1842" actId="207"/>
          <ac:spMkLst>
            <pc:docMk/>
            <pc:sldMk cId="560237286" sldId="571"/>
            <ac:spMk id="6" creationId="{0734E97C-8F87-EF02-0FF5-D279FC698A9C}"/>
          </ac:spMkLst>
        </pc:spChg>
      </pc:sldChg>
      <pc:sldChg chg="modSp">
        <pc:chgData name="Lott, Emily" userId="3e84e918-e0c1-4ea2-ba4d-59cc5524784d" providerId="ADAL" clId="{6F72E0F1-82EA-4C69-8B68-599ADE5F7368}" dt="2025-07-21T19:06:36.405" v="19" actId="1076"/>
        <pc:sldMkLst>
          <pc:docMk/>
          <pc:sldMk cId="2708494225" sldId="587"/>
        </pc:sldMkLst>
        <pc:spChg chg="mod">
          <ac:chgData name="Lott, Emily" userId="3e84e918-e0c1-4ea2-ba4d-59cc5524784d" providerId="ADAL" clId="{6F72E0F1-82EA-4C69-8B68-599ADE5F7368}" dt="2025-07-21T19:06:36.405" v="19" actId="1076"/>
          <ac:spMkLst>
            <pc:docMk/>
            <pc:sldMk cId="2708494225" sldId="587"/>
            <ac:spMk id="2" creationId="{1438E7BA-0792-E9BC-2181-F2EA32E8B784}"/>
          </ac:spMkLst>
        </pc:spChg>
      </pc:sldChg>
      <pc:sldChg chg="modSp mod">
        <pc:chgData name="Lott, Emily" userId="3e84e918-e0c1-4ea2-ba4d-59cc5524784d" providerId="ADAL" clId="{6F72E0F1-82EA-4C69-8B68-599ADE5F7368}" dt="2025-07-23T19:32:09.423" v="1840" actId="692"/>
        <pc:sldMkLst>
          <pc:docMk/>
          <pc:sldMk cId="975200266" sldId="589"/>
        </pc:sldMkLst>
        <pc:spChg chg="mod ord">
          <ac:chgData name="Lott, Emily" userId="3e84e918-e0c1-4ea2-ba4d-59cc5524784d" providerId="ADAL" clId="{6F72E0F1-82EA-4C69-8B68-599ADE5F7368}" dt="2025-07-23T19:31:49.736" v="1836" actId="207"/>
          <ac:spMkLst>
            <pc:docMk/>
            <pc:sldMk cId="975200266" sldId="589"/>
            <ac:spMk id="2" creationId="{E77EC67A-77E4-00A1-64D4-47B02F2CD58C}"/>
          </ac:spMkLst>
        </pc:spChg>
        <pc:spChg chg="mod ord">
          <ac:chgData name="Lott, Emily" userId="3e84e918-e0c1-4ea2-ba4d-59cc5524784d" providerId="ADAL" clId="{6F72E0F1-82EA-4C69-8B68-599ADE5F7368}" dt="2025-07-23T16:41:25.257" v="1735" actId="13244"/>
          <ac:spMkLst>
            <pc:docMk/>
            <pc:sldMk cId="975200266" sldId="589"/>
            <ac:spMk id="3" creationId="{67C672ED-0514-6E92-C8AE-E2898DF38422}"/>
          </ac:spMkLst>
        </pc:spChg>
        <pc:spChg chg="ord">
          <ac:chgData name="Lott, Emily" userId="3e84e918-e0c1-4ea2-ba4d-59cc5524784d" providerId="ADAL" clId="{6F72E0F1-82EA-4C69-8B68-599ADE5F7368}" dt="2025-07-23T16:40:45.755" v="1732" actId="13244"/>
          <ac:spMkLst>
            <pc:docMk/>
            <pc:sldMk cId="975200266" sldId="589"/>
            <ac:spMk id="4" creationId="{EFC810E2-70C8-275D-BF09-C17C8DA472F7}"/>
          </ac:spMkLst>
        </pc:spChg>
        <pc:graphicFrameChg chg="mod">
          <ac:chgData name="Lott, Emily" userId="3e84e918-e0c1-4ea2-ba4d-59cc5524784d" providerId="ADAL" clId="{6F72E0F1-82EA-4C69-8B68-599ADE5F7368}" dt="2025-07-23T19:32:09.423" v="1840" actId="692"/>
          <ac:graphicFrameMkLst>
            <pc:docMk/>
            <pc:sldMk cId="975200266" sldId="589"/>
            <ac:graphicFrameMk id="13" creationId="{D72ABEDE-C76B-913C-8966-A9130366F58E}"/>
          </ac:graphicFrameMkLst>
        </pc:graphicFrameChg>
      </pc:sldChg>
      <pc:sldChg chg="modSp mod">
        <pc:chgData name="Lott, Emily" userId="3e84e918-e0c1-4ea2-ba4d-59cc5524784d" providerId="ADAL" clId="{6F72E0F1-82EA-4C69-8B68-599ADE5F7368}" dt="2025-07-23T18:09:26.742" v="1797" actId="962"/>
        <pc:sldMkLst>
          <pc:docMk/>
          <pc:sldMk cId="2340408740" sldId="590"/>
        </pc:sldMkLst>
        <pc:spChg chg="mod ord">
          <ac:chgData name="Lott, Emily" userId="3e84e918-e0c1-4ea2-ba4d-59cc5524784d" providerId="ADAL" clId="{6F72E0F1-82EA-4C69-8B68-599ADE5F7368}" dt="2025-07-23T16:48:14.090" v="1739" actId="13244"/>
          <ac:spMkLst>
            <pc:docMk/>
            <pc:sldMk cId="2340408740" sldId="590"/>
            <ac:spMk id="2" creationId="{E8180759-5890-3196-1D37-47B435FFFDF1}"/>
          </ac:spMkLst>
        </pc:spChg>
        <pc:graphicFrameChg chg="mod">
          <ac:chgData name="Lott, Emily" userId="3e84e918-e0c1-4ea2-ba4d-59cc5524784d" providerId="ADAL" clId="{6F72E0F1-82EA-4C69-8B68-599ADE5F7368}" dt="2025-07-23T18:09:26.742" v="1797" actId="962"/>
          <ac:graphicFrameMkLst>
            <pc:docMk/>
            <pc:sldMk cId="2340408740" sldId="590"/>
            <ac:graphicFrameMk id="13" creationId="{463AF017-2E37-5E0E-9834-98D10E791735}"/>
          </ac:graphicFrameMkLst>
        </pc:graphicFrameChg>
      </pc:sldChg>
      <pc:sldChg chg="modSp mod">
        <pc:chgData name="Lott, Emily" userId="3e84e918-e0c1-4ea2-ba4d-59cc5524784d" providerId="ADAL" clId="{6F72E0F1-82EA-4C69-8B68-599ADE5F7368}" dt="2025-07-23T16:51:26.487" v="1745" actId="13244"/>
        <pc:sldMkLst>
          <pc:docMk/>
          <pc:sldMk cId="3918742650" sldId="591"/>
        </pc:sldMkLst>
        <pc:spChg chg="mod ord">
          <ac:chgData name="Lott, Emily" userId="3e84e918-e0c1-4ea2-ba4d-59cc5524784d" providerId="ADAL" clId="{6F72E0F1-82EA-4C69-8B68-599ADE5F7368}" dt="2025-07-23T16:51:26.487" v="1745" actId="13244"/>
          <ac:spMkLst>
            <pc:docMk/>
            <pc:sldMk cId="3918742650" sldId="591"/>
            <ac:spMk id="3" creationId="{8536BF39-572F-4F90-7FFA-8AEF9DABB043}"/>
          </ac:spMkLst>
        </pc:spChg>
        <pc:spChg chg="ord">
          <ac:chgData name="Lott, Emily" userId="3e84e918-e0c1-4ea2-ba4d-59cc5524784d" providerId="ADAL" clId="{6F72E0F1-82EA-4C69-8B68-599ADE5F7368}" dt="2025-07-23T16:51:23.672" v="1744" actId="13244"/>
          <ac:spMkLst>
            <pc:docMk/>
            <pc:sldMk cId="3918742650" sldId="591"/>
            <ac:spMk id="4" creationId="{0A2BFE2B-07F2-61E9-B767-FA920053529D}"/>
          </ac:spMkLst>
        </pc:spChg>
        <pc:graphicFrameChg chg="mod">
          <ac:chgData name="Lott, Emily" userId="3e84e918-e0c1-4ea2-ba4d-59cc5524784d" providerId="ADAL" clId="{6F72E0F1-82EA-4C69-8B68-599ADE5F7368}" dt="2025-07-22T18:41:03.567" v="701" actId="962"/>
          <ac:graphicFrameMkLst>
            <pc:docMk/>
            <pc:sldMk cId="3918742650" sldId="591"/>
            <ac:graphicFrameMk id="13" creationId="{BBD9FF75-CFB7-67D1-9D4E-4C4990A107A2}"/>
          </ac:graphicFrameMkLst>
        </pc:graphicFrameChg>
      </pc:sldChg>
      <pc:sldChg chg="ord">
        <pc:chgData name="Lott, Emily" userId="3e84e918-e0c1-4ea2-ba4d-59cc5524784d" providerId="ADAL" clId="{6F72E0F1-82EA-4C69-8B68-599ADE5F7368}" dt="2025-07-23T16:20:17.389" v="1729"/>
        <pc:sldMkLst>
          <pc:docMk/>
          <pc:sldMk cId="100551178" sldId="592"/>
        </pc:sldMkLst>
      </pc:sldChg>
      <pc:sldChg chg="modSp mod">
        <pc:chgData name="Lott, Emily" userId="3e84e918-e0c1-4ea2-ba4d-59cc5524784d" providerId="ADAL" clId="{6F72E0F1-82EA-4C69-8B68-599ADE5F7368}" dt="2025-07-23T16:51:05.755" v="1743" actId="13244"/>
        <pc:sldMkLst>
          <pc:docMk/>
          <pc:sldMk cId="2878209026" sldId="596"/>
        </pc:sldMkLst>
        <pc:spChg chg="ord">
          <ac:chgData name="Lott, Emily" userId="3e84e918-e0c1-4ea2-ba4d-59cc5524784d" providerId="ADAL" clId="{6F72E0F1-82EA-4C69-8B68-599ADE5F7368}" dt="2025-07-23T16:51:05.755" v="1743" actId="13244"/>
          <ac:spMkLst>
            <pc:docMk/>
            <pc:sldMk cId="2878209026" sldId="596"/>
            <ac:spMk id="2" creationId="{10FFD755-EDBD-8ED1-EB08-2475FA5D2A6A}"/>
          </ac:spMkLst>
        </pc:spChg>
        <pc:spChg chg="ord">
          <ac:chgData name="Lott, Emily" userId="3e84e918-e0c1-4ea2-ba4d-59cc5524784d" providerId="ADAL" clId="{6F72E0F1-82EA-4C69-8B68-599ADE5F7368}" dt="2025-07-23T16:51:02.623" v="1742" actId="13244"/>
          <ac:spMkLst>
            <pc:docMk/>
            <pc:sldMk cId="2878209026" sldId="596"/>
            <ac:spMk id="4" creationId="{CF8CDCB6-D84C-A4CD-BC7D-0DCAA5A17C03}"/>
          </ac:spMkLst>
        </pc:spChg>
        <pc:graphicFrameChg chg="mod">
          <ac:chgData name="Lott, Emily" userId="3e84e918-e0c1-4ea2-ba4d-59cc5524784d" providerId="ADAL" clId="{6F72E0F1-82EA-4C69-8B68-599ADE5F7368}" dt="2025-07-22T17:38:58.766" v="488" actId="692"/>
          <ac:graphicFrameMkLst>
            <pc:docMk/>
            <pc:sldMk cId="2878209026" sldId="596"/>
            <ac:graphicFrameMk id="13" creationId="{453B0C3D-0992-AB61-8C78-2DA779C64DDA}"/>
          </ac:graphicFrameMkLst>
        </pc:graphicFrameChg>
      </pc:sldChg>
      <pc:sldChg chg="modSp mod">
        <pc:chgData name="Lott, Emily" userId="3e84e918-e0c1-4ea2-ba4d-59cc5524784d" providerId="ADAL" clId="{6F72E0F1-82EA-4C69-8B68-599ADE5F7368}" dt="2025-07-23T16:51:54.854" v="1750" actId="13244"/>
        <pc:sldMkLst>
          <pc:docMk/>
          <pc:sldMk cId="3947931489" sldId="597"/>
        </pc:sldMkLst>
        <pc:spChg chg="mod ord">
          <ac:chgData name="Lott, Emily" userId="3e84e918-e0c1-4ea2-ba4d-59cc5524784d" providerId="ADAL" clId="{6F72E0F1-82EA-4C69-8B68-599ADE5F7368}" dt="2025-07-23T16:51:52.779" v="1749" actId="13244"/>
          <ac:spMkLst>
            <pc:docMk/>
            <pc:sldMk cId="3947931489" sldId="597"/>
            <ac:spMk id="2" creationId="{427D9A2C-D5B9-C44C-07DC-3064B87EB72D}"/>
          </ac:spMkLst>
        </pc:spChg>
        <pc:spChg chg="ord">
          <ac:chgData name="Lott, Emily" userId="3e84e918-e0c1-4ea2-ba4d-59cc5524784d" providerId="ADAL" clId="{6F72E0F1-82EA-4C69-8B68-599ADE5F7368}" dt="2025-07-23T16:51:54.854" v="1750" actId="13244"/>
          <ac:spMkLst>
            <pc:docMk/>
            <pc:sldMk cId="3947931489" sldId="597"/>
            <ac:spMk id="4" creationId="{685D2D85-0684-663B-86A0-107A9C8B9B3E}"/>
          </ac:spMkLst>
        </pc:spChg>
        <pc:spChg chg="mod">
          <ac:chgData name="Lott, Emily" userId="3e84e918-e0c1-4ea2-ba4d-59cc5524784d" providerId="ADAL" clId="{6F72E0F1-82EA-4C69-8B68-599ADE5F7368}" dt="2025-07-23T16:51:49.340" v="1748" actId="962"/>
          <ac:spMkLst>
            <pc:docMk/>
            <pc:sldMk cId="3947931489" sldId="597"/>
            <ac:spMk id="6" creationId="{28206501-8246-BAD8-E314-E4EF7653D9A5}"/>
          </ac:spMkLst>
        </pc:spChg>
        <pc:graphicFrameChg chg="mod">
          <ac:chgData name="Lott, Emily" userId="3e84e918-e0c1-4ea2-ba4d-59cc5524784d" providerId="ADAL" clId="{6F72E0F1-82EA-4C69-8B68-599ADE5F7368}" dt="2025-07-22T19:20:33.495" v="938" actId="962"/>
          <ac:graphicFrameMkLst>
            <pc:docMk/>
            <pc:sldMk cId="3947931489" sldId="597"/>
            <ac:graphicFrameMk id="13" creationId="{EBC99651-47BB-BA4A-953A-8C8142AB1651}"/>
          </ac:graphicFrameMkLst>
        </pc:graphicFrameChg>
      </pc:sldChg>
      <pc:sldChg chg="modSp mod">
        <pc:chgData name="Lott, Emily" userId="3e84e918-e0c1-4ea2-ba4d-59cc5524784d" providerId="ADAL" clId="{6F72E0F1-82EA-4C69-8B68-599ADE5F7368}" dt="2025-07-23T19:10:19.083" v="1823" actId="692"/>
        <pc:sldMkLst>
          <pc:docMk/>
          <pc:sldMk cId="4127529750" sldId="598"/>
        </pc:sldMkLst>
        <pc:spChg chg="mod ord">
          <ac:chgData name="Lott, Emily" userId="3e84e918-e0c1-4ea2-ba4d-59cc5524784d" providerId="ADAL" clId="{6F72E0F1-82EA-4C69-8B68-599ADE5F7368}" dt="2025-07-23T19:09:41.727" v="1816" actId="207"/>
          <ac:spMkLst>
            <pc:docMk/>
            <pc:sldMk cId="4127529750" sldId="598"/>
            <ac:spMk id="2" creationId="{E6AB2996-BB51-56CD-1B47-8C3EF3C94044}"/>
          </ac:spMkLst>
        </pc:spChg>
        <pc:spChg chg="ord">
          <ac:chgData name="Lott, Emily" userId="3e84e918-e0c1-4ea2-ba4d-59cc5524784d" providerId="ADAL" clId="{6F72E0F1-82EA-4C69-8B68-599ADE5F7368}" dt="2025-07-23T16:53:05.449" v="1755" actId="13244"/>
          <ac:spMkLst>
            <pc:docMk/>
            <pc:sldMk cId="4127529750" sldId="598"/>
            <ac:spMk id="4" creationId="{70037013-CB3C-AE8F-2C00-B084BCE34A37}"/>
          </ac:spMkLst>
        </pc:spChg>
        <pc:graphicFrameChg chg="mod">
          <ac:chgData name="Lott, Emily" userId="3e84e918-e0c1-4ea2-ba4d-59cc5524784d" providerId="ADAL" clId="{6F72E0F1-82EA-4C69-8B68-599ADE5F7368}" dt="2025-07-23T19:10:19.083" v="1823" actId="692"/>
          <ac:graphicFrameMkLst>
            <pc:docMk/>
            <pc:sldMk cId="4127529750" sldId="598"/>
            <ac:graphicFrameMk id="13" creationId="{DBE16508-AF7A-5300-E83F-AB3574EDA94B}"/>
          </ac:graphicFrameMkLst>
        </pc:graphicFrameChg>
      </pc:sldChg>
      <pc:sldChg chg="modSp mod">
        <pc:chgData name="Lott, Emily" userId="3e84e918-e0c1-4ea2-ba4d-59cc5524784d" providerId="ADAL" clId="{6F72E0F1-82EA-4C69-8B68-599ADE5F7368}" dt="2025-07-23T16:53:29.415" v="1761" actId="13244"/>
        <pc:sldMkLst>
          <pc:docMk/>
          <pc:sldMk cId="1554209517" sldId="599"/>
        </pc:sldMkLst>
        <pc:spChg chg="mod">
          <ac:chgData name="Lott, Emily" userId="3e84e918-e0c1-4ea2-ba4d-59cc5524784d" providerId="ADAL" clId="{6F72E0F1-82EA-4C69-8B68-599ADE5F7368}" dt="2025-07-23T16:53:24.263" v="1759" actId="962"/>
          <ac:spMkLst>
            <pc:docMk/>
            <pc:sldMk cId="1554209517" sldId="599"/>
            <ac:spMk id="2" creationId="{6B9D40F7-6775-1E7A-C688-CCE27D83B23F}"/>
          </ac:spMkLst>
        </pc:spChg>
        <pc:spChg chg="mod ord">
          <ac:chgData name="Lott, Emily" userId="3e84e918-e0c1-4ea2-ba4d-59cc5524784d" providerId="ADAL" clId="{6F72E0F1-82EA-4C69-8B68-599ADE5F7368}" dt="2025-07-23T16:53:29.415" v="1761" actId="13244"/>
          <ac:spMkLst>
            <pc:docMk/>
            <pc:sldMk cId="1554209517" sldId="599"/>
            <ac:spMk id="3" creationId="{C5C693D4-F48A-7692-8C8E-012C3682C7D4}"/>
          </ac:spMkLst>
        </pc:spChg>
        <pc:spChg chg="ord">
          <ac:chgData name="Lott, Emily" userId="3e84e918-e0c1-4ea2-ba4d-59cc5524784d" providerId="ADAL" clId="{6F72E0F1-82EA-4C69-8B68-599ADE5F7368}" dt="2025-07-23T16:53:25.950" v="1760" actId="13244"/>
          <ac:spMkLst>
            <pc:docMk/>
            <pc:sldMk cId="1554209517" sldId="599"/>
            <ac:spMk id="4" creationId="{552EC496-00EC-D3ED-B869-E6694F0EE75C}"/>
          </ac:spMkLst>
        </pc:spChg>
        <pc:graphicFrameChg chg="mod">
          <ac:chgData name="Lott, Emily" userId="3e84e918-e0c1-4ea2-ba4d-59cc5524784d" providerId="ADAL" clId="{6F72E0F1-82EA-4C69-8B68-599ADE5F7368}" dt="2025-07-23T14:27:21.896" v="1397" actId="692"/>
          <ac:graphicFrameMkLst>
            <pc:docMk/>
            <pc:sldMk cId="1554209517" sldId="599"/>
            <ac:graphicFrameMk id="13" creationId="{1AADFBB1-0D57-E5F8-6228-0A6895EA5E9E}"/>
          </ac:graphicFrameMkLst>
        </pc:graphicFrameChg>
      </pc:sldChg>
      <pc:sldChg chg="modSp mod">
        <pc:chgData name="Lott, Emily" userId="3e84e918-e0c1-4ea2-ba4d-59cc5524784d" providerId="ADAL" clId="{6F72E0F1-82EA-4C69-8B68-599ADE5F7368}" dt="2025-07-23T16:55:43.116" v="1768" actId="13244"/>
        <pc:sldMkLst>
          <pc:docMk/>
          <pc:sldMk cId="1754735405" sldId="600"/>
        </pc:sldMkLst>
        <pc:spChg chg="mod ord">
          <ac:chgData name="Lott, Emily" userId="3e84e918-e0c1-4ea2-ba4d-59cc5524784d" providerId="ADAL" clId="{6F72E0F1-82EA-4C69-8B68-599ADE5F7368}" dt="2025-07-23T16:55:43.116" v="1768" actId="13244"/>
          <ac:spMkLst>
            <pc:docMk/>
            <pc:sldMk cId="1754735405" sldId="600"/>
            <ac:spMk id="2" creationId="{76D1A4DC-0FB7-8BC6-4D0F-0A6A62B2C574}"/>
          </ac:spMkLst>
        </pc:spChg>
        <pc:spChg chg="ord">
          <ac:chgData name="Lott, Emily" userId="3e84e918-e0c1-4ea2-ba4d-59cc5524784d" providerId="ADAL" clId="{6F72E0F1-82EA-4C69-8B68-599ADE5F7368}" dt="2025-07-23T16:55:41.695" v="1767" actId="13244"/>
          <ac:spMkLst>
            <pc:docMk/>
            <pc:sldMk cId="1754735405" sldId="600"/>
            <ac:spMk id="4" creationId="{6FFC28BE-2E2C-4EE5-6F9C-740A97D83190}"/>
          </ac:spMkLst>
        </pc:spChg>
        <pc:graphicFrameChg chg="mod">
          <ac:chgData name="Lott, Emily" userId="3e84e918-e0c1-4ea2-ba4d-59cc5524784d" providerId="ADAL" clId="{6F72E0F1-82EA-4C69-8B68-599ADE5F7368}" dt="2025-07-23T15:38:15.023" v="1621" actId="962"/>
          <ac:graphicFrameMkLst>
            <pc:docMk/>
            <pc:sldMk cId="1754735405" sldId="600"/>
            <ac:graphicFrameMk id="13" creationId="{E714A338-45E5-6493-EFB0-2CFEDE7DE902}"/>
          </ac:graphicFrameMkLst>
        </pc:graphicFrameChg>
      </pc:sldChg>
      <pc:sldChg chg="modSp">
        <pc:chgData name="Lott, Emily" userId="3e84e918-e0c1-4ea2-ba4d-59cc5524784d" providerId="ADAL" clId="{6F72E0F1-82EA-4C69-8B68-599ADE5F7368}" dt="2025-07-21T19:40:50.498" v="34" actId="13244"/>
        <pc:sldMkLst>
          <pc:docMk/>
          <pc:sldMk cId="3486408793" sldId="601"/>
        </pc:sldMkLst>
        <pc:graphicFrameChg chg="mod">
          <ac:chgData name="Lott, Emily" userId="3e84e918-e0c1-4ea2-ba4d-59cc5524784d" providerId="ADAL" clId="{6F72E0F1-82EA-4C69-8B68-599ADE5F7368}" dt="2025-07-21T19:40:50.498" v="34" actId="13244"/>
          <ac:graphicFrameMkLst>
            <pc:docMk/>
            <pc:sldMk cId="3486408793" sldId="601"/>
            <ac:graphicFrameMk id="8" creationId="{87C9D3EE-3C53-99E8-4ED1-D159B738D23F}"/>
          </ac:graphicFrameMkLst>
        </pc:graphicFrameChg>
      </pc:sldChg>
      <pc:sldChg chg="modSp mod">
        <pc:chgData name="Lott, Emily" userId="3e84e918-e0c1-4ea2-ba4d-59cc5524784d" providerId="ADAL" clId="{6F72E0F1-82EA-4C69-8B68-599ADE5F7368}" dt="2025-07-23T18:08:52.198" v="1783" actId="962"/>
        <pc:sldMkLst>
          <pc:docMk/>
          <pc:sldMk cId="2748439613" sldId="602"/>
        </pc:sldMkLst>
        <pc:spChg chg="mod ord">
          <ac:chgData name="Lott, Emily" userId="3e84e918-e0c1-4ea2-ba4d-59cc5524784d" providerId="ADAL" clId="{6F72E0F1-82EA-4C69-8B68-599ADE5F7368}" dt="2025-07-23T16:47:55.053" v="1736" actId="13244"/>
          <ac:spMkLst>
            <pc:docMk/>
            <pc:sldMk cId="2748439613" sldId="602"/>
            <ac:spMk id="2" creationId="{CF9BF335-EA5B-BC7C-86E2-39AC4658D2DF}"/>
          </ac:spMkLst>
        </pc:spChg>
        <pc:spChg chg="mod ord">
          <ac:chgData name="Lott, Emily" userId="3e84e918-e0c1-4ea2-ba4d-59cc5524784d" providerId="ADAL" clId="{6F72E0F1-82EA-4C69-8B68-599ADE5F7368}" dt="2025-07-23T16:47:59.931" v="1738" actId="13244"/>
          <ac:spMkLst>
            <pc:docMk/>
            <pc:sldMk cId="2748439613" sldId="602"/>
            <ac:spMk id="3" creationId="{615BA50D-8F1E-6B39-2849-9E5BB7020E51}"/>
          </ac:spMkLst>
        </pc:spChg>
        <pc:spChg chg="ord">
          <ac:chgData name="Lott, Emily" userId="3e84e918-e0c1-4ea2-ba4d-59cc5524784d" providerId="ADAL" clId="{6F72E0F1-82EA-4C69-8B68-599ADE5F7368}" dt="2025-07-23T16:40:30.354" v="1731" actId="13244"/>
          <ac:spMkLst>
            <pc:docMk/>
            <pc:sldMk cId="2748439613" sldId="602"/>
            <ac:spMk id="4" creationId="{399E8812-6782-9E69-7E1A-574293A3DFF9}"/>
          </ac:spMkLst>
        </pc:spChg>
        <pc:graphicFrameChg chg="mod">
          <ac:chgData name="Lott, Emily" userId="3e84e918-e0c1-4ea2-ba4d-59cc5524784d" providerId="ADAL" clId="{6F72E0F1-82EA-4C69-8B68-599ADE5F7368}" dt="2025-07-23T18:08:52.198" v="1783" actId="962"/>
          <ac:graphicFrameMkLst>
            <pc:docMk/>
            <pc:sldMk cId="2748439613" sldId="602"/>
            <ac:graphicFrameMk id="13" creationId="{B0649867-17BB-8A74-0572-4538ABBBC194}"/>
          </ac:graphicFrameMkLst>
        </pc:graphicFrameChg>
      </pc:sldChg>
      <pc:sldChg chg="modSp mod">
        <pc:chgData name="Lott, Emily" userId="3e84e918-e0c1-4ea2-ba4d-59cc5524784d" providerId="ADAL" clId="{6F72E0F1-82EA-4C69-8B68-599ADE5F7368}" dt="2025-07-23T16:48:26.084" v="1741" actId="13244"/>
        <pc:sldMkLst>
          <pc:docMk/>
          <pc:sldMk cId="1620107138" sldId="603"/>
        </pc:sldMkLst>
        <pc:spChg chg="mod ord">
          <ac:chgData name="Lott, Emily" userId="3e84e918-e0c1-4ea2-ba4d-59cc5524784d" providerId="ADAL" clId="{6F72E0F1-82EA-4C69-8B68-599ADE5F7368}" dt="2025-07-23T16:48:26.084" v="1741" actId="13244"/>
          <ac:spMkLst>
            <pc:docMk/>
            <pc:sldMk cId="1620107138" sldId="603"/>
            <ac:spMk id="2" creationId="{CF1589F4-E2B7-6C1B-0529-AB7EA6B276B5}"/>
          </ac:spMkLst>
        </pc:spChg>
        <pc:spChg chg="ord">
          <ac:chgData name="Lott, Emily" userId="3e84e918-e0c1-4ea2-ba4d-59cc5524784d" providerId="ADAL" clId="{6F72E0F1-82EA-4C69-8B68-599ADE5F7368}" dt="2025-07-23T16:48:23.617" v="1740" actId="13244"/>
          <ac:spMkLst>
            <pc:docMk/>
            <pc:sldMk cId="1620107138" sldId="603"/>
            <ac:spMk id="4" creationId="{7A72FE01-886A-D430-9061-624D7F707CB2}"/>
          </ac:spMkLst>
        </pc:spChg>
        <pc:graphicFrameChg chg="mod">
          <ac:chgData name="Lott, Emily" userId="3e84e918-e0c1-4ea2-ba4d-59cc5524784d" providerId="ADAL" clId="{6F72E0F1-82EA-4C69-8B68-599ADE5F7368}" dt="2025-07-22T17:18:35.233" v="393" actId="692"/>
          <ac:graphicFrameMkLst>
            <pc:docMk/>
            <pc:sldMk cId="1620107138" sldId="603"/>
            <ac:graphicFrameMk id="13" creationId="{7B966AB0-6D3B-2E07-39D5-A5DEDFAF6173}"/>
          </ac:graphicFrameMkLst>
        </pc:graphicFrameChg>
      </pc:sldChg>
      <pc:sldChg chg="modSp mod">
        <pc:chgData name="Lott, Emily" userId="3e84e918-e0c1-4ea2-ba4d-59cc5524784d" providerId="ADAL" clId="{6F72E0F1-82EA-4C69-8B68-599ADE5F7368}" dt="2025-07-23T16:57:07.803" v="1771" actId="13244"/>
        <pc:sldMkLst>
          <pc:docMk/>
          <pc:sldMk cId="416027338" sldId="604"/>
        </pc:sldMkLst>
        <pc:spChg chg="ord">
          <ac:chgData name="Lott, Emily" userId="3e84e918-e0c1-4ea2-ba4d-59cc5524784d" providerId="ADAL" clId="{6F72E0F1-82EA-4C69-8B68-599ADE5F7368}" dt="2025-07-23T16:57:07.803" v="1771" actId="13244"/>
          <ac:spMkLst>
            <pc:docMk/>
            <pc:sldMk cId="416027338" sldId="604"/>
            <ac:spMk id="4" creationId="{BCA9F3C1-1929-8C2D-C6B3-6A6A08D04A02}"/>
          </ac:spMkLst>
        </pc:spChg>
        <pc:graphicFrameChg chg="mod">
          <ac:chgData name="Lott, Emily" userId="3e84e918-e0c1-4ea2-ba4d-59cc5524784d" providerId="ADAL" clId="{6F72E0F1-82EA-4C69-8B68-599ADE5F7368}" dt="2025-07-22T18:21:27.648" v="603" actId="962"/>
          <ac:graphicFrameMkLst>
            <pc:docMk/>
            <pc:sldMk cId="416027338" sldId="604"/>
            <ac:graphicFrameMk id="3" creationId="{6CDB2967-7495-1A35-3028-0AB215AF4CA9}"/>
          </ac:graphicFrameMkLst>
        </pc:graphicFrameChg>
      </pc:sldChg>
      <pc:sldChg chg="modSp mod">
        <pc:chgData name="Lott, Emily" userId="3e84e918-e0c1-4ea2-ba4d-59cc5524784d" providerId="ADAL" clId="{6F72E0F1-82EA-4C69-8B68-599ADE5F7368}" dt="2025-07-23T18:54:45.869" v="1799" actId="962"/>
        <pc:sldMkLst>
          <pc:docMk/>
          <pc:sldMk cId="2364998224" sldId="605"/>
        </pc:sldMkLst>
        <pc:spChg chg="mod ord">
          <ac:chgData name="Lott, Emily" userId="3e84e918-e0c1-4ea2-ba4d-59cc5524784d" providerId="ADAL" clId="{6F72E0F1-82EA-4C69-8B68-599ADE5F7368}" dt="2025-07-23T16:51:38.055" v="1747" actId="13244"/>
          <ac:spMkLst>
            <pc:docMk/>
            <pc:sldMk cId="2364998224" sldId="605"/>
            <ac:spMk id="3" creationId="{27F73519-A2EE-CD24-CEE2-B7B23C59138D}"/>
          </ac:spMkLst>
        </pc:spChg>
        <pc:spChg chg="ord">
          <ac:chgData name="Lott, Emily" userId="3e84e918-e0c1-4ea2-ba4d-59cc5524784d" providerId="ADAL" clId="{6F72E0F1-82EA-4C69-8B68-599ADE5F7368}" dt="2025-07-23T16:51:33.441" v="1746" actId="13244"/>
          <ac:spMkLst>
            <pc:docMk/>
            <pc:sldMk cId="2364998224" sldId="605"/>
            <ac:spMk id="4" creationId="{B3A99039-22F6-2AF9-9DDA-3DBD3B46F853}"/>
          </ac:spMkLst>
        </pc:spChg>
        <pc:graphicFrameChg chg="mod">
          <ac:chgData name="Lott, Emily" userId="3e84e918-e0c1-4ea2-ba4d-59cc5524784d" providerId="ADAL" clId="{6F72E0F1-82EA-4C69-8B68-599ADE5F7368}" dt="2025-07-23T18:54:45.869" v="1799" actId="962"/>
          <ac:graphicFrameMkLst>
            <pc:docMk/>
            <pc:sldMk cId="2364998224" sldId="605"/>
            <ac:graphicFrameMk id="13" creationId="{ECE4A170-F3E4-EA51-4810-3A0A93E2CEFA}"/>
          </ac:graphicFrameMkLst>
        </pc:graphicFrameChg>
      </pc:sldChg>
      <pc:sldChg chg="modSp mod">
        <pc:chgData name="Lott, Emily" userId="3e84e918-e0c1-4ea2-ba4d-59cc5524784d" providerId="ADAL" clId="{6F72E0F1-82EA-4C69-8B68-599ADE5F7368}" dt="2025-07-23T19:09:02.502" v="1815" actId="962"/>
        <pc:sldMkLst>
          <pc:docMk/>
          <pc:sldMk cId="634478546" sldId="606"/>
        </pc:sldMkLst>
        <pc:spChg chg="mod">
          <ac:chgData name="Lott, Emily" userId="3e84e918-e0c1-4ea2-ba4d-59cc5524784d" providerId="ADAL" clId="{6F72E0F1-82EA-4C69-8B68-599ADE5F7368}" dt="2025-07-22T19:32:08.851" v="948" actId="207"/>
          <ac:spMkLst>
            <pc:docMk/>
            <pc:sldMk cId="634478546" sldId="606"/>
            <ac:spMk id="2" creationId="{95690F8E-A457-8870-A10F-04CEC78B371B}"/>
          </ac:spMkLst>
        </pc:spChg>
        <pc:spChg chg="ord">
          <ac:chgData name="Lott, Emily" userId="3e84e918-e0c1-4ea2-ba4d-59cc5524784d" providerId="ADAL" clId="{6F72E0F1-82EA-4C69-8B68-599ADE5F7368}" dt="2025-07-23T16:52:12.668" v="1752" actId="13244"/>
          <ac:spMkLst>
            <pc:docMk/>
            <pc:sldMk cId="634478546" sldId="606"/>
            <ac:spMk id="4" creationId="{C72D3091-BCE1-6009-6ABD-42B01F5E3819}"/>
          </ac:spMkLst>
        </pc:spChg>
        <pc:spChg chg="mod ord">
          <ac:chgData name="Lott, Emily" userId="3e84e918-e0c1-4ea2-ba4d-59cc5524784d" providerId="ADAL" clId="{6F72E0F1-82EA-4C69-8B68-599ADE5F7368}" dt="2025-07-23T16:52:18.400" v="1754" actId="13244"/>
          <ac:spMkLst>
            <pc:docMk/>
            <pc:sldMk cId="634478546" sldId="606"/>
            <ac:spMk id="6" creationId="{0F6CF617-F4FA-D140-EEAB-540E9346018E}"/>
          </ac:spMkLst>
        </pc:spChg>
        <pc:spChg chg="ord">
          <ac:chgData name="Lott, Emily" userId="3e84e918-e0c1-4ea2-ba4d-59cc5524784d" providerId="ADAL" clId="{6F72E0F1-82EA-4C69-8B68-599ADE5F7368}" dt="2025-07-23T16:52:17.091" v="1753" actId="13244"/>
          <ac:spMkLst>
            <pc:docMk/>
            <pc:sldMk cId="634478546" sldId="606"/>
            <ac:spMk id="14" creationId="{76BA05DE-6D86-B095-9117-B1C605D6D578}"/>
          </ac:spMkLst>
        </pc:spChg>
        <pc:graphicFrameChg chg="mod">
          <ac:chgData name="Lott, Emily" userId="3e84e918-e0c1-4ea2-ba4d-59cc5524784d" providerId="ADAL" clId="{6F72E0F1-82EA-4C69-8B68-599ADE5F7368}" dt="2025-07-23T19:09:02.502" v="1815" actId="962"/>
          <ac:graphicFrameMkLst>
            <pc:docMk/>
            <pc:sldMk cId="634478546" sldId="606"/>
            <ac:graphicFrameMk id="3" creationId="{B7B82663-15D0-1D9C-4E95-76B22D94CF0D}"/>
          </ac:graphicFrameMkLst>
        </pc:graphicFrameChg>
      </pc:sldChg>
      <pc:sldChg chg="modSp mod">
        <pc:chgData name="Lott, Emily" userId="3e84e918-e0c1-4ea2-ba4d-59cc5524784d" providerId="ADAL" clId="{6F72E0F1-82EA-4C69-8B68-599ADE5F7368}" dt="2025-07-23T16:53:18.817" v="1758" actId="13244"/>
        <pc:sldMkLst>
          <pc:docMk/>
          <pc:sldMk cId="2168913737" sldId="607"/>
        </pc:sldMkLst>
        <pc:spChg chg="mod ord">
          <ac:chgData name="Lott, Emily" userId="3e84e918-e0c1-4ea2-ba4d-59cc5524784d" providerId="ADAL" clId="{6F72E0F1-82EA-4C69-8B68-599ADE5F7368}" dt="2025-07-23T16:53:18.817" v="1758" actId="13244"/>
          <ac:spMkLst>
            <pc:docMk/>
            <pc:sldMk cId="2168913737" sldId="607"/>
            <ac:spMk id="2" creationId="{540E5D12-408A-1BDE-AE2E-EEF55D5D8B44}"/>
          </ac:spMkLst>
        </pc:spChg>
        <pc:spChg chg="ord">
          <ac:chgData name="Lott, Emily" userId="3e84e918-e0c1-4ea2-ba4d-59cc5524784d" providerId="ADAL" clId="{6F72E0F1-82EA-4C69-8B68-599ADE5F7368}" dt="2025-07-23T16:53:16.460" v="1757" actId="13244"/>
          <ac:spMkLst>
            <pc:docMk/>
            <pc:sldMk cId="2168913737" sldId="607"/>
            <ac:spMk id="4" creationId="{12890586-8B4B-6A4F-64F8-B2B7A8E85C10}"/>
          </ac:spMkLst>
        </pc:spChg>
        <pc:graphicFrameChg chg="mod">
          <ac:chgData name="Lott, Emily" userId="3e84e918-e0c1-4ea2-ba4d-59cc5524784d" providerId="ADAL" clId="{6F72E0F1-82EA-4C69-8B68-599ADE5F7368}" dt="2025-07-23T14:25:13.973" v="1298" actId="962"/>
          <ac:graphicFrameMkLst>
            <pc:docMk/>
            <pc:sldMk cId="2168913737" sldId="607"/>
            <ac:graphicFrameMk id="13" creationId="{3A8DF49D-42CB-8118-8C46-FAFF20E2BD33}"/>
          </ac:graphicFrameMkLst>
        </pc:graphicFrameChg>
      </pc:sldChg>
      <pc:sldChg chg="modSp mod">
        <pc:chgData name="Lott, Emily" userId="3e84e918-e0c1-4ea2-ba4d-59cc5524784d" providerId="ADAL" clId="{6F72E0F1-82EA-4C69-8B68-599ADE5F7368}" dt="2025-07-23T19:25:50.929" v="1835" actId="962"/>
        <pc:sldMkLst>
          <pc:docMk/>
          <pc:sldMk cId="2439953747" sldId="608"/>
        </pc:sldMkLst>
        <pc:spChg chg="mod ord">
          <ac:chgData name="Lott, Emily" userId="3e84e918-e0c1-4ea2-ba4d-59cc5524784d" providerId="ADAL" clId="{6F72E0F1-82EA-4C69-8B68-599ADE5F7368}" dt="2025-07-23T16:55:34.130" v="1766" actId="13244"/>
          <ac:spMkLst>
            <pc:docMk/>
            <pc:sldMk cId="2439953747" sldId="608"/>
            <ac:spMk id="3" creationId="{14871DCA-56B0-0D89-30A1-0C191D4401D2}"/>
          </ac:spMkLst>
        </pc:spChg>
        <pc:spChg chg="ord">
          <ac:chgData name="Lott, Emily" userId="3e84e918-e0c1-4ea2-ba4d-59cc5524784d" providerId="ADAL" clId="{6F72E0F1-82EA-4C69-8B68-599ADE5F7368}" dt="2025-07-23T16:55:31.198" v="1765" actId="13244"/>
          <ac:spMkLst>
            <pc:docMk/>
            <pc:sldMk cId="2439953747" sldId="608"/>
            <ac:spMk id="4" creationId="{E162CB32-EBEC-26CA-9466-4E6A780525D6}"/>
          </ac:spMkLst>
        </pc:spChg>
        <pc:spChg chg="mod">
          <ac:chgData name="Lott, Emily" userId="3e84e918-e0c1-4ea2-ba4d-59cc5524784d" providerId="ADAL" clId="{6F72E0F1-82EA-4C69-8B68-599ADE5F7368}" dt="2025-07-23T16:55:25.019" v="1762" actId="962"/>
          <ac:spMkLst>
            <pc:docMk/>
            <pc:sldMk cId="2439953747" sldId="608"/>
            <ac:spMk id="6" creationId="{26CDC6D8-BEA8-5074-D1D9-5D58C040F544}"/>
          </ac:spMkLst>
        </pc:spChg>
        <pc:spChg chg="mod">
          <ac:chgData name="Lott, Emily" userId="3e84e918-e0c1-4ea2-ba4d-59cc5524784d" providerId="ADAL" clId="{6F72E0F1-82EA-4C69-8B68-599ADE5F7368}" dt="2025-07-23T16:55:26.799" v="1763" actId="962"/>
          <ac:spMkLst>
            <pc:docMk/>
            <pc:sldMk cId="2439953747" sldId="608"/>
            <ac:spMk id="7" creationId="{50B2047F-B3A9-74BD-5811-3F0CE3F05B45}"/>
          </ac:spMkLst>
        </pc:spChg>
        <pc:spChg chg="mod">
          <ac:chgData name="Lott, Emily" userId="3e84e918-e0c1-4ea2-ba4d-59cc5524784d" providerId="ADAL" clId="{6F72E0F1-82EA-4C69-8B68-599ADE5F7368}" dt="2025-07-23T16:55:28.799" v="1764" actId="962"/>
          <ac:spMkLst>
            <pc:docMk/>
            <pc:sldMk cId="2439953747" sldId="608"/>
            <ac:spMk id="8" creationId="{41FAF77A-F2CE-1877-D2B1-D661FCD79463}"/>
          </ac:spMkLst>
        </pc:spChg>
        <pc:graphicFrameChg chg="mod">
          <ac:chgData name="Lott, Emily" userId="3e84e918-e0c1-4ea2-ba4d-59cc5524784d" providerId="ADAL" clId="{6F72E0F1-82EA-4C69-8B68-599ADE5F7368}" dt="2025-07-23T19:25:50.929" v="1835" actId="962"/>
          <ac:graphicFrameMkLst>
            <pc:docMk/>
            <pc:sldMk cId="2439953747" sldId="608"/>
            <ac:graphicFrameMk id="13" creationId="{29ED2111-27F2-93B7-143C-1C219326F553}"/>
          </ac:graphicFrameMkLst>
        </pc:graphicFrameChg>
      </pc:sldChg>
      <pc:sldChg chg="modSp mod">
        <pc:chgData name="Lott, Emily" userId="3e84e918-e0c1-4ea2-ba4d-59cc5524784d" providerId="ADAL" clId="{6F72E0F1-82EA-4C69-8B68-599ADE5F7368}" dt="2025-07-23T16:55:54.030" v="1770" actId="13244"/>
        <pc:sldMkLst>
          <pc:docMk/>
          <pc:sldMk cId="2576373229" sldId="609"/>
        </pc:sldMkLst>
        <pc:spChg chg="mod ord">
          <ac:chgData name="Lott, Emily" userId="3e84e918-e0c1-4ea2-ba4d-59cc5524784d" providerId="ADAL" clId="{6F72E0F1-82EA-4C69-8B68-599ADE5F7368}" dt="2025-07-23T16:55:54.030" v="1770" actId="13244"/>
          <ac:spMkLst>
            <pc:docMk/>
            <pc:sldMk cId="2576373229" sldId="609"/>
            <ac:spMk id="2" creationId="{AAC5CB7C-A11D-27B6-8478-3262307B78D2}"/>
          </ac:spMkLst>
        </pc:spChg>
        <pc:spChg chg="ord">
          <ac:chgData name="Lott, Emily" userId="3e84e918-e0c1-4ea2-ba4d-59cc5524784d" providerId="ADAL" clId="{6F72E0F1-82EA-4C69-8B68-599ADE5F7368}" dt="2025-07-23T16:55:52.045" v="1769" actId="13244"/>
          <ac:spMkLst>
            <pc:docMk/>
            <pc:sldMk cId="2576373229" sldId="609"/>
            <ac:spMk id="4" creationId="{FFBD5ED6-E7FD-DF50-5085-EFE58DC3FA2A}"/>
          </ac:spMkLst>
        </pc:spChg>
        <pc:graphicFrameChg chg="mod">
          <ac:chgData name="Lott, Emily" userId="3e84e918-e0c1-4ea2-ba4d-59cc5524784d" providerId="ADAL" clId="{6F72E0F1-82EA-4C69-8B68-599ADE5F7368}" dt="2025-07-23T16:11:45.505" v="1727" actId="962"/>
          <ac:graphicFrameMkLst>
            <pc:docMk/>
            <pc:sldMk cId="2576373229" sldId="609"/>
            <ac:graphicFrameMk id="13" creationId="{88225003-5460-4876-1074-CBBF89ADBED2}"/>
          </ac:graphicFrameMkLst>
        </pc:graphicFrameChg>
      </pc:sldChg>
      <pc:sldChg chg="modSp mod">
        <pc:chgData name="Lott, Emily" userId="3e84e918-e0c1-4ea2-ba4d-59cc5524784d" providerId="ADAL" clId="{6F72E0F1-82EA-4C69-8B68-599ADE5F7368}" dt="2025-07-23T19:32:21.783" v="1841" actId="207"/>
        <pc:sldMkLst>
          <pc:docMk/>
          <pc:sldMk cId="4150303636" sldId="610"/>
        </pc:sldMkLst>
        <pc:spChg chg="mod">
          <ac:chgData name="Lott, Emily" userId="3e84e918-e0c1-4ea2-ba4d-59cc5524784d" providerId="ADAL" clId="{6F72E0F1-82EA-4C69-8B68-599ADE5F7368}" dt="2025-07-23T19:32:21.783" v="1841" actId="207"/>
          <ac:spMkLst>
            <pc:docMk/>
            <pc:sldMk cId="4150303636" sldId="610"/>
            <ac:spMk id="6" creationId="{5E35554B-93D1-444B-5D18-1261B1326BB6}"/>
          </ac:spMkLst>
        </pc:spChg>
      </pc:sldChg>
      <pc:sldChg chg="modSp">
        <pc:chgData name="Lott, Emily" userId="3e84e918-e0c1-4ea2-ba4d-59cc5524784d" providerId="ADAL" clId="{6F72E0F1-82EA-4C69-8B68-599ADE5F7368}" dt="2025-07-21T19:02:33.025" v="9" actId="1076"/>
        <pc:sldMkLst>
          <pc:docMk/>
          <pc:sldMk cId="3077701797" sldId="612"/>
        </pc:sldMkLst>
        <pc:spChg chg="mod">
          <ac:chgData name="Lott, Emily" userId="3e84e918-e0c1-4ea2-ba4d-59cc5524784d" providerId="ADAL" clId="{6F72E0F1-82EA-4C69-8B68-599ADE5F7368}" dt="2025-07-21T19:02:33.025" v="9" actId="1076"/>
          <ac:spMkLst>
            <pc:docMk/>
            <pc:sldMk cId="3077701797" sldId="612"/>
            <ac:spMk id="8" creationId="{17292AE2-6DC7-91F1-2635-B69C6FB3FB5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Lbls>
            <c:dLbl>
              <c:idx val="0"/>
              <c:layout>
                <c:manualLayout>
                  <c:x val="-0.13248015873015875"/>
                  <c:y val="3.71745035593851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92-41DB-A59B-08F57DA1835C}"/>
                </c:ext>
              </c:extLst>
            </c:dLbl>
            <c:dLbl>
              <c:idx val="1"/>
              <c:layout>
                <c:manualLayout>
                  <c:x val="3.968175853018373E-3"/>
                  <c:y val="-9.3750000000000291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0972222222222214E-2"/>
                      <c:h val="4.253125E-2"/>
                    </c:manualLayout>
                  </c15:layout>
                </c:ext>
                <c:ext xmlns:c16="http://schemas.microsoft.com/office/drawing/2014/chart" uri="{C3380CC4-5D6E-409C-BE32-E72D297353CC}">
                  <c16:uniqueId val="{00000002-0FD5-F649-AFFE-6C25E3F3C0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0.73499999999999999</c:v>
                </c:pt>
                <c:pt idx="1">
                  <c:v>0.74099999999999999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2652777777777777"/>
                  <c:y val="-7.434900711877107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5-F649-AFFE-6C25E3F3C0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0.77800000000000002</c:v>
                </c:pt>
                <c:pt idx="1">
                  <c:v>0.78099999999999992</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1031746031746031"/>
                  <c:y val="1.8157549644061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2023</c:v>
                </c:pt>
                <c:pt idx="1">
                  <c:v>2024</c:v>
                </c:pt>
              </c:numCache>
            </c:numRef>
          </c:cat>
          <c:val>
            <c:numRef>
              <c:f>Sheet1!$D$2:$D$3</c:f>
              <c:numCache>
                <c:formatCode>0.0%</c:formatCode>
                <c:ptCount val="2"/>
                <c:pt idx="0">
                  <c:v>0.65600000000000003</c:v>
                </c:pt>
                <c:pt idx="1">
                  <c:v>0.68100000000000005</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 </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2837301587301586"/>
                  <c:y val="7.43490071187707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5.9523809523809521E-3"/>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0.69099999999999995</c:v>
                </c:pt>
                <c:pt idx="1">
                  <c:v>0.71499999999999997</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48618922634666E-2"/>
          <c:y val="5.8538045633859996E-2"/>
          <c:w val="0.90220534933133356"/>
          <c:h val="0.66938927074546306"/>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Lbls>
            <c:dLbl>
              <c:idx val="0"/>
              <c:layout>
                <c:manualLayout>
                  <c:x val="-0.11263888888888893"/>
                  <c:y val="-2.4117751012949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F4-41BB-8EC7-AA05255BE539}"/>
                </c:ext>
              </c:extLst>
            </c:dLbl>
            <c:dLbl>
              <c:idx val="1"/>
              <c:layout>
                <c:manualLayout>
                  <c:x val="7.9365079365079361E-3"/>
                  <c:y val="-2.2426518433678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4-41BB-8EC7-AA05255BE53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0.73399999999999999</c:v>
                </c:pt>
                <c:pt idx="1">
                  <c:v>0.71599999999999997</c:v>
                </c:pt>
              </c:numCache>
            </c:numRef>
          </c:val>
          <c:smooth val="0"/>
          <c:extLst>
            <c:ext xmlns:c16="http://schemas.microsoft.com/office/drawing/2014/chart" uri="{C3380CC4-5D6E-409C-BE32-E72D297353CC}">
              <c16:uniqueId val="{00000002-D0F4-41BB-8EC7-AA05255BE539}"/>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F4-41BB-8EC7-AA05255BE53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0.77700000000000002</c:v>
                </c:pt>
                <c:pt idx="1">
                  <c:v>0.75900000000000001</c:v>
                </c:pt>
              </c:numCache>
            </c:numRef>
          </c:val>
          <c:smooth val="0"/>
          <c:extLst>
            <c:ext xmlns:c16="http://schemas.microsoft.com/office/drawing/2014/chart" uri="{C3380CC4-5D6E-409C-BE32-E72D297353CC}">
              <c16:uniqueId val="{00000004-D0F4-41BB-8EC7-AA05255BE539}"/>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alpha val="88000"/>
                  </a:schemeClr>
                </a:solidFill>
              </a:ln>
              <a:effectLst/>
            </c:spPr>
          </c:marker>
          <c:dLbls>
            <c:dLbl>
              <c:idx val="0"/>
              <c:layout>
                <c:manualLayout>
                  <c:x val="-9.4444444444444442E-2"/>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F4-41BB-8EC7-AA05255BE539}"/>
                </c:ext>
              </c:extLst>
            </c:dLbl>
            <c:dLbl>
              <c:idx val="1"/>
              <c:layout>
                <c:manualLayout>
                  <c:x val="-7.9365079365079361E-3"/>
                  <c:y val="2.8124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F4-41BB-8EC7-AA05255BE5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2023</c:v>
                </c:pt>
                <c:pt idx="1">
                  <c:v>2024</c:v>
                </c:pt>
              </c:numCache>
            </c:numRef>
          </c:cat>
          <c:val>
            <c:numRef>
              <c:f>Sheet1!$D$2:$D$3</c:f>
              <c:numCache>
                <c:formatCode>0.0%</c:formatCode>
                <c:ptCount val="2"/>
                <c:pt idx="0">
                  <c:v>0.67300000000000004</c:v>
                </c:pt>
                <c:pt idx="1">
                  <c:v>0.65700000000000003</c:v>
                </c:pt>
              </c:numCache>
            </c:numRef>
          </c:val>
          <c:smooth val="0"/>
          <c:extLst>
            <c:ext xmlns:c16="http://schemas.microsoft.com/office/drawing/2014/chart" uri="{C3380CC4-5D6E-409C-BE32-E72D297353CC}">
              <c16:uniqueId val="{00000007-D0F4-41BB-8EC7-AA05255BE539}"/>
            </c:ext>
          </c:extLst>
        </c:ser>
        <c:ser>
          <c:idx val="4"/>
          <c:order val="4"/>
          <c:tx>
            <c:strRef>
              <c:f>Sheet1!$F$1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091269841269841"/>
                  <c:y val="-7.6016278403709704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D0F4-41BB-8EC7-AA05255BE539}"/>
                </c:ext>
              </c:extLst>
            </c:dLbl>
            <c:dLbl>
              <c:idx val="1"/>
              <c:layout>
                <c:manualLayout>
                  <c:x val="7.5396825396825398E-3"/>
                  <c:y val="1.217416916204404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D0F4-41BB-8EC7-AA05255BE5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Sheet1!$F$2:$F$3</c:f>
              <c:numCache>
                <c:formatCode>0.0%</c:formatCode>
                <c:ptCount val="2"/>
                <c:pt idx="0">
                  <c:v>0.70199999999999996</c:v>
                </c:pt>
                <c:pt idx="1">
                  <c:v>0.69699999999999995</c:v>
                </c:pt>
              </c:numCache>
            </c:numRef>
          </c:val>
          <c:smooth val="0"/>
          <c:extLst xmlns:c15="http://schemas.microsoft.com/office/drawing/2012/chart">
            <c:ext xmlns:c16="http://schemas.microsoft.com/office/drawing/2014/chart" uri="{C3380CC4-5D6E-409C-BE32-E72D297353CC}">
              <c16:uniqueId val="{0000000D-D0F4-41BB-8EC7-AA05255BE539}"/>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Column1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0.12638888888888891"/>
                        <c:y val="6.250000000000000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D0F4-41BB-8EC7-AA05255BE539}"/>
                      </c:ext>
                    </c:extLst>
                  </c:dLbl>
                  <c:dLbl>
                    <c:idx val="1"/>
                    <c:layout>
                      <c:manualLayout>
                        <c:x val="1.1904761904761904E-2"/>
                        <c:y val="2.500000000000000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D0F4-41BB-8EC7-AA05255BE5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4"/>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Sheet1!$E$2:$E$3</c15:sqref>
                        </c15:formulaRef>
                      </c:ext>
                    </c:extLst>
                    <c:numCache>
                      <c:formatCode>0.0%</c:formatCode>
                      <c:ptCount val="2"/>
                      <c:pt idx="0">
                        <c:v>0.69599999999999995</c:v>
                      </c:pt>
                      <c:pt idx="1">
                        <c:v>0.68700000000000006</c:v>
                      </c:pt>
                    </c:numCache>
                  </c:numRef>
                </c:val>
                <c:smooth val="0"/>
                <c:extLst>
                  <c:ext xmlns:c16="http://schemas.microsoft.com/office/drawing/2014/chart" uri="{C3380CC4-5D6E-409C-BE32-E72D297353CC}">
                    <c16:uniqueId val="{0000000A-D0F4-41BB-8EC7-AA05255BE539}"/>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161240299333249"/>
                  <c:y val="-3.2111576349697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1.0233998946309318E-2"/>
                  <c:y val="-5.1305477453908793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3213451978023009E-2"/>
                      <c:h val="7.6906249999999995E-2"/>
                    </c:manualLayout>
                  </c15:layout>
                </c:ext>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0.67500000000000004</c:v>
                </c:pt>
                <c:pt idx="1">
                  <c:v>0.63300000000000001</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9.9206349206349242E-2"/>
                  <c:y val="-3.749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1.984126984126984E-3"/>
                  <c:y val="-3.43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0.71799999999999997</c:v>
                </c:pt>
                <c:pt idx="1">
                  <c:v>0.67600000000000005</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2.7986140534745603E-3"/>
                  <c:y val="2.4999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0.60299999999999998</c:v>
                </c:pt>
                <c:pt idx="1">
                  <c:v>0.56299999999999994</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0840636617411167"/>
                  <c:y val="4.06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8.1871346914199634E-3"/>
                  <c:y val="3.7499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0.65600000000000003</c:v>
                </c:pt>
                <c:pt idx="1">
                  <c:v>0.622</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 </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0.1109126286069123"/>
                        <c:y val="3.294878105242812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4185-4EC0-8951-42385A2A1EA4}"/>
                      </c:ext>
                    </c:extLst>
                  </c:dLbl>
                  <c:dLbl>
                    <c:idx val="1"/>
                    <c:layout>
                      <c:manualLayout>
                        <c:x val="3.5714285714285713E-3"/>
                        <c:y val="-4.374999999999999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5"/>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0.0%</c:formatCode>
                      <c:ptCount val="2"/>
                      <c:pt idx="0">
                        <c:v>0.66600000000000004</c:v>
                      </c:pt>
                      <c:pt idx="1">
                        <c:v>0.63400000000000001</c:v>
                      </c:pt>
                    </c:numCache>
                  </c:numRef>
                </c:val>
                <c:smooth val="0"/>
                <c:extLst>
                  <c:ext xmlns:c16="http://schemas.microsoft.com/office/drawing/2014/chart" uri="{C3380CC4-5D6E-409C-BE32-E72D297353CC}">
                    <c16:uniqueId val="{00000000-4185-4EC0-8951-42385A2A1EA4}"/>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cmpd="sng">
              <a:solidFill>
                <a:srgbClr val="7030A0"/>
              </a:solidFill>
              <a:prstDash val="solid"/>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cmpd="sng">
                <a:solidFill>
                  <a:srgbClr val="7030A0"/>
                </a:solidFill>
                <a:prstDash val="solid"/>
                <a:round/>
              </a:ln>
              <a:effectLst/>
            </c:spPr>
            <c:extLst>
              <c:ext xmlns:c16="http://schemas.microsoft.com/office/drawing/2014/chart" uri="{C3380CC4-5D6E-409C-BE32-E72D297353CC}">
                <c16:uniqueId val="{00000003-F4E8-4CD8-B493-A7D885492E56}"/>
              </c:ext>
            </c:extLst>
          </c:dPt>
          <c:dLbls>
            <c:dLbl>
              <c:idx val="0"/>
              <c:layout>
                <c:manualLayout>
                  <c:x val="-0.11161240299333249"/>
                  <c:y val="-3.21115763496975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1.0233998946309318E-2"/>
                  <c:y val="-5.1305477453908793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3213451978023009E-2"/>
                      <c:h val="7.6906249999999995E-2"/>
                    </c:manualLayout>
                  </c15:layout>
                </c:ext>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0.67500000000000004</c:v>
                </c:pt>
                <c:pt idx="1">
                  <c:v>0.63300000000000001</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9.9206349206349242E-2"/>
                  <c:y val="-3.749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1.984126984126984E-3"/>
                  <c:y val="-3.43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0.71799999999999997</c:v>
                </c:pt>
                <c:pt idx="1">
                  <c:v>0.67600000000000005</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2.7986140534745603E-3"/>
                  <c:y val="2.4999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1"/>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0.60299999999999998</c:v>
                </c:pt>
                <c:pt idx="1">
                  <c:v>0.56299999999999994</c:v>
                </c:pt>
              </c:numCache>
            </c:numRef>
          </c:val>
          <c:smooth val="0"/>
          <c:extLst>
            <c:ext xmlns:c16="http://schemas.microsoft.com/office/drawing/2014/chart" uri="{C3380CC4-5D6E-409C-BE32-E72D297353CC}">
              <c16:uniqueId val="{00000003-FB06-456B-904E-3688CFC7F302}"/>
            </c:ext>
          </c:extLst>
        </c:ser>
        <c:ser>
          <c:idx val="4"/>
          <c:order val="4"/>
          <c:tx>
            <c:strRef>
              <c:f>Sheet1!$F$1</c:f>
              <c:strCache>
                <c:ptCount val="1"/>
                <c:pt idx="0">
                  <c:v>Texas ACE participants </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09126286069123"/>
                  <c:y val="3.294878105242812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4185-4EC0-8951-42385A2A1EA4}"/>
                </c:ext>
              </c:extLst>
            </c:dLbl>
            <c:dLbl>
              <c:idx val="1"/>
              <c:layout>
                <c:manualLayout>
                  <c:x val="3.5714285714285713E-3"/>
                  <c:y val="-4.374999999999999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Sheet1!$F$2:$F$3</c:f>
              <c:numCache>
                <c:formatCode>0.0%</c:formatCode>
                <c:ptCount val="2"/>
                <c:pt idx="0">
                  <c:v>0.66600000000000004</c:v>
                </c:pt>
                <c:pt idx="1">
                  <c:v>0.63400000000000001</c:v>
                </c:pt>
              </c:numCache>
            </c:numRef>
          </c:val>
          <c:smooth val="0"/>
          <c:extLst xmlns:c15="http://schemas.microsoft.com/office/drawing/2012/chart">
            <c:ext xmlns:c16="http://schemas.microsoft.com/office/drawing/2014/chart" uri="{C3380CC4-5D6E-409C-BE32-E72D297353CC}">
              <c16:uniqueId val="{00000000-4185-4EC0-8951-42385A2A1EA4}"/>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Texas ACE participants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0.10840636617411167"/>
                        <c:y val="4.062500000000000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B06-456B-904E-3688CFC7F302}"/>
                      </c:ext>
                    </c:extLst>
                  </c:dLbl>
                  <c:dLbl>
                    <c:idx val="1"/>
                    <c:layout>
                      <c:manualLayout>
                        <c:x val="8.1871346914199634E-3"/>
                        <c:y val="3.749999999999994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4"/>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Sheet1!$E$2:$E$3</c15:sqref>
                        </c15:formulaRef>
                      </c:ext>
                    </c:extLst>
                    <c:numCache>
                      <c:formatCode>0.0%</c:formatCode>
                      <c:ptCount val="2"/>
                      <c:pt idx="0">
                        <c:v>0.65600000000000003</c:v>
                      </c:pt>
                      <c:pt idx="1">
                        <c:v>0.622</c:v>
                      </c:pt>
                    </c:numCache>
                  </c:numRef>
                </c:val>
                <c:smooth val="0"/>
                <c:extLst>
                  <c:ext xmlns:c16="http://schemas.microsoft.com/office/drawing/2014/chart" uri="{C3380CC4-5D6E-409C-BE32-E72D297353CC}">
                    <c16:uniqueId val="{00000004-FB06-456B-904E-3688CFC7F302}"/>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0956561932047752"/>
                  <c:y val="-3.43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2.8654971419969873E-2"/>
                  <c:y val="2.8125000000000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0.33400000000000002</c:v>
                </c:pt>
                <c:pt idx="1">
                  <c:v>0.30099999999999999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3.4858015261270324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0.34899999999999998</c:v>
                </c:pt>
                <c:pt idx="1">
                  <c:v>0.30599999999999999</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3.1996708385060281E-2"/>
                  <c:y val="1.562499999999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0.30199999999999999</c:v>
                </c:pt>
                <c:pt idx="1">
                  <c:v>0.27100000000000002</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0226601515554669"/>
                  <c:y val="-1.4796140914675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2.8654971419969873E-2"/>
                  <c:y val="-2.187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0.32300000000000001</c:v>
                </c:pt>
                <c:pt idx="1">
                  <c:v>0.30199999999999999</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 (Cycle 12)</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0.1109126286069123"/>
                        <c:y val="-2.1874999999999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4185-4EC0-8951-42385A2A1EA4}"/>
                      </c:ext>
                    </c:extLst>
                  </c:dLbl>
                  <c:dLbl>
                    <c:idx val="1"/>
                    <c:layout>
                      <c:manualLayout>
                        <c:x val="3.8366718201563711E-2"/>
                        <c:y val="-9.687500000000005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5"/>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0.0%</c:formatCode>
                      <c:ptCount val="2"/>
                      <c:pt idx="0">
                        <c:v>0.32500000000000001</c:v>
                      </c:pt>
                      <c:pt idx="1">
                        <c:v>0.312</c:v>
                      </c:pt>
                    </c:numCache>
                  </c:numRef>
                </c:val>
                <c:smooth val="0"/>
                <c:extLst>
                  <c:ext xmlns:c16="http://schemas.microsoft.com/office/drawing/2014/chart" uri="{C3380CC4-5D6E-409C-BE32-E72D297353CC}">
                    <c16:uniqueId val="{00000000-4185-4EC0-8951-42385A2A1EA4}"/>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0956561932047752"/>
                  <c:y val="-3.437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2.8654971419969873E-2"/>
                  <c:y val="2.8125000000000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0.33400000000000002</c:v>
                </c:pt>
                <c:pt idx="1">
                  <c:v>0.30099999999999999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3.4858015261270324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0.34899999999999998</c:v>
                </c:pt>
                <c:pt idx="1">
                  <c:v>0.30599999999999999</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3.1996708385060281E-2"/>
                  <c:y val="1.5624999999999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0.30199999999999999</c:v>
                </c:pt>
                <c:pt idx="1">
                  <c:v>0.27100000000000002</c:v>
                </c:pt>
              </c:numCache>
            </c:numRef>
          </c:val>
          <c:smooth val="0"/>
          <c:extLst>
            <c:ext xmlns:c16="http://schemas.microsoft.com/office/drawing/2014/chart" uri="{C3380CC4-5D6E-409C-BE32-E72D297353CC}">
              <c16:uniqueId val="{00000003-FB06-456B-904E-3688CFC7F302}"/>
            </c:ext>
          </c:extLst>
        </c:ser>
        <c:ser>
          <c:idx val="4"/>
          <c:order val="4"/>
          <c:tx>
            <c:strRef>
              <c:f>Sheet1!$F$1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09126286069123"/>
                  <c:y val="-2.187499999999999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4185-4EC0-8951-42385A2A1EA4}"/>
                </c:ext>
              </c:extLst>
            </c:dLbl>
            <c:dLbl>
              <c:idx val="1"/>
              <c:layout>
                <c:manualLayout>
                  <c:x val="3.8366718201563711E-2"/>
                  <c:y val="-9.687500000000005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Sheet1!$F$2:$F$3</c:f>
              <c:numCache>
                <c:formatCode>0.0%</c:formatCode>
                <c:ptCount val="2"/>
                <c:pt idx="0">
                  <c:v>0.32500000000000001</c:v>
                </c:pt>
                <c:pt idx="1">
                  <c:v>0.312</c:v>
                </c:pt>
              </c:numCache>
            </c:numRef>
          </c:val>
          <c:smooth val="0"/>
          <c:extLst xmlns:c15="http://schemas.microsoft.com/office/drawing/2012/chart">
            <c:ext xmlns:c16="http://schemas.microsoft.com/office/drawing/2014/chart" uri="{C3380CC4-5D6E-409C-BE32-E72D297353CC}">
              <c16:uniqueId val="{00000000-4185-4EC0-8951-42385A2A1EA4}"/>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Column1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0.11045314984696666"/>
                        <c:y val="3.749999999999994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B06-456B-904E-3688CFC7F302}"/>
                      </c:ext>
                    </c:extLst>
                  </c:dLbl>
                  <c:dLbl>
                    <c:idx val="1"/>
                    <c:layout>
                      <c:manualLayout>
                        <c:x val="2.8654971419969873E-2"/>
                        <c:y val="-2.187500000000005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4"/>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Sheet1!$E$2:$E$3</c15:sqref>
                        </c15:formulaRef>
                      </c:ext>
                    </c:extLst>
                    <c:numCache>
                      <c:formatCode>0.0%</c:formatCode>
                      <c:ptCount val="2"/>
                      <c:pt idx="0">
                        <c:v>0.32300000000000001</c:v>
                      </c:pt>
                      <c:pt idx="1">
                        <c:v>0.30199999999999999</c:v>
                      </c:pt>
                    </c:numCache>
                  </c:numRef>
                </c:val>
                <c:smooth val="0"/>
                <c:extLst>
                  <c:ext xmlns:c16="http://schemas.microsoft.com/office/drawing/2014/chart" uri="{C3380CC4-5D6E-409C-BE32-E72D297353CC}">
                    <c16:uniqueId val="{00000004-FB06-456B-904E-3688CFC7F302}"/>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570597033904249"/>
                  <c:y val="6.3666039763933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0"/>
                  <c:y val="5.2310512459657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0.35699999999999998</c:v>
                </c:pt>
                <c:pt idx="1">
                  <c:v>0.30299999999999999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1353380102071656"/>
                  <c:y val="-3.7627670427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4.1562601684454617E-3"/>
                  <c:y val="1.1355527304275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0.36899999999999999</c:v>
                </c:pt>
                <c:pt idx="1">
                  <c:v>0.309</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1856727721525251"/>
                  <c:y val="9.0449740365416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1.2949532922354214E-3"/>
                  <c:y val="2.1875033156561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0.32200000000000001</c:v>
                </c:pt>
                <c:pt idx="1">
                  <c:v>0.27500000000000002</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1864028453838663"/>
                  <c:y val="1.4150336408176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8.1871346914199634E-3"/>
                  <c:y val="-1.775967471066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0.36</c:v>
                </c:pt>
                <c:pt idx="1">
                  <c:v>0.316</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 (Cycle 12)</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0.11909976329833226"/>
                        <c:y val="-1.760542018307592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4185-4EC0-8951-42385A2A1EA4}"/>
                      </c:ext>
                    </c:extLst>
                  </c:dLbl>
                  <c:dLbl>
                    <c:idx val="1"/>
                    <c:layout>
                      <c:manualLayout>
                        <c:x val="5.6181794358838568E-3"/>
                        <c:y val="-2.073050264939632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5"/>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0.0%</c:formatCode>
                      <c:ptCount val="2"/>
                      <c:pt idx="0">
                        <c:v>0.36599999999999999</c:v>
                      </c:pt>
                      <c:pt idx="1">
                        <c:v>0.33</c:v>
                      </c:pt>
                    </c:numCache>
                  </c:numRef>
                </c:val>
                <c:smooth val="0"/>
                <c:extLst>
                  <c:ext xmlns:c16="http://schemas.microsoft.com/office/drawing/2014/chart" uri="{C3380CC4-5D6E-409C-BE32-E72D297353CC}">
                    <c16:uniqueId val="{00000000-4185-4EC0-8951-42385A2A1EA4}"/>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570597033904249"/>
                  <c:y val="6.3666039763933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0"/>
                  <c:y val="5.2310512459657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0.35699999999999998</c:v>
                </c:pt>
                <c:pt idx="1">
                  <c:v>0.30299999999999999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1353380102071656"/>
                  <c:y val="-6.6575037991384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4.1562601684454617E-3"/>
                  <c:y val="1.1355527304275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0.36899999999999999</c:v>
                </c:pt>
                <c:pt idx="1">
                  <c:v>0.309</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1856727721525251"/>
                  <c:y val="9.04497403654166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1.2949532922354214E-3"/>
                  <c:y val="2.1875033156561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0.32200000000000001</c:v>
                </c:pt>
                <c:pt idx="1">
                  <c:v>0.27500000000000002</c:v>
                </c:pt>
              </c:numCache>
            </c:numRef>
          </c:val>
          <c:smooth val="0"/>
          <c:extLst>
            <c:ext xmlns:c16="http://schemas.microsoft.com/office/drawing/2014/chart" uri="{C3380CC4-5D6E-409C-BE32-E72D297353CC}">
              <c16:uniqueId val="{00000003-FB06-456B-904E-3688CFC7F302}"/>
            </c:ext>
          </c:extLst>
        </c:ser>
        <c:ser>
          <c:idx val="4"/>
          <c:order val="4"/>
          <c:tx>
            <c:strRef>
              <c:f>Sheet1!$F$1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909976329833226"/>
                  <c:y val="-1.760542018307592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4185-4EC0-8951-42385A2A1EA4}"/>
                </c:ext>
              </c:extLst>
            </c:dLbl>
            <c:dLbl>
              <c:idx val="1"/>
              <c:layout>
                <c:manualLayout>
                  <c:x val="5.6181794358838568E-3"/>
                  <c:y val="-2.073050264939632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Sheet1!$F$2:$F$3</c:f>
              <c:numCache>
                <c:formatCode>0.0%</c:formatCode>
                <c:ptCount val="2"/>
                <c:pt idx="0">
                  <c:v>0.36599999999999999</c:v>
                </c:pt>
                <c:pt idx="1">
                  <c:v>0.33</c:v>
                </c:pt>
              </c:numCache>
            </c:numRef>
          </c:val>
          <c:smooth val="0"/>
          <c:extLst xmlns:c15="http://schemas.microsoft.com/office/drawing/2012/chart">
            <c:ext xmlns:c16="http://schemas.microsoft.com/office/drawing/2014/chart" uri="{C3380CC4-5D6E-409C-BE32-E72D297353CC}">
              <c16:uniqueId val="{00000000-4185-4EC0-8951-42385A2A1EA4}"/>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Column1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0.11864028453838663"/>
                        <c:y val="1.415033640817652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FB06-456B-904E-3688CFC7F302}"/>
                      </c:ext>
                    </c:extLst>
                  </c:dLbl>
                  <c:dLbl>
                    <c:idx val="1"/>
                    <c:layout>
                      <c:manualLayout>
                        <c:x val="8.1871346914199634E-3"/>
                        <c:y val="-1.77596747106639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4"/>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Sheet1!$E$2:$E$3</c15:sqref>
                        </c15:formulaRef>
                      </c:ext>
                    </c:extLst>
                    <c:numCache>
                      <c:formatCode>0.0%</c:formatCode>
                      <c:ptCount val="2"/>
                      <c:pt idx="0">
                        <c:v>0.36</c:v>
                      </c:pt>
                      <c:pt idx="1">
                        <c:v>0.316</c:v>
                      </c:pt>
                    </c:numCache>
                  </c:numRef>
                </c:val>
                <c:smooth val="0"/>
                <c:extLst>
                  <c:ext xmlns:c16="http://schemas.microsoft.com/office/drawing/2014/chart" uri="{C3380CC4-5D6E-409C-BE32-E72D297353CC}">
                    <c16:uniqueId val="{00000004-FB06-456B-904E-3688CFC7F302}"/>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Lbls>
            <c:dLbl>
              <c:idx val="1"/>
              <c:layout>
                <c:manualLayout>
                  <c:x val="3.968175853018373E-3"/>
                  <c:y val="-9.3750000000000291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0972222222222214E-2"/>
                      <c:h val="4.253125E-2"/>
                    </c:manualLayout>
                  </c15:layout>
                </c:ext>
                <c:ext xmlns:c16="http://schemas.microsoft.com/office/drawing/2014/chart" uri="{C3380CC4-5D6E-409C-BE32-E72D297353CC}">
                  <c16:uniqueId val="{00000002-0FD5-F649-AFFE-6C25E3F3C0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0.73499999999999999</c:v>
                </c:pt>
                <c:pt idx="1">
                  <c:v>0.74099999999999999</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x"/>
            <c:size val="8"/>
            <c:spPr>
              <a:solidFill>
                <a:srgbClr val="C00000"/>
              </a:solidFill>
              <a:ln w="9525">
                <a:solidFill>
                  <a:srgbClr val="C00000"/>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5-F649-AFFE-6C25E3F3C0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0.77800000000000002</c:v>
                </c:pt>
                <c:pt idx="1">
                  <c:v>0.78099999999999992</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03968253968254"/>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2023</c:v>
                </c:pt>
                <c:pt idx="1">
                  <c:v>2024</c:v>
                </c:pt>
              </c:numCache>
            </c:numRef>
          </c:cat>
          <c:val>
            <c:numRef>
              <c:f>Sheet1!$D$2:$D$3</c:f>
              <c:numCache>
                <c:formatCode>0.0%</c:formatCode>
                <c:ptCount val="2"/>
                <c:pt idx="0">
                  <c:v>0.65600000000000003</c:v>
                </c:pt>
                <c:pt idx="1">
                  <c:v>0.68100000000000005</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 </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9.8611111111111108E-2"/>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5.9523809523809521E-3"/>
                  <c:y val="-2.86455024180449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0.69799999999999995</c:v>
                </c:pt>
                <c:pt idx="1">
                  <c:v>0.72499999999999998</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8284716311756E-2"/>
          <c:y val="5.4655448411801852E-2"/>
          <c:w val="0.89911709488228331"/>
          <c:h val="0.66973878056683134"/>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36591866661875"/>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6.140351018564973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0.67599999999999993</c:v>
                </c:pt>
                <c:pt idx="1">
                  <c:v>0.64800000000000002</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94402336750065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6.2692822735479641E-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0.71900000000000008</c:v>
                </c:pt>
                <c:pt idx="1">
                  <c:v>0.68900000000000006</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2.79861405347456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0.59399999999999997</c:v>
                </c:pt>
                <c:pt idx="1">
                  <c:v>0.57499999999999996</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125"/>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0"/>
                  <c:y val="-9.375000000000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0.65400000000000003</c:v>
                </c:pt>
                <c:pt idx="1">
                  <c:v>0.65500000000000003</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General</c:formatCode>
                      <c:ptCount val="2"/>
                    </c:numCache>
                  </c:numRef>
                </c:val>
                <c:smooth val="0"/>
                <c:extLst>
                  <c:ext xmlns:c16="http://schemas.microsoft.com/office/drawing/2014/chart" uri="{C3380CC4-5D6E-409C-BE32-E72D297353CC}">
                    <c16:uniqueId val="{00000002-AB09-423B-A635-8197FD77922D}"/>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7500000000000001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36591866661875"/>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6.140351018564973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0.67599999999999993</c:v>
                </c:pt>
                <c:pt idx="1">
                  <c:v>0.64800000000000002</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94402336750065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6.2692822735479641E-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0.71900000000000008</c:v>
                </c:pt>
                <c:pt idx="1">
                  <c:v>0.68900000000000006</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2.79861405347456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0.59399999999999997</c:v>
                </c:pt>
                <c:pt idx="1">
                  <c:v>0.57499999999999996</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25"/>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0"/>
                  <c:y val="-9.375000000000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0.66700000000000004</c:v>
                </c:pt>
                <c:pt idx="1">
                  <c:v>0.67100000000000004</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7500000000000001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35690188468975E-2"/>
          <c:y val="5.0953248031496055E-2"/>
          <c:w val="0.8976810344813495"/>
          <c:h val="0.66592618110236224"/>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1588076768483166"/>
                  <c:y val="-6.2500000000000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1.2397325758025268E-2"/>
                  <c:y val="-2.4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0.33200000000000002</c:v>
                </c:pt>
                <c:pt idx="1">
                  <c:v>0.34700000000000003</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4.1562601684454617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0.35</c:v>
                </c:pt>
                <c:pt idx="1">
                  <c:v>0.36700000000000005</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7.5183038061956949E-4"/>
                  <c:y val="2.1874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0.28499999999999998</c:v>
                </c:pt>
                <c:pt idx="1">
                  <c:v>0.32600000000000001</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1042404169753985"/>
                  <c:y val="1.8749999999999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1.2513708015550108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0.316</c:v>
                </c:pt>
                <c:pt idx="1">
                  <c:v>0.33600000000000002</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 (Cycle 12)</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0.11209965198108919"/>
                        <c:y val="3.749999999999999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ED11-4708-BD3C-5E57393A4B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0.0%</c:formatCode>
                      <c:ptCount val="2"/>
                      <c:pt idx="0">
                        <c:v>0.308</c:v>
                      </c:pt>
                      <c:pt idx="1">
                        <c:v>0.33100000000000002</c:v>
                      </c:pt>
                    </c:numCache>
                  </c:numRef>
                </c:val>
                <c:smooth val="0"/>
                <c:extLst>
                  <c:ext xmlns:c16="http://schemas.microsoft.com/office/drawing/2014/chart" uri="{C3380CC4-5D6E-409C-BE32-E72D297353CC}">
                    <c16:uniqueId val="{00000002-ED11-4708-BD3C-5E57393A4B1A}"/>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35690188468975E-2"/>
          <c:y val="5.0953248031496055E-2"/>
          <c:w val="0.8976810344813495"/>
          <c:h val="0.66592618110236224"/>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1-CEFC-4307-BE2C-D798A6B8D5E5}"/>
              </c:ext>
            </c:extLst>
          </c:dPt>
          <c:dLbls>
            <c:dLbl>
              <c:idx val="0"/>
              <c:layout>
                <c:manualLayout>
                  <c:x val="-0.11588076768483166"/>
                  <c:y val="-6.2500000000000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FC-4307-BE2C-D798A6B8D5E5}"/>
                </c:ext>
              </c:extLst>
            </c:dLbl>
            <c:dLbl>
              <c:idx val="1"/>
              <c:layout>
                <c:manualLayout>
                  <c:x val="1.2397325758025268E-2"/>
                  <c:y val="-2.4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FC-4307-BE2C-D798A6B8D5E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0.33200000000000002</c:v>
                </c:pt>
                <c:pt idx="1">
                  <c:v>0.34700000000000003</c:v>
                </c:pt>
              </c:numCache>
            </c:numRef>
          </c:val>
          <c:smooth val="0"/>
          <c:extLst>
            <c:ext xmlns:c16="http://schemas.microsoft.com/office/drawing/2014/chart" uri="{C3380CC4-5D6E-409C-BE32-E72D297353CC}">
              <c16:uniqueId val="{00000003-CEFC-4307-BE2C-D798A6B8D5E5}"/>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FC-4307-BE2C-D798A6B8D5E5}"/>
                </c:ext>
              </c:extLst>
            </c:dLbl>
            <c:dLbl>
              <c:idx val="1"/>
              <c:layout>
                <c:manualLayout>
                  <c:x val="4.1562601684454617E-3"/>
                  <c:y val="-9.3750000000000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FC-4307-BE2C-D798A6B8D5E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0.35</c:v>
                </c:pt>
                <c:pt idx="1">
                  <c:v>0.36700000000000005</c:v>
                </c:pt>
              </c:numCache>
            </c:numRef>
          </c:val>
          <c:smooth val="0"/>
          <c:extLst>
            <c:ext xmlns:c16="http://schemas.microsoft.com/office/drawing/2014/chart" uri="{C3380CC4-5D6E-409C-BE32-E72D297353CC}">
              <c16:uniqueId val="{00000006-CEFC-4307-BE2C-D798A6B8D5E5}"/>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FC-4307-BE2C-D798A6B8D5E5}"/>
                </c:ext>
              </c:extLst>
            </c:dLbl>
            <c:dLbl>
              <c:idx val="1"/>
              <c:layout>
                <c:manualLayout>
                  <c:x val="-7.5183038061956949E-4"/>
                  <c:y val="2.1874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FC-4307-BE2C-D798A6B8D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0.28499999999999998</c:v>
                </c:pt>
                <c:pt idx="1">
                  <c:v>0.32600000000000001</c:v>
                </c:pt>
              </c:numCache>
            </c:numRef>
          </c:val>
          <c:smooth val="0"/>
          <c:extLst>
            <c:ext xmlns:c16="http://schemas.microsoft.com/office/drawing/2014/chart" uri="{C3380CC4-5D6E-409C-BE32-E72D297353CC}">
              <c16:uniqueId val="{00000009-CEFC-4307-BE2C-D798A6B8D5E5}"/>
            </c:ext>
          </c:extLst>
        </c:ser>
        <c:ser>
          <c:idx val="4"/>
          <c:order val="4"/>
          <c:tx>
            <c:strRef>
              <c:f>Sheet1!$F$1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209965198108919"/>
                  <c:y val="3.749999999999999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CEFC-4307-BE2C-D798A6B8D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Sheet1!$F$2:$F$3</c:f>
              <c:numCache>
                <c:formatCode>0.0%</c:formatCode>
                <c:ptCount val="2"/>
                <c:pt idx="0">
                  <c:v>0.308</c:v>
                </c:pt>
                <c:pt idx="1">
                  <c:v>0.33100000000000002</c:v>
                </c:pt>
              </c:numCache>
            </c:numRef>
          </c:val>
          <c:smooth val="0"/>
          <c:extLst xmlns:c15="http://schemas.microsoft.com/office/drawing/2012/chart">
            <c:ext xmlns:c16="http://schemas.microsoft.com/office/drawing/2014/chart" uri="{C3380CC4-5D6E-409C-BE32-E72D297353CC}">
              <c16:uniqueId val="{0000000E-CEFC-4307-BE2C-D798A6B8D5E5}"/>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Column1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0.11042404169753985"/>
                        <c:y val="1.874999999999994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A-CEFC-4307-BE2C-D798A6B8D5E5}"/>
                      </c:ext>
                    </c:extLst>
                  </c:dLbl>
                  <c:dLbl>
                    <c:idx val="1"/>
                    <c:layout>
                      <c:manualLayout>
                        <c:x val="1.2513708015550108E-2"/>
                        <c:y val="-3.1250000000000002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B-CEFC-4307-BE2C-D798A6B8D5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4"/>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Sheet1!$E$2:$E$3</c15:sqref>
                        </c15:formulaRef>
                      </c:ext>
                    </c:extLst>
                    <c:numCache>
                      <c:formatCode>0.0%</c:formatCode>
                      <c:ptCount val="2"/>
                      <c:pt idx="0">
                        <c:v>0.316</c:v>
                      </c:pt>
                      <c:pt idx="1">
                        <c:v>0.33600000000000002</c:v>
                      </c:pt>
                    </c:numCache>
                  </c:numRef>
                </c:val>
                <c:smooth val="0"/>
                <c:extLst>
                  <c:ext xmlns:c16="http://schemas.microsoft.com/office/drawing/2014/chart" uri="{C3380CC4-5D6E-409C-BE32-E72D297353CC}">
                    <c16:uniqueId val="{0000000C-CEFC-4307-BE2C-D798A6B8D5E5}"/>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74717370601775E-2"/>
          <c:y val="4.9797698874428309E-2"/>
          <c:w val="0.89911709488228331"/>
          <c:h val="0.67647616165110958"/>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0751883564762253"/>
                  <c:y val="-9.375000000000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4.093567345709981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0.35600000000000004</c:v>
                </c:pt>
                <c:pt idx="1">
                  <c:v>0.32600000000000001</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2.500000000000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6.2030438413004521E-3"/>
                  <c:y val="-1.1918511356064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0.37</c:v>
                </c:pt>
                <c:pt idx="1">
                  <c:v>0.34</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5.388520637945403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0.26200000000000001</c:v>
                </c:pt>
                <c:pt idx="1">
                  <c:v>0.30099999999999999</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1249993351982165"/>
                  <c:y val="3.7499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8.1871346914199634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0.29799999999999999</c:v>
                </c:pt>
                <c:pt idx="1">
                  <c:v>0.38100000000000001</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Pt>
            <c:idx val="1"/>
            <c:marker>
              <c:symbol val="triangle"/>
              <c:size val="8"/>
              <c:spPr>
                <a:solidFill>
                  <a:srgbClr val="7030A0"/>
                </a:solidFill>
                <a:ln w="9525">
                  <a:solidFill>
                    <a:srgbClr val="7030A0"/>
                  </a:solidFill>
                </a:ln>
                <a:effectLst/>
              </c:spPr>
            </c:marker>
            <c:bubble3D val="0"/>
            <c:spPr>
              <a:ln w="28575" cap="rnd">
                <a:solidFill>
                  <a:srgbClr val="7030A0"/>
                </a:solidFill>
                <a:round/>
              </a:ln>
              <a:effectLst/>
            </c:spPr>
            <c:extLst>
              <c:ext xmlns:c16="http://schemas.microsoft.com/office/drawing/2014/chart" uri="{C3380CC4-5D6E-409C-BE32-E72D297353CC}">
                <c16:uniqueId val="{00000003-F4E8-4CD8-B493-A7D885492E56}"/>
              </c:ext>
            </c:extLst>
          </c:dPt>
          <c:dLbls>
            <c:dLbl>
              <c:idx val="0"/>
              <c:layout>
                <c:manualLayout>
                  <c:x val="-0.10751883564762253"/>
                  <c:y val="-9.3750000000000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8-4CD8-B493-A7D885492E56}"/>
                </c:ext>
              </c:extLst>
            </c:dLbl>
            <c:dLbl>
              <c:idx val="1"/>
              <c:layout>
                <c:manualLayout>
                  <c:x val="4.0935673457099817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0.35600000000000004</c:v>
                </c:pt>
                <c:pt idx="1">
                  <c:v>0.32600000000000001</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layout>
                <c:manualLayout>
                  <c:x val="-0.10739345000215154"/>
                  <c:y val="-2.50000000000000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E8-4CD8-B493-A7D885492E56}"/>
                </c:ext>
              </c:extLst>
            </c:dLbl>
            <c:dLbl>
              <c:idx val="1"/>
              <c:layout>
                <c:manualLayout>
                  <c:x val="6.2030438413004521E-3"/>
                  <c:y val="-1.1918511356064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8-4CD8-B493-A7D885492E5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C00000"/>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0.37</c:v>
                </c:pt>
                <c:pt idx="1">
                  <c:v>0.34</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solidFill>
              </a:ln>
              <a:effectLst/>
            </c:spPr>
          </c:marker>
          <c:dLbls>
            <c:dLbl>
              <c:idx val="0"/>
              <c:layout>
                <c:manualLayout>
                  <c:x val="-0.10833333333333336"/>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5.388520637945403E-3"/>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8-4CD8-B493-A7D885492E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3"/>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0.26200000000000001</c:v>
                </c:pt>
                <c:pt idx="1">
                  <c:v>0.30099999999999999</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prstDash val="dash"/>
              <a:round/>
            </a:ln>
            <a:effectLst/>
          </c:spPr>
          <c:marker>
            <c:symbol val="diamond"/>
            <c:size val="8"/>
            <c:spPr>
              <a:solidFill>
                <a:schemeClr val="accent5"/>
              </a:solidFill>
              <a:ln w="9525">
                <a:solidFill>
                  <a:schemeClr val="accent5"/>
                </a:solidFill>
              </a:ln>
              <a:effectLst/>
            </c:spPr>
          </c:marker>
          <c:dLbls>
            <c:dLbl>
              <c:idx val="0"/>
              <c:layout>
                <c:manualLayout>
                  <c:x val="-0.11249993351982165"/>
                  <c:y val="3.7499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8.1871346914199634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0.30099999999999999</c:v>
                </c:pt>
                <c:pt idx="1">
                  <c:v>0.39300000000000002</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4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48618922634666E-2"/>
          <c:y val="5.8538045633859996E-2"/>
          <c:w val="0.90220534933133356"/>
          <c:h val="0.66938927074546306"/>
        </c:manualLayout>
      </c:layout>
      <c:lineChart>
        <c:grouping val="standard"/>
        <c:varyColors val="0"/>
        <c:ser>
          <c:idx val="0"/>
          <c:order val="0"/>
          <c:tx>
            <c:strRef>
              <c:f>Sheet1!$B$1</c:f>
              <c:strCache>
                <c:ptCount val="1"/>
                <c:pt idx="0">
                  <c:v>All students at Title I schools</c:v>
                </c:pt>
              </c:strCache>
            </c:strRef>
          </c:tx>
          <c:spPr>
            <a:ln w="28575" cap="rnd">
              <a:solidFill>
                <a:srgbClr val="7030A0"/>
              </a:solidFill>
              <a:round/>
            </a:ln>
            <a:effectLst/>
          </c:spPr>
          <c:marker>
            <c:symbol val="triangle"/>
            <c:size val="8"/>
            <c:spPr>
              <a:solidFill>
                <a:srgbClr val="7030A0"/>
              </a:solidFill>
              <a:ln w="9525">
                <a:solidFill>
                  <a:srgbClr val="7030A0"/>
                </a:solidFill>
              </a:ln>
              <a:effectLst/>
            </c:spPr>
          </c:marker>
          <c:dLbls>
            <c:dLbl>
              <c:idx val="0"/>
              <c:layout>
                <c:manualLayout>
                  <c:x val="-0.11263888888888893"/>
                  <c:y val="-2.4117751012949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91-C146-8399-D7B29F01C1F4}"/>
                </c:ext>
              </c:extLst>
            </c:dLbl>
            <c:dLbl>
              <c:idx val="1"/>
              <c:layout>
                <c:manualLayout>
                  <c:x val="7.9365079365079361E-3"/>
                  <c:y val="-2.24265184336781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D8-4C1F-ACA2-4FE2C3747F6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pt idx="0">
                  <c:v>0.73399999999999999</c:v>
                </c:pt>
                <c:pt idx="1">
                  <c:v>0.71599999999999997</c:v>
                </c:pt>
              </c:numCache>
            </c:numRef>
          </c:val>
          <c:smooth val="0"/>
          <c:extLst>
            <c:ext xmlns:c16="http://schemas.microsoft.com/office/drawing/2014/chart" uri="{C3380CC4-5D6E-409C-BE32-E72D297353CC}">
              <c16:uniqueId val="{00000000-FB06-456B-904E-3688CFC7F302}"/>
            </c:ext>
          </c:extLst>
        </c:ser>
        <c:ser>
          <c:idx val="1"/>
          <c:order val="1"/>
          <c:tx>
            <c:strRef>
              <c:f>Sheet1!$C$1</c:f>
              <c:strCache>
                <c:ptCount val="1"/>
                <c:pt idx="0">
                  <c:v>All students statewide</c:v>
                </c:pt>
              </c:strCache>
            </c:strRef>
          </c:tx>
          <c:spPr>
            <a:ln w="28575" cap="rnd">
              <a:solidFill>
                <a:srgbClr val="C00000"/>
              </a:solidFill>
              <a:round/>
            </a:ln>
            <a:effectLst/>
          </c:spPr>
          <c:marker>
            <c:symbol val="square"/>
            <c:size val="8"/>
            <c:spPr>
              <a:solidFill>
                <a:srgbClr val="C00000"/>
              </a:solidFill>
              <a:ln w="9525">
                <a:solidFill>
                  <a:srgbClr val="C00000"/>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91-C146-8399-D7B29F01C1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pt idx="0">
                  <c:v>0.77700000000000002</c:v>
                </c:pt>
                <c:pt idx="1">
                  <c:v>0.75900000000000001</c:v>
                </c:pt>
              </c:numCache>
            </c:numRef>
          </c:val>
          <c:smooth val="0"/>
          <c:extLst>
            <c:ext xmlns:c16="http://schemas.microsoft.com/office/drawing/2014/chart" uri="{C3380CC4-5D6E-409C-BE32-E72D297353CC}">
              <c16:uniqueId val="{00000001-FB06-456B-904E-3688CFC7F302}"/>
            </c:ext>
          </c:extLst>
        </c:ser>
        <c:ser>
          <c:idx val="2"/>
          <c:order val="2"/>
          <c:tx>
            <c:strRef>
              <c:f>Sheet1!$D$1</c:f>
              <c:strCache>
                <c:ptCount val="1"/>
                <c:pt idx="0">
                  <c:v>Nonparticipants</c:v>
                </c:pt>
              </c:strCache>
            </c:strRef>
          </c:tx>
          <c:spPr>
            <a:ln w="28575" cap="rnd">
              <a:solidFill>
                <a:schemeClr val="accent3"/>
              </a:solidFill>
              <a:round/>
            </a:ln>
            <a:effectLst/>
          </c:spPr>
          <c:marker>
            <c:symbol val="circle"/>
            <c:size val="8"/>
            <c:spPr>
              <a:solidFill>
                <a:schemeClr val="accent3"/>
              </a:solidFill>
              <a:ln w="9525">
                <a:solidFill>
                  <a:schemeClr val="accent3">
                    <a:alpha val="88000"/>
                  </a:schemeClr>
                </a:solidFill>
              </a:ln>
              <a:effectLst/>
            </c:spPr>
          </c:marker>
          <c:dLbls>
            <c:dLbl>
              <c:idx val="0"/>
              <c:layout>
                <c:manualLayout>
                  <c:x val="-9.4444444444444442E-2"/>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06-456B-904E-3688CFC7F302}"/>
                </c:ext>
              </c:extLst>
            </c:dLbl>
            <c:dLbl>
              <c:idx val="1"/>
              <c:layout>
                <c:manualLayout>
                  <c:x val="-7.9365079365079361E-3"/>
                  <c:y val="2.8124999999999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D8-4C1F-ACA2-4FE2C3747F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2023</c:v>
                </c:pt>
                <c:pt idx="1">
                  <c:v>2024</c:v>
                </c:pt>
              </c:numCache>
            </c:numRef>
          </c:cat>
          <c:val>
            <c:numRef>
              <c:f>Sheet1!$D$2:$D$3</c:f>
              <c:numCache>
                <c:formatCode>0.0%</c:formatCode>
                <c:ptCount val="2"/>
                <c:pt idx="0">
                  <c:v>0.67300000000000004</c:v>
                </c:pt>
                <c:pt idx="1">
                  <c:v>0.65700000000000003</c:v>
                </c:pt>
              </c:numCache>
            </c:numRef>
          </c:val>
          <c:smooth val="0"/>
          <c:extLst>
            <c:ext xmlns:c16="http://schemas.microsoft.com/office/drawing/2014/chart" uri="{C3380CC4-5D6E-409C-BE32-E72D297353CC}">
              <c16:uniqueId val="{00000003-FB06-456B-904E-3688CFC7F302}"/>
            </c:ext>
          </c:extLst>
        </c:ser>
        <c:ser>
          <c:idx val="3"/>
          <c:order val="3"/>
          <c:tx>
            <c:strRef>
              <c:f>Sheet1!$E$1</c:f>
              <c:strCache>
                <c:ptCount val="1"/>
                <c:pt idx="0">
                  <c:v>Texas ACE participants</c:v>
                </c:pt>
              </c:strCache>
            </c:strRef>
          </c:tx>
          <c:spPr>
            <a:ln w="28575" cap="rnd">
              <a:solidFill>
                <a:schemeClr val="accent5"/>
              </a:solidFill>
              <a:round/>
            </a:ln>
            <a:effectLst/>
          </c:spPr>
          <c:marker>
            <c:symbol val="diamond"/>
            <c:size val="8"/>
            <c:spPr>
              <a:solidFill>
                <a:schemeClr val="accent5"/>
              </a:solidFill>
              <a:ln w="9525">
                <a:solidFill>
                  <a:schemeClr val="accent5"/>
                </a:solidFill>
              </a:ln>
              <a:effectLst/>
            </c:spPr>
          </c:marker>
          <c:dLbls>
            <c:dLbl>
              <c:idx val="0"/>
              <c:layout>
                <c:manualLayout>
                  <c:x val="-0.12638888888888891"/>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06-456B-904E-3688CFC7F302}"/>
                </c:ext>
              </c:extLst>
            </c:dLbl>
            <c:dLbl>
              <c:idx val="1"/>
              <c:layout>
                <c:manualLayout>
                  <c:x val="1.1904761904761904E-2"/>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6-456B-904E-3688CFC7F3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0.69599999999999995</c:v>
                </c:pt>
                <c:pt idx="1">
                  <c:v>0.68700000000000006</c:v>
                </c:pt>
              </c:numCache>
            </c:numRef>
          </c:val>
          <c:smooth val="0"/>
          <c:extLst>
            <c:ext xmlns:c16="http://schemas.microsoft.com/office/drawing/2014/chart" uri="{C3380CC4-5D6E-409C-BE32-E72D297353CC}">
              <c16:uniqueId val="{00000004-FB06-456B-904E-3688CFC7F302}"/>
            </c:ext>
          </c:extLst>
        </c:ser>
        <c:dLbls>
          <c:showLegendKey val="0"/>
          <c:showVal val="0"/>
          <c:showCatName val="0"/>
          <c:showSerName val="0"/>
          <c:showPercent val="0"/>
          <c:showBubbleSize val="0"/>
        </c:dLbls>
        <c:marker val="1"/>
        <c:smooth val="0"/>
        <c:axId val="835093952"/>
        <c:axId val="835091552"/>
        <c:extLst>
          <c:ext xmlns:c15="http://schemas.microsoft.com/office/drawing/2012/chart" uri="{02D57815-91ED-43cb-92C2-25804820EDAC}">
            <c15:filteredLineSeries>
              <c15:ser>
                <c:idx val="4"/>
                <c:order val="4"/>
                <c:tx>
                  <c:strRef>
                    <c:extLst>
                      <c:ext uri="{02D57815-91ED-43cb-92C2-25804820EDAC}">
                        <c15:formulaRef>
                          <c15:sqref>Sheet1!$F$1</c15:sqref>
                        </c15:formulaRef>
                      </c:ext>
                    </c:extLst>
                    <c:strCache>
                      <c:ptCount val="1"/>
                      <c:pt idx="0">
                        <c:v>Texas ACE participants2</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dLbls>
                  <c:dLbl>
                    <c:idx val="0"/>
                    <c:layout>
                      <c:manualLayout>
                        <c:x val="-0.16250000000000001"/>
                        <c:y val="-3.43750000000000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1-4185-4EC0-8951-42385A2A1EA4}"/>
                      </c:ext>
                    </c:extLst>
                  </c:dLbl>
                  <c:dLbl>
                    <c:idx val="1"/>
                    <c:layout>
                      <c:manualLayout>
                        <c:x val="5.1190476190476189E-2"/>
                        <c:y val="-3.1250000000000288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2-4185-4EC0-8951-42385A2A1E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accent5"/>
                            </a:solidFill>
                            <a:round/>
                          </a:ln>
                          <a:effectLst/>
                        </c:spPr>
                      </c15:leaderLines>
                    </c:ext>
                  </c:extLst>
                </c:dLbls>
                <c:cat>
                  <c:numRef>
                    <c:extLst>
                      <c:ext uri="{02D57815-91ED-43cb-92C2-25804820EDAC}">
                        <c15:formulaRef>
                          <c15:sqref>Sheet1!$A$2:$A$3</c15:sqref>
                        </c15:formulaRef>
                      </c:ext>
                    </c:extLst>
                    <c:numCache>
                      <c:formatCode>General</c:formatCode>
                      <c:ptCount val="2"/>
                      <c:pt idx="0">
                        <c:v>2023</c:v>
                      </c:pt>
                      <c:pt idx="1">
                        <c:v>2024</c:v>
                      </c:pt>
                    </c:numCache>
                  </c:numRef>
                </c:cat>
                <c:val>
                  <c:numRef>
                    <c:extLst>
                      <c:ext uri="{02D57815-91ED-43cb-92C2-25804820EDAC}">
                        <c15:formulaRef>
                          <c15:sqref>Sheet1!$F$2:$F$3</c15:sqref>
                        </c15:formulaRef>
                      </c:ext>
                    </c:extLst>
                    <c:numCache>
                      <c:formatCode>0.0%</c:formatCode>
                      <c:ptCount val="2"/>
                      <c:pt idx="0">
                        <c:v>0.70199999999999996</c:v>
                      </c:pt>
                      <c:pt idx="1">
                        <c:v>0.69699999999999995</c:v>
                      </c:pt>
                    </c:numCache>
                  </c:numRef>
                </c:val>
                <c:smooth val="0"/>
                <c:extLst>
                  <c:ext xmlns:c16="http://schemas.microsoft.com/office/drawing/2014/chart" uri="{C3380CC4-5D6E-409C-BE32-E72D297353CC}">
                    <c16:uniqueId val="{00000000-4185-4EC0-8951-42385A2A1EA4}"/>
                  </c:ext>
                </c:extLst>
              </c15:ser>
            </c15:filteredLineSeries>
          </c:ext>
        </c:extLst>
      </c:lineChart>
      <c:catAx>
        <c:axId val="83509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1552"/>
        <c:crosses val="autoZero"/>
        <c:auto val="1"/>
        <c:lblAlgn val="ctr"/>
        <c:lblOffset val="100"/>
        <c:noMultiLvlLbl val="0"/>
      </c:catAx>
      <c:valAx>
        <c:axId val="835091552"/>
        <c:scaling>
          <c:orientation val="minMax"/>
          <c:max val="0.8"/>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509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0.82438</cdr:x>
      <cdr:y>0.12458</cdr:y>
    </cdr:from>
    <cdr:to>
      <cdr:x>0.93056</cdr:x>
      <cdr:y>0.20031</cdr:y>
    </cdr:to>
    <cdr:sp macro="" textlink="">
      <cdr:nvSpPr>
        <cdr:cNvPr id="2"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276671" y="425611"/>
          <a:ext cx="679637" cy="2587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10.xml><?xml version="1.0" encoding="utf-8"?>
<c:userShapes xmlns:c="http://schemas.openxmlformats.org/drawingml/2006/chart">
  <cdr:relSizeAnchor xmlns:cdr="http://schemas.openxmlformats.org/drawingml/2006/chartDrawing">
    <cdr:from>
      <cdr:x>0.82416</cdr:x>
      <cdr:y>0.38254</cdr:y>
    </cdr:from>
    <cdr:to>
      <cdr:x>0.90455</cdr:x>
      <cdr:y>0.46901</cdr:y>
    </cdr:to>
    <cdr:sp macro="" textlink="">
      <cdr:nvSpPr>
        <cdr:cNvPr id="2"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113812" y="1361633"/>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0.81746</cdr:x>
      <cdr:y>0.26007</cdr:y>
    </cdr:from>
    <cdr:to>
      <cdr:x>0.89785</cdr:x>
      <cdr:y>0.34654</cdr:y>
    </cdr:to>
    <cdr:sp macro="" textlink="">
      <cdr:nvSpPr>
        <cdr:cNvPr id="3"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072249" y="925715"/>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0.82063</cdr:x>
      <cdr:y>0.39978</cdr:y>
    </cdr:from>
    <cdr:to>
      <cdr:x>0.90101</cdr:x>
      <cdr:y>0.5</cdr:y>
    </cdr:to>
    <cdr:sp macro="" textlink="">
      <cdr:nvSpPr>
        <cdr:cNvPr id="3" name="TextBox 1">
          <a:extLst xmlns:a="http://schemas.openxmlformats.org/drawingml/2006/main">
            <a:ext uri="{FF2B5EF4-FFF2-40B4-BE49-F238E27FC236}">
              <a16:creationId xmlns:a16="http://schemas.microsoft.com/office/drawing/2014/main" id="{662086CB-D2F5-0EA0-A4E2-1E1545DAF0BE}"/>
            </a:ext>
          </a:extLst>
        </cdr:cNvPr>
        <cdr:cNvSpPr txBox="1"/>
      </cdr:nvSpPr>
      <cdr:spPr>
        <a:xfrm xmlns:a="http://schemas.openxmlformats.org/drawingml/2006/main">
          <a:off x="5091892" y="1227761"/>
          <a:ext cx="498746" cy="3077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12.xml><?xml version="1.0" encoding="utf-8"?>
<c:userShapes xmlns:c="http://schemas.openxmlformats.org/drawingml/2006/chart">
  <cdr:relSizeAnchor xmlns:cdr="http://schemas.openxmlformats.org/drawingml/2006/chartDrawing">
    <cdr:from>
      <cdr:x>0.82751</cdr:x>
      <cdr:y>0.39978</cdr:y>
    </cdr:from>
    <cdr:to>
      <cdr:x>0.90789</cdr:x>
      <cdr:y>0.5</cdr:y>
    </cdr:to>
    <cdr:sp macro="" textlink="">
      <cdr:nvSpPr>
        <cdr:cNvPr id="2" name="TextBox 1">
          <a:extLst xmlns:a="http://schemas.openxmlformats.org/drawingml/2006/main">
            <a:ext uri="{FF2B5EF4-FFF2-40B4-BE49-F238E27FC236}">
              <a16:creationId xmlns:a16="http://schemas.microsoft.com/office/drawing/2014/main" id="{6B9D40F7-6775-1E7A-C688-CCE27D83B23F}"/>
            </a:ext>
          </a:extLst>
        </cdr:cNvPr>
        <cdr:cNvSpPr txBox="1"/>
      </cdr:nvSpPr>
      <cdr:spPr>
        <a:xfrm xmlns:a="http://schemas.openxmlformats.org/drawingml/2006/main">
          <a:off x="5134594" y="1227768"/>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0.82063</cdr:x>
      <cdr:y>0.47122</cdr:y>
    </cdr:from>
    <cdr:to>
      <cdr:x>0.90101</cdr:x>
      <cdr:y>0.57144</cdr:y>
    </cdr:to>
    <cdr:sp macro="" textlink="">
      <cdr:nvSpPr>
        <cdr:cNvPr id="3" name="TextBox 1">
          <a:extLst xmlns:a="http://schemas.openxmlformats.org/drawingml/2006/main">
            <a:ext uri="{FF2B5EF4-FFF2-40B4-BE49-F238E27FC236}">
              <a16:creationId xmlns:a16="http://schemas.microsoft.com/office/drawing/2014/main" id="{662086CB-D2F5-0EA0-A4E2-1E1545DAF0BE}"/>
            </a:ext>
          </a:extLst>
        </cdr:cNvPr>
        <cdr:cNvSpPr txBox="1"/>
      </cdr:nvSpPr>
      <cdr:spPr>
        <a:xfrm xmlns:a="http://schemas.openxmlformats.org/drawingml/2006/main">
          <a:off x="5091863" y="1447163"/>
          <a:ext cx="498747" cy="30778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0.82684</cdr:x>
      <cdr:y>0.12863</cdr:y>
    </cdr:from>
    <cdr:to>
      <cdr:x>0.93302</cdr:x>
      <cdr:y>0.20436</cdr:y>
    </cdr:to>
    <cdr:sp macro="" textlink="">
      <cdr:nvSpPr>
        <cdr:cNvPr id="2"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292416" y="439431"/>
          <a:ext cx="679637" cy="2587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0.81512</cdr:x>
      <cdr:y>0.46213</cdr:y>
    </cdr:from>
    <cdr:to>
      <cdr:x>0.92465</cdr:x>
      <cdr:y>0.53787</cdr:y>
    </cdr:to>
    <cdr:sp macro="" textlink="">
      <cdr:nvSpPr>
        <cdr:cNvPr id="2"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057703" y="1536113"/>
          <a:ext cx="679618" cy="251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0.82538</cdr:x>
      <cdr:y>0.29682</cdr:y>
    </cdr:from>
    <cdr:to>
      <cdr:x>0.93491</cdr:x>
      <cdr:y>0.37255</cdr:y>
    </cdr:to>
    <cdr:sp macro="" textlink="">
      <cdr:nvSpPr>
        <cdr:cNvPr id="3"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121365" y="986623"/>
          <a:ext cx="679618" cy="2517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0.81615</cdr:x>
      <cdr:y>0.17085</cdr:y>
    </cdr:from>
    <cdr:to>
      <cdr:x>0.92568</cdr:x>
      <cdr:y>0.24658</cdr:y>
    </cdr:to>
    <cdr:sp macro="" textlink="">
      <cdr:nvSpPr>
        <cdr:cNvPr id="4"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064091" y="567919"/>
          <a:ext cx="679618" cy="2517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0.81847</cdr:x>
      <cdr:y>0.46213</cdr:y>
    </cdr:from>
    <cdr:to>
      <cdr:x>0.928</cdr:x>
      <cdr:y>0.53787</cdr:y>
    </cdr:to>
    <cdr:sp macro="" textlink="">
      <cdr:nvSpPr>
        <cdr:cNvPr id="2"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078485" y="1536113"/>
          <a:ext cx="679618" cy="251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0.82036</cdr:x>
      <cdr:y>0.28475</cdr:y>
    </cdr:from>
    <cdr:to>
      <cdr:x>0.92989</cdr:x>
      <cdr:y>0.36048</cdr:y>
    </cdr:to>
    <cdr:sp macro="" textlink="">
      <cdr:nvSpPr>
        <cdr:cNvPr id="3"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090192" y="946493"/>
          <a:ext cx="679618" cy="2517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0.81742</cdr:x>
      <cdr:y>0.14714</cdr:y>
    </cdr:from>
    <cdr:to>
      <cdr:x>0.92695</cdr:x>
      <cdr:y>0.22287</cdr:y>
    </cdr:to>
    <cdr:sp macro="" textlink="">
      <cdr:nvSpPr>
        <cdr:cNvPr id="4" name="TextBox 2">
          <a:extLst xmlns:a="http://schemas.openxmlformats.org/drawingml/2006/main">
            <a:ext uri="{FF2B5EF4-FFF2-40B4-BE49-F238E27FC236}">
              <a16:creationId xmlns:a16="http://schemas.microsoft.com/office/drawing/2014/main" id="{67C672ED-0514-6E92-C8AE-E2898DF38422}"/>
            </a:ext>
          </a:extLst>
        </cdr:cNvPr>
        <cdr:cNvSpPr txBox="1"/>
      </cdr:nvSpPr>
      <cdr:spPr>
        <a:xfrm xmlns:a="http://schemas.openxmlformats.org/drawingml/2006/main">
          <a:off x="5071979" y="489103"/>
          <a:ext cx="679618" cy="25172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0.82194</cdr:x>
      <cdr:y>0.34071</cdr:y>
    </cdr:from>
    <cdr:to>
      <cdr:x>0.93147</cdr:x>
      <cdr:y>0.41644</cdr:y>
    </cdr:to>
    <cdr:sp macro="" textlink="">
      <cdr:nvSpPr>
        <cdr:cNvPr id="2"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099996" y="1156100"/>
          <a:ext cx="679618" cy="2569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0.82497</cdr:x>
      <cdr:y>0.28631</cdr:y>
    </cdr:from>
    <cdr:to>
      <cdr:x>0.9345</cdr:x>
      <cdr:y>0.36204</cdr:y>
    </cdr:to>
    <cdr:sp macro="" textlink="">
      <cdr:nvSpPr>
        <cdr:cNvPr id="3"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118821" y="971511"/>
          <a:ext cx="679618" cy="2569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0.82266</cdr:x>
      <cdr:y>0.40771</cdr:y>
    </cdr:from>
    <cdr:to>
      <cdr:x>0.93219</cdr:x>
      <cdr:y>0.48344</cdr:y>
    </cdr:to>
    <cdr:sp macro="" textlink="">
      <cdr:nvSpPr>
        <cdr:cNvPr id="4"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104492" y="1383443"/>
          <a:ext cx="679618" cy="2569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0.82696</cdr:x>
      <cdr:y>0.34071</cdr:y>
    </cdr:from>
    <cdr:to>
      <cdr:x>0.93649</cdr:x>
      <cdr:y>0.41644</cdr:y>
    </cdr:to>
    <cdr:sp macro="" textlink="">
      <cdr:nvSpPr>
        <cdr:cNvPr id="2"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131169" y="1156088"/>
          <a:ext cx="679618" cy="2569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0.82497</cdr:x>
      <cdr:y>0.28325</cdr:y>
    </cdr:from>
    <cdr:to>
      <cdr:x>0.9345</cdr:x>
      <cdr:y>0.35898</cdr:y>
    </cdr:to>
    <cdr:sp macro="" textlink="">
      <cdr:nvSpPr>
        <cdr:cNvPr id="3"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118821" y="961121"/>
          <a:ext cx="679618" cy="2569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0.82434</cdr:x>
      <cdr:y>0.40407</cdr:y>
    </cdr:from>
    <cdr:to>
      <cdr:x>0.93387</cdr:x>
      <cdr:y>0.49477</cdr:y>
    </cdr:to>
    <cdr:sp macro="" textlink="">
      <cdr:nvSpPr>
        <cdr:cNvPr id="4" name="TextBox 1">
          <a:extLst xmlns:a="http://schemas.openxmlformats.org/drawingml/2006/main">
            <a:ext uri="{FF2B5EF4-FFF2-40B4-BE49-F238E27FC236}">
              <a16:creationId xmlns:a16="http://schemas.microsoft.com/office/drawing/2014/main" id="{0E267FCD-3B81-F3E5-88C0-A06FDF4D980A}"/>
            </a:ext>
          </a:extLst>
        </cdr:cNvPr>
        <cdr:cNvSpPr txBox="1"/>
      </cdr:nvSpPr>
      <cdr:spPr>
        <a:xfrm xmlns:a="http://schemas.openxmlformats.org/drawingml/2006/main">
          <a:off x="5114883" y="1371083"/>
          <a:ext cx="67961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0.8004</cdr:x>
      <cdr:y>0.36096</cdr:y>
    </cdr:from>
    <cdr:to>
      <cdr:x>0.87832</cdr:x>
      <cdr:y>0.45365</cdr:y>
    </cdr:to>
    <cdr:sp macro="" textlink="">
      <cdr:nvSpPr>
        <cdr:cNvPr id="2"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123176" y="1198571"/>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0.815</cdr:x>
      <cdr:y>0.19573</cdr:y>
    </cdr:from>
    <cdr:to>
      <cdr:x>0.89293</cdr:x>
      <cdr:y>0.28842</cdr:y>
    </cdr:to>
    <cdr:sp macro="" textlink="">
      <cdr:nvSpPr>
        <cdr:cNvPr id="3"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216644" y="649930"/>
          <a:ext cx="498814" cy="3077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0.8004</cdr:x>
      <cdr:y>0.36096</cdr:y>
    </cdr:from>
    <cdr:to>
      <cdr:x>0.87832</cdr:x>
      <cdr:y>0.45365</cdr:y>
    </cdr:to>
    <cdr:sp macro="" textlink="">
      <cdr:nvSpPr>
        <cdr:cNvPr id="2"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123176" y="1198571"/>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0.815</cdr:x>
      <cdr:y>0.19573</cdr:y>
    </cdr:from>
    <cdr:to>
      <cdr:x>0.89293</cdr:x>
      <cdr:y>0.28842</cdr:y>
    </cdr:to>
    <cdr:sp macro="" textlink="">
      <cdr:nvSpPr>
        <cdr:cNvPr id="3"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216644" y="649930"/>
          <a:ext cx="498814" cy="3077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9.xml><?xml version="1.0" encoding="utf-8"?>
<c:userShapes xmlns:c="http://schemas.openxmlformats.org/drawingml/2006/chart">
  <cdr:relSizeAnchor xmlns:cdr="http://schemas.openxmlformats.org/drawingml/2006/chartDrawing">
    <cdr:from>
      <cdr:x>0.82416</cdr:x>
      <cdr:y>0.38254</cdr:y>
    </cdr:from>
    <cdr:to>
      <cdr:x>0.90455</cdr:x>
      <cdr:y>0.46901</cdr:y>
    </cdr:to>
    <cdr:sp macro="" textlink="">
      <cdr:nvSpPr>
        <cdr:cNvPr id="2"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113812" y="1361633"/>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0.81746</cdr:x>
      <cdr:y>0.26007</cdr:y>
    </cdr:from>
    <cdr:to>
      <cdr:x>0.89785</cdr:x>
      <cdr:y>0.34654</cdr:y>
    </cdr:to>
    <cdr:sp macro="" textlink="">
      <cdr:nvSpPr>
        <cdr:cNvPr id="3" name="TextBox 5">
          <a:extLst xmlns:a="http://schemas.openxmlformats.org/drawingml/2006/main">
            <a:ext uri="{FF2B5EF4-FFF2-40B4-BE49-F238E27FC236}">
              <a16:creationId xmlns:a16="http://schemas.microsoft.com/office/drawing/2014/main" id="{28206501-8246-BAD8-E314-E4EF7653D9A5}"/>
            </a:ext>
          </a:extLst>
        </cdr:cNvPr>
        <cdr:cNvSpPr txBox="1"/>
      </cdr:nvSpPr>
      <cdr:spPr>
        <a:xfrm xmlns:a="http://schemas.openxmlformats.org/drawingml/2006/main">
          <a:off x="5072249" y="925715"/>
          <a:ext cx="4987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82750" y="457200"/>
            <a:ext cx="36576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457200"/>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D891-0E12-4EB4-70F4-736C1CAD9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2ABF3-AF73-5527-C974-AAE826859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510B0-C4AE-2BBD-4957-0C9906FE99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959A3-C61C-136A-45A7-5DE262C93883}"/>
              </a:ext>
            </a:extLst>
          </p:cNvPr>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163977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BDDC-3B9E-4BA5-C771-349DF4E22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34462-6DE5-2278-39A9-BBA5E408B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78CB8-A960-C7C9-8B4B-D04BA5B5D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3F21C8-267B-4619-F8CB-765BD951306E}"/>
              </a:ext>
            </a:extLst>
          </p:cNvPr>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326930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C7E8-6696-EF15-B514-D8FA4F23D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DD468-B569-9CD6-3A3F-67CF27CDF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2B546-AE91-4D12-3E21-3EF0FA2821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86E2C6-CFCA-D9E8-78E2-8786505F9A3F}"/>
              </a:ext>
            </a:extLst>
          </p:cNvPr>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143487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6D9C-CCB2-E50E-E762-E45531FED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65A7B-41D5-4947-1B32-26D8D5AF2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5FCA5-4AAD-CC85-0AB5-E62B029FAF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40AC3-F792-3F78-5132-560A26C302D3}"/>
              </a:ext>
            </a:extLst>
          </p:cNvPr>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4195930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D4C11-7D37-A8DF-F5FA-8FF79AACA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1B924-BB99-0878-B0C4-22B555F24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13437-1B83-6A87-E063-C5B6CEA80E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8BF7FD-2A3A-6B17-F8A5-012D546FEC09}"/>
              </a:ext>
            </a:extLst>
          </p:cNvPr>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903853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C363-6542-89F2-6916-5F3A7979F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F10FC-4F70-7241-6801-332A36CB6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13FCF-C6C1-8A5D-A586-ED112CF847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14BFBB-45E3-4EF9-CC02-72288A9F724D}"/>
              </a:ext>
            </a:extLst>
          </p:cNvPr>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333968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CB42-027A-55BE-E3F0-F09A83E6C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FEF9C-7526-53D0-209E-AB077C812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A4CB8-62F1-61A3-33DD-463928DCEC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C3621-5503-9E20-0921-030440F864C7}"/>
              </a:ext>
            </a:extLst>
          </p:cNvPr>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2001687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050F-F9C2-F6E3-9B4F-89A62CDDE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B1337-EF04-2239-BBE5-12179FBBF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4F930-9287-6298-E5A5-644CDA3752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4056B6-DA29-125C-3EE3-186F6FFF199F}"/>
              </a:ext>
            </a:extLst>
          </p:cNvPr>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99096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7A0D-0804-1C3A-3097-E8AE66E24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17E85-C8F5-302F-05C9-E1F4DE2C754A}"/>
              </a:ext>
            </a:extLst>
          </p:cNvPr>
          <p:cNvSpPr>
            <a:spLocks noGrp="1" noRot="1" noChangeAspect="1"/>
          </p:cNvSpPr>
          <p:nvPr>
            <p:ph type="sldImg"/>
          </p:nvPr>
        </p:nvSpPr>
        <p:spPr>
          <a:xfrm>
            <a:off x="1682750" y="457200"/>
            <a:ext cx="3657600" cy="2743200"/>
          </a:xfrm>
        </p:spPr>
      </p:sp>
      <p:sp>
        <p:nvSpPr>
          <p:cNvPr id="3" name="Notes Placeholder 2">
            <a:extLst>
              <a:ext uri="{FF2B5EF4-FFF2-40B4-BE49-F238E27FC236}">
                <a16:creationId xmlns:a16="http://schemas.microsoft.com/office/drawing/2014/main" id="{0560931E-6FCD-0E8C-2DFC-4D061C942B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907DD0-2E5F-8D3F-0D75-C07C2602D266}"/>
              </a:ext>
            </a:extLst>
          </p:cNvPr>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17396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BDBE-2E25-01C3-8D93-8347D91F5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4691F-BFA5-A4BD-AA02-41F2615ED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1FFA6-63F7-C775-E419-73C3ED7865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5A0E98-14C5-B9CD-FAA1-699EF60BF846}"/>
              </a:ext>
            </a:extLst>
          </p:cNvPr>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4770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457200"/>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41336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BA764-8769-BCED-BDF8-158D10D2E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CFC66-EF14-82A6-E09A-4465EEA81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6D016-D159-D130-D738-483C30A757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5DCEE9-98AD-FF7F-4EE6-15232E1758BE}"/>
              </a:ext>
            </a:extLst>
          </p:cNvPr>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3459732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3E6D4-A407-C904-A732-907F969AD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41B1E-6F8C-B02D-1B38-84A852E9E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C25FE-F083-0829-4CF9-8814D62791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5B4EF1-4C40-F777-199E-EB1DDEFA3E48}"/>
              </a:ext>
            </a:extLst>
          </p:cNvPr>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3515614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0797-DF73-0EF8-5934-A77142B38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12D76-B3E2-0CA0-DFC4-70AA983A1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A5B60-9C5A-1004-7F3E-DA0DE0145F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E13AA6-5EBC-16D2-16DD-70742D2926BA}"/>
              </a:ext>
            </a:extLst>
          </p:cNvPr>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200245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C7E5-08F0-97EC-0F8F-14D56F0100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54B768-DEE4-5C71-41BA-44EBC61A6D88}"/>
              </a:ext>
            </a:extLst>
          </p:cNvPr>
          <p:cNvSpPr>
            <a:spLocks noGrp="1"/>
          </p:cNvSpPr>
          <p:nvPr>
            <p:ph type="sldNum" sz="quarter" idx="10"/>
          </p:nvPr>
        </p:nvSpPr>
        <p:spPr/>
        <p:txBody>
          <a:bodyPr/>
          <a:lstStyle/>
          <a:p>
            <a:fld id="{B54DC83E-89B8-4806-9A94-7D2BAA520DC6}" type="slidenum">
              <a:rPr lang="en-US" smtClean="0"/>
              <a:pPr/>
              <a:t>29</a:t>
            </a:fld>
            <a:endParaRPr lang="en-US"/>
          </a:p>
        </p:txBody>
      </p:sp>
      <p:sp>
        <p:nvSpPr>
          <p:cNvPr id="9" name="Slide Image Placeholder 8">
            <a:extLst>
              <a:ext uri="{FF2B5EF4-FFF2-40B4-BE49-F238E27FC236}">
                <a16:creationId xmlns:a16="http://schemas.microsoft.com/office/drawing/2014/main" id="{0CD15399-94B4-5D92-E26E-7869D1E69028}"/>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89562A55-2652-1843-CD24-56EEEAB6DD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870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5</a:t>
            </a:fld>
            <a:endParaRPr lang="en-US"/>
          </a:p>
        </p:txBody>
      </p:sp>
      <p:sp>
        <p:nvSpPr>
          <p:cNvPr id="9" name="Slide Image Placeholder 8">
            <a:extLst>
              <a:ext uri="{FF2B5EF4-FFF2-40B4-BE49-F238E27FC236}">
                <a16:creationId xmlns:a16="http://schemas.microsoft.com/office/drawing/2014/main" id="{83F2B3B2-21DB-4AB0-BD30-EA85354A956F}"/>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1A15ABDD-04D6-4DF9-B2CF-D6DA4D29CFB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815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B3E13-BD8E-26C9-00DD-1CFBC64FC0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17118F-F2DD-CF7A-DA54-8BA151FCD9B3}"/>
              </a:ext>
            </a:extLst>
          </p:cNvPr>
          <p:cNvSpPr>
            <a:spLocks noGrp="1"/>
          </p:cNvSpPr>
          <p:nvPr>
            <p:ph type="sldNum" sz="quarter" idx="10"/>
          </p:nvPr>
        </p:nvSpPr>
        <p:spPr/>
        <p:txBody>
          <a:bodyPr/>
          <a:lstStyle/>
          <a:p>
            <a:fld id="{B54DC83E-89B8-4806-9A94-7D2BAA520DC6}" type="slidenum">
              <a:rPr lang="en-US" smtClean="0"/>
              <a:pPr/>
              <a:t>6</a:t>
            </a:fld>
            <a:endParaRPr lang="en-US"/>
          </a:p>
        </p:txBody>
      </p:sp>
      <p:sp>
        <p:nvSpPr>
          <p:cNvPr id="9" name="Slide Image Placeholder 8">
            <a:extLst>
              <a:ext uri="{FF2B5EF4-FFF2-40B4-BE49-F238E27FC236}">
                <a16:creationId xmlns:a16="http://schemas.microsoft.com/office/drawing/2014/main" id="{3072F7D9-435B-EE8C-8764-8C53F52E94EF}"/>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E54F6D25-9591-7616-CBD1-BC0FA81C66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17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ABFC-4234-FB53-9B52-F77CF43A3E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77D339-233E-A446-C26B-A31E6EE7105F}"/>
              </a:ext>
            </a:extLst>
          </p:cNvPr>
          <p:cNvSpPr>
            <a:spLocks noGrp="1"/>
          </p:cNvSpPr>
          <p:nvPr>
            <p:ph type="sldNum" sz="quarter" idx="10"/>
          </p:nvPr>
        </p:nvSpPr>
        <p:spPr/>
        <p:txBody>
          <a:bodyPr/>
          <a:lstStyle/>
          <a:p>
            <a:fld id="{B54DC83E-89B8-4806-9A94-7D2BAA520DC6}" type="slidenum">
              <a:rPr lang="en-US" smtClean="0"/>
              <a:pPr/>
              <a:t>7</a:t>
            </a:fld>
            <a:endParaRPr lang="en-US"/>
          </a:p>
        </p:txBody>
      </p:sp>
      <p:sp>
        <p:nvSpPr>
          <p:cNvPr id="9" name="Slide Image Placeholder 8">
            <a:extLst>
              <a:ext uri="{FF2B5EF4-FFF2-40B4-BE49-F238E27FC236}">
                <a16:creationId xmlns:a16="http://schemas.microsoft.com/office/drawing/2014/main" id="{75206C67-5837-6935-E309-20E869555A63}"/>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8F63F77F-6269-60BF-A479-E359FA880F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659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73891-D3EA-3439-D1A4-56E2FE212A5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4109CA-CAEE-67F2-D4F7-80075D75C33F}"/>
              </a:ext>
            </a:extLst>
          </p:cNvPr>
          <p:cNvSpPr>
            <a:spLocks noGrp="1"/>
          </p:cNvSpPr>
          <p:nvPr>
            <p:ph type="sldNum" sz="quarter" idx="10"/>
          </p:nvPr>
        </p:nvSpPr>
        <p:spPr/>
        <p:txBody>
          <a:bodyPr/>
          <a:lstStyle/>
          <a:p>
            <a:fld id="{B54DC83E-89B8-4806-9A94-7D2BAA520DC6}" type="slidenum">
              <a:rPr lang="en-US" smtClean="0"/>
              <a:pPr/>
              <a:t>8</a:t>
            </a:fld>
            <a:endParaRPr lang="en-US"/>
          </a:p>
        </p:txBody>
      </p:sp>
      <p:sp>
        <p:nvSpPr>
          <p:cNvPr id="9" name="Slide Image Placeholder 8">
            <a:extLst>
              <a:ext uri="{FF2B5EF4-FFF2-40B4-BE49-F238E27FC236}">
                <a16:creationId xmlns:a16="http://schemas.microsoft.com/office/drawing/2014/main" id="{5C224402-1531-1A08-962F-27CD1238164D}"/>
              </a:ext>
            </a:extLst>
          </p:cNvPr>
          <p:cNvSpPr>
            <a:spLocks noGrp="1" noRot="1" noChangeAspect="1"/>
          </p:cNvSpPr>
          <p:nvPr>
            <p:ph type="sldImg"/>
          </p:nvPr>
        </p:nvSpPr>
        <p:spPr>
          <a:xfrm>
            <a:off x="1682750" y="457200"/>
            <a:ext cx="3657600" cy="2743200"/>
          </a:xfrm>
        </p:spPr>
      </p:sp>
      <p:sp>
        <p:nvSpPr>
          <p:cNvPr id="10" name="Notes Placeholder 9">
            <a:extLst>
              <a:ext uri="{FF2B5EF4-FFF2-40B4-BE49-F238E27FC236}">
                <a16:creationId xmlns:a16="http://schemas.microsoft.com/office/drawing/2014/main" id="{74097971-11B2-6477-3493-B4A2619EB4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930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272714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ABE6-2012-DFE8-D5A8-CBA9C9AAB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B0D59-0424-79AA-66F3-B4284BF31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C5D77-BD1A-5C90-3C78-AA413AC369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FB14F5-C6E7-3933-094D-F03BFCFB8D53}"/>
              </a:ext>
            </a:extLst>
          </p:cNvPr>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211069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C67F5-1D4E-0CA6-8EDF-D8D6C47C6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3B95B-6C82-4A6F-5D38-A4066373BFC3}"/>
              </a:ext>
            </a:extLst>
          </p:cNvPr>
          <p:cNvSpPr>
            <a:spLocks noGrp="1" noRot="1" noChangeAspect="1"/>
          </p:cNvSpPr>
          <p:nvPr>
            <p:ph type="sldImg"/>
          </p:nvPr>
        </p:nvSpPr>
        <p:spPr>
          <a:xfrm>
            <a:off x="1682750" y="457200"/>
            <a:ext cx="3657600" cy="2743200"/>
          </a:xfrm>
        </p:spPr>
      </p:sp>
      <p:sp>
        <p:nvSpPr>
          <p:cNvPr id="3" name="Notes Placeholder 2">
            <a:extLst>
              <a:ext uri="{FF2B5EF4-FFF2-40B4-BE49-F238E27FC236}">
                <a16:creationId xmlns:a16="http://schemas.microsoft.com/office/drawing/2014/main" id="{49C955FC-8F34-A21C-7FE3-94C40D0CF9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547823-ECA0-4E60-62DE-0188A9469C93}"/>
              </a:ext>
            </a:extLst>
          </p:cNvPr>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1915712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3"/>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8307388" cy="320601"/>
          </a:xfrm>
        </p:spPr>
        <p:txBody>
          <a:bodyPr>
            <a:normAutofit/>
          </a:bodyPr>
          <a:lstStyle>
            <a:lvl1pPr marL="0" indent="0">
              <a:buNone/>
              <a:defRPr sz="1800" b="1"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4229100" y="6446578"/>
            <a:ext cx="4572000" cy="215444"/>
          </a:xfrm>
          <a:prstGeom prst="rect">
            <a:avLst/>
          </a:prstGeom>
        </p:spPr>
        <p:txBody>
          <a:bodyPr rIns="0" anchor="b">
            <a:spAutoFit/>
          </a:bodyPr>
          <a:lstStyle/>
          <a:p>
            <a:pPr algn="r"/>
            <a:r>
              <a:rPr lang="en-US" sz="800" dirty="0">
                <a:solidFill>
                  <a:srgbClr val="D1EEFC"/>
                </a:solidFill>
              </a:rPr>
              <a:t>Copyright @2025 Texas Education Agency.® All rights reserved.</a:t>
            </a:r>
          </a:p>
        </p:txBody>
      </p:sp>
    </p:spTree>
    <p:extLst>
      <p:ext uri="{BB962C8B-B14F-4D97-AF65-F5344CB8AC3E}">
        <p14:creationId xmlns:p14="http://schemas.microsoft.com/office/powerpoint/2010/main" val="3032173319"/>
      </p:ext>
    </p:extLst>
  </p:cSld>
  <p:clrMapOvr>
    <a:masterClrMapping/>
  </p:clrMapOvr>
  <p:extLst>
    <p:ext uri="{DCECCB84-F9BA-43D5-87BE-67443E8EF086}">
      <p15:sldGuideLst xmlns:p15="http://schemas.microsoft.com/office/powerpoint/2012/main">
        <p15:guide id="1" orient="horz" pos="37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Left Dar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4570810" y="1307592"/>
            <a:ext cx="423029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8" name="Text Placeholder 5">
            <a:extLst>
              <a:ext uri="{FF2B5EF4-FFF2-40B4-BE49-F238E27FC236}">
                <a16:creationId xmlns:a16="http://schemas.microsoft.com/office/drawing/2014/main" id="{334F4BEE-EE2B-444B-8886-942FBEB446F1}"/>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FE8DE741-9837-45F6-80BC-D1E25BE6E1D7}"/>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3" name="Slide Number Placeholder 2">
            <a:extLst>
              <a:ext uri="{FF2B5EF4-FFF2-40B4-BE49-F238E27FC236}">
                <a16:creationId xmlns:a16="http://schemas.microsoft.com/office/drawing/2014/main" id="{EC93C9DE-DF10-4382-B836-E8C53CC249E7}"/>
              </a:ext>
            </a:extLst>
          </p:cNvPr>
          <p:cNvSpPr>
            <a:spLocks noGrp="1"/>
          </p:cNvSpPr>
          <p:nvPr>
            <p:ph type="sldNum" sz="quarter" idx="21"/>
          </p:nvPr>
        </p:nvSpPr>
        <p:spPr/>
        <p:txBody>
          <a:bodyPr/>
          <a:lstStyle>
            <a:lvl1pPr>
              <a:defRPr sz="11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23C9DE3E-1E5F-4D6A-B307-C1FC2AD166E1}"/>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3165764189"/>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CAD942-E2CF-4F22-946A-C89B4F8CC595}"/>
              </a:ext>
            </a:extLst>
          </p:cNvPr>
          <p:cNvSpPr/>
          <p:nvPr userDrawn="1"/>
        </p:nvSpPr>
        <p:spPr>
          <a:xfrm>
            <a:off x="0" y="3"/>
            <a:ext cx="9144000" cy="6196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86EDEF2-92FA-4034-99BE-DBEADC66FFF1}"/>
              </a:ext>
            </a:extLst>
          </p:cNvPr>
          <p:cNvSpPr>
            <a:spLocks noGrp="1"/>
          </p:cNvSpPr>
          <p:nvPr>
            <p:ph type="title" hasCustomPrompt="1"/>
          </p:nvPr>
        </p:nvSpPr>
        <p:spPr>
          <a:xfrm>
            <a:off x="344043" y="0"/>
            <a:ext cx="8455914" cy="502920"/>
          </a:xfrm>
        </p:spPr>
        <p:txBody>
          <a:bodyPr vert="horz" wrap="square" lIns="0" tIns="0" rIns="0" bIns="0" rtlCol="0" anchor="b" anchorCtr="0">
            <a:noAutofit/>
          </a:bodyPr>
          <a:lstStyle>
            <a:lvl1pPr>
              <a:defRPr lang="en-US" sz="2400" dirty="0"/>
            </a:lvl1pPr>
          </a:lstStyle>
          <a:p>
            <a:pPr lvl="0"/>
            <a:r>
              <a:rPr lang="en-US"/>
              <a:t>Title Only</a:t>
            </a:r>
          </a:p>
        </p:txBody>
      </p:sp>
      <p:sp>
        <p:nvSpPr>
          <p:cNvPr id="3" name="Slide Number Placeholder 2">
            <a:extLst>
              <a:ext uri="{FF2B5EF4-FFF2-40B4-BE49-F238E27FC236}">
                <a16:creationId xmlns:a16="http://schemas.microsoft.com/office/drawing/2014/main" id="{3D4ABABB-54D9-47DF-95C1-C1C4095468D7}"/>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53617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bleed photo Dar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Tree>
    <p:extLst>
      <p:ext uri="{BB962C8B-B14F-4D97-AF65-F5344CB8AC3E}">
        <p14:creationId xmlns:p14="http://schemas.microsoft.com/office/powerpoint/2010/main" val="243296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317A-7285-45CB-9DE4-E818FF305C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D7C8312-4A63-4E43-B00F-194BF095E792}"/>
              </a:ext>
            </a:extLst>
          </p:cNvPr>
          <p:cNvSpPr>
            <a:spLocks noGrp="1"/>
          </p:cNvSpPr>
          <p:nvPr>
            <p:ph type="sldNum" sz="quarter" idx="1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6395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347472" y="-63796"/>
            <a:ext cx="8455914" cy="1051560"/>
          </a:xfr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412092"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10590"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10590" y="3637299"/>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2741250"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7"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7" y="3637301"/>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5022297"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4" y="4156550"/>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4" y="3637302"/>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7303344" y="2020558"/>
            <a:ext cx="1496613"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6547"/>
            <a:ext cx="1499616" cy="1142655"/>
          </a:xfrm>
        </p:spPr>
        <p:txBody>
          <a:bodyPr>
            <a:normAutofit/>
          </a:bodyPr>
          <a:lstStyle>
            <a:lvl1pPr marL="0" indent="0" algn="ctr">
              <a:lnSpc>
                <a:spcPct val="125000"/>
              </a:lnSpc>
              <a:spcBef>
                <a:spcPts val="0"/>
              </a:spcBef>
              <a:buNone/>
              <a:defRPr sz="14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0"/>
            <a:ext cx="1499616"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742060"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992011"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5309652" y="4034436"/>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7627293" y="4034433"/>
            <a:ext cx="836676"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A6DE5B86-B5B1-44F6-BBC1-69C4AA85382A}"/>
              </a:ext>
            </a:extLst>
          </p:cNvPr>
          <p:cNvSpPr>
            <a:spLocks noGrp="1"/>
          </p:cNvSpPr>
          <p:nvPr>
            <p:ph type="sldNum" sz="quarter" idx="5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99798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Dar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511D7A7F-8AFE-4413-A94C-E666E4D285C5}"/>
              </a:ext>
            </a:extLst>
          </p:cNvPr>
          <p:cNvSpPr>
            <a:spLocks noGrp="1"/>
          </p:cNvSpPr>
          <p:nvPr>
            <p:ph type="sldNum" sz="quarter" idx="14"/>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50774"/>
            <a:ext cx="5263816" cy="734613"/>
          </a:xfr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 Dark Layout</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767996"/>
            <a:ext cx="4572000" cy="230832"/>
          </a:xfrm>
          <a:prstGeom prst="rect">
            <a:avLst/>
          </a:prstGeom>
          <a:noFill/>
        </p:spPr>
        <p:txBody>
          <a:bodyPr wrap="square" lIns="0" anchor="b">
            <a:spAutoFit/>
          </a:bodyPr>
          <a:lstStyle/>
          <a:p>
            <a:pPr algn="l"/>
            <a:r>
              <a:rPr lang="en-US" sz="900" b="0" i="0" spc="150">
                <a:solidFill>
                  <a:srgbClr val="D1EEFC"/>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1" y="5958723"/>
            <a:ext cx="6788743"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bg2"/>
                </a:solidFill>
              </a:rPr>
              <a:t>Notice of Trademark: “American Institutes for Research” and “AIR” are registered trademarks. All other brand, product, or company names are trademarks or registered trademarks of their respective owners.</a:t>
            </a:r>
          </a:p>
          <a:p>
            <a:endParaRPr lang="en-US" sz="600">
              <a:solidFill>
                <a:schemeClr val="bg2"/>
              </a:solidFill>
            </a:endParaRPr>
          </a:p>
          <a:p>
            <a:r>
              <a:rPr lang="en-US" sz="600">
                <a:solidFill>
                  <a:schemeClr val="bg2"/>
                </a:solidFill>
              </a:rPr>
              <a:t>Copyright © 2022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2477" y="6522705"/>
            <a:ext cx="463268" cy="106889"/>
          </a:xfr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pic>
        <p:nvPicPr>
          <p:cNvPr id="11" name="Picture 10" descr="Logo of American Institutes for Research. Advancing Evidence. Improving Lives.">
            <a:extLst>
              <a:ext uri="{FF2B5EF4-FFF2-40B4-BE49-F238E27FC236}">
                <a16:creationId xmlns:a16="http://schemas.microsoft.com/office/drawing/2014/main" id="{629ACECE-3F4A-4DB6-ACFF-C6B02A09203B}"/>
              </a:ext>
            </a:extLst>
          </p:cNvPr>
          <p:cNvPicPr>
            <a:picLocks noChangeAspect="1"/>
          </p:cNvPicPr>
          <p:nvPr userDrawn="1"/>
        </p:nvPicPr>
        <p:blipFill>
          <a:blip r:embed="rId3"/>
          <a:stretch>
            <a:fillRect/>
          </a:stretch>
        </p:blipFill>
        <p:spPr>
          <a:xfrm>
            <a:off x="6851857" y="549515"/>
            <a:ext cx="1845659" cy="934403"/>
          </a:xfrm>
          <a:prstGeom prst="rect">
            <a:avLst/>
          </a:prstGeom>
        </p:spPr>
      </p:pic>
      <p:sp>
        <p:nvSpPr>
          <p:cNvPr id="9" name="Content Placeholder 3">
            <a:extLst>
              <a:ext uri="{FF2B5EF4-FFF2-40B4-BE49-F238E27FC236}">
                <a16:creationId xmlns:a16="http://schemas.microsoft.com/office/drawing/2014/main" id="{97058B35-E39B-47D0-AF88-C8A3C27D3696}"/>
              </a:ext>
            </a:extLst>
          </p:cNvPr>
          <p:cNvSpPr>
            <a:spLocks noGrp="1"/>
          </p:cNvSpPr>
          <p:nvPr>
            <p:ph sz="quarter" idx="15" hasCustomPrompt="1"/>
          </p:nvPr>
        </p:nvSpPr>
        <p:spPr>
          <a:xfrm>
            <a:off x="342900" y="1755648"/>
            <a:ext cx="8229600" cy="347472"/>
          </a:xfrm>
        </p:spPr>
        <p:txBody>
          <a:bodyPr>
            <a:noAutofit/>
          </a:bodyPr>
          <a:lstStyle>
            <a:lvl1pPr marL="0" indent="0">
              <a:buNone/>
              <a:defRPr sz="1800" b="1" cap="all" baseline="0">
                <a:solidFill>
                  <a:schemeClr val="bg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Tree>
    <p:extLst>
      <p:ext uri="{BB962C8B-B14F-4D97-AF65-F5344CB8AC3E}">
        <p14:creationId xmlns:p14="http://schemas.microsoft.com/office/powerpoint/2010/main" val="3219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Heavy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1912CCC5-C9C3-4DCD-8757-DA7A83B69DDD}"/>
              </a:ext>
            </a:extLst>
          </p:cNvPr>
          <p:cNvSpPr>
            <a:spLocks noGrp="1"/>
          </p:cNvSpPr>
          <p:nvPr>
            <p:ph type="sldNum" sz="quarter" idx="15"/>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2459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19F6-FD85-E214-D372-326C243DB3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01C7E7-9289-668D-79D6-77572E459F6A}"/>
              </a:ext>
            </a:extLst>
          </p:cNvPr>
          <p:cNvSpPr>
            <a:spLocks noGrp="1"/>
          </p:cNvSpPr>
          <p:nvPr>
            <p:ph type="sldNum" sz="quarter" idx="10"/>
          </p:nvPr>
        </p:nvSpPr>
        <p:spPr/>
        <p:txBody>
          <a:bodyPr/>
          <a:lstStyle/>
          <a:p>
            <a:fld id="{7E1341B0-7904-4148-9082-6535FE1E4D20}" type="slidenum">
              <a:rPr lang="en-US" smtClean="0"/>
              <a:pPr/>
              <a:t>‹#›</a:t>
            </a:fld>
            <a:endParaRPr lang="en-US"/>
          </a:p>
        </p:txBody>
      </p:sp>
      <p:sp>
        <p:nvSpPr>
          <p:cNvPr id="5" name="TextBox 4">
            <a:extLst>
              <a:ext uri="{FF2B5EF4-FFF2-40B4-BE49-F238E27FC236}">
                <a16:creationId xmlns:a16="http://schemas.microsoft.com/office/drawing/2014/main" id="{D72F49E7-33AF-8913-0512-90D4D2FDD20C}"/>
              </a:ext>
            </a:extLst>
          </p:cNvPr>
          <p:cNvSpPr txBox="1"/>
          <p:nvPr userDrawn="1"/>
        </p:nvSpPr>
        <p:spPr>
          <a:xfrm>
            <a:off x="2362200" y="6361044"/>
            <a:ext cx="4572000" cy="369332"/>
          </a:xfrm>
          <a:prstGeom prst="rect">
            <a:avLst/>
          </a:prstGeom>
          <a:noFill/>
        </p:spPr>
        <p:txBody>
          <a:bodyPr wrap="square">
            <a:spAutoFit/>
          </a:bodyPr>
          <a:lstStyle/>
          <a:p>
            <a:r>
              <a:rPr lang="en-US">
                <a:solidFill>
                  <a:schemeClr val="bg1"/>
                </a:solidFill>
              </a:rPr>
              <a:t>Prepared for the Texas Education Agency</a:t>
            </a:r>
          </a:p>
        </p:txBody>
      </p:sp>
    </p:spTree>
    <p:extLst>
      <p:ext uri="{BB962C8B-B14F-4D97-AF65-F5344CB8AC3E}">
        <p14:creationId xmlns:p14="http://schemas.microsoft.com/office/powerpoint/2010/main" val="74940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412872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3600" b="1">
                <a:solidFill>
                  <a:schemeClr val="accent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1" y="3276708"/>
            <a:ext cx="8354891" cy="697727"/>
          </a:xfrm>
          <a:prstGeom prst="rect">
            <a:avLst/>
          </a:prstGeom>
        </p:spPr>
        <p:txBody>
          <a:bodyPr anchor="t">
            <a:normAutofit/>
          </a:bodyPr>
          <a:lstStyle>
            <a:lvl1pPr marL="0" indent="0" algn="l">
              <a:buNone/>
              <a:defRPr sz="21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Presenters">
            <a:extLst>
              <a:ext uri="{FF2B5EF4-FFF2-40B4-BE49-F238E27FC236}">
                <a16:creationId xmlns:a16="http://schemas.microsoft.com/office/drawing/2014/main" id="{63CB25F5-F0B8-9745-9504-4DBAB83E779C}"/>
              </a:ext>
            </a:extLst>
          </p:cNvPr>
          <p:cNvSpPr>
            <a:spLocks noGrp="1"/>
          </p:cNvSpPr>
          <p:nvPr>
            <p:ph type="body" sz="quarter" idx="10" hasCustomPrompt="1"/>
          </p:nvPr>
        </p:nvSpPr>
        <p:spPr>
          <a:xfrm>
            <a:off x="342901" y="4118811"/>
            <a:ext cx="8354891" cy="791308"/>
          </a:xfrm>
          <a:prstGeom prst="rect">
            <a:avLst/>
          </a:prstGeom>
        </p:spPr>
        <p:txBody>
          <a:bodyPr>
            <a:noAutofit/>
          </a:bodyPr>
          <a:lstStyle>
            <a:lvl1pPr marL="0" indent="0">
              <a:spcBef>
                <a:spcPts val="0"/>
              </a:spcBef>
              <a:buNone/>
              <a:defRPr sz="1200">
                <a:solidFill>
                  <a:schemeClr val="tx2"/>
                </a:solidFill>
              </a:defRPr>
            </a:lvl1pPr>
          </a:lstStyle>
          <a:p>
            <a:pPr lvl="0"/>
            <a:r>
              <a:rPr lang="en-US"/>
              <a:t>Presenter’s Name, Title | Second Presenter’s Name, Title</a:t>
            </a:r>
            <a:br>
              <a:rPr lang="en-US"/>
            </a:br>
            <a:r>
              <a:rPr lang="en-US"/>
              <a:t>email.address@air.org or internal.group.email@air.org</a:t>
            </a:r>
          </a:p>
        </p:txBody>
      </p:sp>
      <p:sp>
        <p:nvSpPr>
          <p:cNvPr id="17" name="Location | Date">
            <a:extLst>
              <a:ext uri="{FF2B5EF4-FFF2-40B4-BE49-F238E27FC236}">
                <a16:creationId xmlns:a16="http://schemas.microsoft.com/office/drawing/2014/main" id="{C15C8F0A-346B-C141-BBAB-A5D0F662573A}"/>
              </a:ext>
            </a:extLst>
          </p:cNvPr>
          <p:cNvSpPr>
            <a:spLocks noGrp="1"/>
          </p:cNvSpPr>
          <p:nvPr>
            <p:ph sz="quarter" idx="11" hasCustomPrompt="1"/>
          </p:nvPr>
        </p:nvSpPr>
        <p:spPr>
          <a:xfrm>
            <a:off x="342900" y="4990329"/>
            <a:ext cx="8354616" cy="985856"/>
          </a:xfrm>
          <a:prstGeom prst="rect">
            <a:avLst/>
          </a:prstGeom>
        </p:spPr>
        <p:txBody>
          <a:bodyPr>
            <a:normAutofit/>
          </a:bodyPr>
          <a:lstStyle>
            <a:lvl1pPr marL="0" indent="0">
              <a:buNone/>
              <a:defRPr sz="1500">
                <a:solidFill>
                  <a:schemeClr val="tx2"/>
                </a:solidFill>
              </a:defRPr>
            </a:lvl1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31190"/>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sp>
        <p:nvSpPr>
          <p:cNvPr id="13" name="Rectangle 12">
            <a:extLst>
              <a:ext uri="{FF2B5EF4-FFF2-40B4-BE49-F238E27FC236}">
                <a16:creationId xmlns:a16="http://schemas.microsoft.com/office/drawing/2014/main" id="{B4C3CEE0-EEEC-464B-B489-FF018AE7127D}"/>
              </a:ext>
            </a:extLst>
          </p:cNvPr>
          <p:cNvSpPr/>
          <p:nvPr userDrawn="1"/>
        </p:nvSpPr>
        <p:spPr>
          <a:xfrm>
            <a:off x="4229100" y="6446578"/>
            <a:ext cx="4572000" cy="184666"/>
          </a:xfrm>
          <a:prstGeom prst="rect">
            <a:avLst/>
          </a:prstGeom>
        </p:spPr>
        <p:txBody>
          <a:bodyPr rIns="0" anchor="b">
            <a:spAutoFit/>
          </a:bodyPr>
          <a:lstStyle/>
          <a:p>
            <a:pPr algn="r"/>
            <a:r>
              <a:rPr lang="en-US" sz="600">
                <a:solidFill>
                  <a:schemeClr val="accent1"/>
                </a:solidFill>
              </a:rPr>
              <a:t>Copyright © 2022 American Institutes for Research®. All rights reserved.</a:t>
            </a:r>
          </a:p>
        </p:txBody>
      </p:sp>
      <p:pic>
        <p:nvPicPr>
          <p:cNvPr id="11" name="Picture 10" descr="Logo of American Institutes for Research. Advancing Evidence. Improving Lives.">
            <a:extLst>
              <a:ext uri="{FF2B5EF4-FFF2-40B4-BE49-F238E27FC236}">
                <a16:creationId xmlns:a16="http://schemas.microsoft.com/office/drawing/2014/main" id="{9967DE8A-D715-4593-A69D-2FEF7F92184C}"/>
              </a:ext>
            </a:extLst>
          </p:cNvPr>
          <p:cNvPicPr>
            <a:picLocks noChangeAspect="1"/>
          </p:cNvPicPr>
          <p:nvPr userDrawn="1"/>
        </p:nvPicPr>
        <p:blipFill>
          <a:blip r:embed="rId3"/>
          <a:stretch>
            <a:fillRect/>
          </a:stretch>
        </p:blipFill>
        <p:spPr>
          <a:xfrm>
            <a:off x="6832997" y="549514"/>
            <a:ext cx="1864519" cy="964406"/>
          </a:xfrm>
          <a:prstGeom prst="rect">
            <a:avLst/>
          </a:prstGeom>
        </p:spPr>
      </p:pic>
      <p:sp>
        <p:nvSpPr>
          <p:cNvPr id="12" name="Content Placeholder 3">
            <a:extLst>
              <a:ext uri="{FF2B5EF4-FFF2-40B4-BE49-F238E27FC236}">
                <a16:creationId xmlns:a16="http://schemas.microsoft.com/office/drawing/2014/main" id="{77023067-B99E-404A-B626-22ED4B2D4DFE}"/>
              </a:ext>
            </a:extLst>
          </p:cNvPr>
          <p:cNvSpPr>
            <a:spLocks noGrp="1"/>
          </p:cNvSpPr>
          <p:nvPr>
            <p:ph sz="quarter" idx="15" hasCustomPrompt="1"/>
          </p:nvPr>
        </p:nvSpPr>
        <p:spPr>
          <a:xfrm>
            <a:off x="342901" y="1755648"/>
            <a:ext cx="8229600" cy="347472"/>
          </a:xfrm>
        </p:spPr>
        <p:txBody>
          <a:bodyPr>
            <a:noAutofit/>
          </a:bodyPr>
          <a:lstStyle>
            <a:lvl1pPr marL="0" indent="0">
              <a:buNone/>
              <a:defRPr sz="1800" b="1" cap="all" baseline="0">
                <a:solidFill>
                  <a:schemeClr val="accent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Tree>
    <p:extLst>
      <p:ext uri="{BB962C8B-B14F-4D97-AF65-F5344CB8AC3E}">
        <p14:creationId xmlns:p14="http://schemas.microsoft.com/office/powerpoint/2010/main" val="193465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36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L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2250"/>
              </a:spcBef>
              <a:buClr>
                <a:schemeClr val="tx1"/>
              </a:buClr>
              <a:buFont typeface="+mj-lt"/>
              <a:buAutoNum type="arabicPeriod"/>
              <a:defRPr sz="1800" baseline="0"/>
            </a:lvl1pPr>
            <a:lvl2pPr marL="685800" indent="-342900">
              <a:lnSpc>
                <a:spcPct val="100000"/>
              </a:lnSpc>
              <a:spcBef>
                <a:spcPts val="900"/>
              </a:spcBef>
              <a:buClr>
                <a:schemeClr val="tx1"/>
              </a:buClr>
              <a:buFont typeface="+mj-lt"/>
              <a:buAutoNum type="alphaLcPeriod"/>
              <a:defRPr sz="1800"/>
            </a:lvl2pPr>
            <a:lvl3pPr marL="1028700" indent="-342900">
              <a:lnSpc>
                <a:spcPct val="100000"/>
              </a:lnSpc>
              <a:spcBef>
                <a:spcPts val="900"/>
              </a:spcBef>
              <a:buClr>
                <a:schemeClr val="tx1"/>
              </a:buClr>
              <a:buFont typeface="+mj-lt"/>
              <a:buAutoNum type="romanLcPeriod"/>
              <a:defRPr sz="1800"/>
            </a:lvl3pPr>
            <a:lvl4pPr marL="1371600" indent="-342900">
              <a:lnSpc>
                <a:spcPct val="100000"/>
              </a:lnSpc>
              <a:spcBef>
                <a:spcPts val="900"/>
              </a:spcBef>
              <a:buClr>
                <a:schemeClr val="tx1"/>
              </a:buClr>
              <a:buSzPct val="100000"/>
              <a:buFont typeface="+mj-lt"/>
              <a:buAutoNum type="arabicParenR"/>
              <a:defRPr sz="1800" baseline="0"/>
            </a:lvl4pPr>
            <a:lvl5pPr marL="1714500" indent="-342900">
              <a:lnSpc>
                <a:spcPct val="100000"/>
              </a:lnSpc>
              <a:spcBef>
                <a:spcPts val="90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87D04A58-3D4D-436B-849F-C6D5C11F29D5}"/>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0712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vider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3375" b="1">
                <a:solidFill>
                  <a:schemeClr val="accent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a:prstGeom prst="rect">
            <a:avLst/>
          </a:prstGeo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TextBox 10">
            <a:extLst>
              <a:ext uri="{FF2B5EF4-FFF2-40B4-BE49-F238E27FC236}">
                <a16:creationId xmlns:a16="http://schemas.microsoft.com/office/drawing/2014/main" id="{711DE7C2-BA4C-444C-A9E3-A23249B67B68}"/>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750">
                <a:solidFill>
                  <a:schemeClr val="accent1"/>
                </a:solidFill>
              </a:rPr>
              <a:t>| AIR.ORG</a:t>
            </a:r>
          </a:p>
        </p:txBody>
      </p:sp>
      <p:sp>
        <p:nvSpPr>
          <p:cNvPr id="5" name="Slide Number Placeholder 4">
            <a:extLst>
              <a:ext uri="{FF2B5EF4-FFF2-40B4-BE49-F238E27FC236}">
                <a16:creationId xmlns:a16="http://schemas.microsoft.com/office/drawing/2014/main" id="{2F353096-388E-4697-A183-CB4F7C55769B}"/>
              </a:ext>
            </a:extLst>
          </p:cNvPr>
          <p:cNvSpPr>
            <a:spLocks noGrp="1"/>
          </p:cNvSpPr>
          <p:nvPr>
            <p:ph type="sldNum" sz="quarter" idx="10"/>
          </p:nvPr>
        </p:nvSpPr>
        <p:spPr/>
        <p:txBody>
          <a:bodyPr/>
          <a:lstStyle/>
          <a:p>
            <a:fld id="{7E1341B0-7904-4148-9082-6535FE1E4D20}" type="slidenum">
              <a:rPr lang="en-US" smtClean="0"/>
              <a:pPr/>
              <a:t>‹#›</a:t>
            </a:fld>
            <a:endParaRPr lang="en-US"/>
          </a:p>
        </p:txBody>
      </p:sp>
      <p:pic>
        <p:nvPicPr>
          <p:cNvPr id="13" name="Picture 12" descr="Logo of American Institutes for Research. Advancing Evidence. Improving Lives.">
            <a:extLst>
              <a:ext uri="{FF2B5EF4-FFF2-40B4-BE49-F238E27FC236}">
                <a16:creationId xmlns:a16="http://schemas.microsoft.com/office/drawing/2014/main" id="{7421E8F3-2328-412D-863B-C25D273F7DD9}"/>
              </a:ext>
            </a:extLst>
          </p:cNvPr>
          <p:cNvPicPr>
            <a:picLocks noChangeAspect="1"/>
          </p:cNvPicPr>
          <p:nvPr userDrawn="1"/>
        </p:nvPicPr>
        <p:blipFill>
          <a:blip r:embed="rId3"/>
          <a:srcRect/>
          <a:stretch/>
        </p:blipFill>
        <p:spPr>
          <a:xfrm>
            <a:off x="6779419" y="554774"/>
            <a:ext cx="1450181" cy="750094"/>
          </a:xfrm>
          <a:prstGeom prst="rect">
            <a:avLst/>
          </a:prstGeom>
        </p:spPr>
      </p:pic>
    </p:spTree>
    <p:extLst>
      <p:ext uri="{BB962C8B-B14F-4D97-AF65-F5344CB8AC3E}">
        <p14:creationId xmlns:p14="http://schemas.microsoft.com/office/powerpoint/2010/main" val="4188118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4000177B-025F-4A45-9291-3E9F7D2DD6E4}"/>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09625427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18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18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18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18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18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054B4F5B-9EC1-4C51-9441-85497A8D44F9}"/>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77769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Lead-in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accent6"/>
          </a:solidFill>
        </p:spPr>
        <p:txBody>
          <a:bodyPr lIns="118872" rIns="118872">
            <a:noAutofit/>
          </a:bodyPr>
          <a:lstStyle>
            <a:lvl1pPr marL="0" indent="0">
              <a:buNone/>
              <a:defRPr sz="15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500"/>
            </a:lvl1pPr>
            <a:lvl2pPr>
              <a:defRPr sz="1500"/>
            </a:lvl2pPr>
            <a:lvl3pPr>
              <a:defRPr sz="1500"/>
            </a:lvl3pPr>
            <a:lvl4pPr>
              <a:defRPr sz="1500"/>
            </a:lvl4pPr>
            <a:lvl5pPr>
              <a:defRPr sz="15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7029450" cy="338328"/>
          </a:xfrm>
        </p:spPr>
        <p:txBody>
          <a:bodyPr>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428519A5-170A-4038-BF7C-7672F7C5B7D5}"/>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21021365"/>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 Placeholders</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1800"/>
            </a:lvl1pPr>
            <a:lvl2pPr>
              <a:defRPr sz="1800"/>
            </a:lvl2pPr>
            <a:lvl3pPr>
              <a:defRPr sz="1800"/>
            </a:lvl3pPr>
            <a:lvl4pPr>
              <a:defRPr sz="1800"/>
            </a:lvl4pPr>
            <a:lvl5pPr>
              <a:defRPr sz="18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Font typeface="Arial" panose="020B0604020202020204" pitchFamily="34" charse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1D858D85-DCDA-4DEE-BFC4-7B2C3F6C669D}"/>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706141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043" y="0"/>
            <a:ext cx="8455914" cy="1051560"/>
          </a:xfrm>
        </p:spPr>
        <p:txBody>
          <a:bodyPr/>
          <a:lstStyle/>
          <a:p>
            <a:r>
              <a:rPr lang="en-US"/>
              <a:t>Ordered List Layout</a:t>
            </a:r>
          </a:p>
        </p:txBody>
      </p:sp>
      <p:sp>
        <p:nvSpPr>
          <p:cNvPr id="5" name="Content"/>
          <p:cNvSpPr>
            <a:spLocks noGrp="1"/>
          </p:cNvSpPr>
          <p:nvPr>
            <p:ph sz="quarter" idx="17" hasCustomPrompt="1"/>
          </p:nvPr>
        </p:nvSpPr>
        <p:spPr>
          <a:xfrm>
            <a:off x="342900" y="1307592"/>
            <a:ext cx="8455914" cy="4498848"/>
          </a:xfrm>
        </p:spPr>
        <p:txBody>
          <a:bodyPr>
            <a:normAutofit/>
          </a:bodyPr>
          <a:lstStyle>
            <a:lvl1pPr marL="342900" indent="-342900">
              <a:lnSpc>
                <a:spcPct val="125000"/>
              </a:lnSpc>
              <a:spcBef>
                <a:spcPts val="450"/>
              </a:spcBef>
              <a:buClr>
                <a:schemeClr val="tx2"/>
              </a:buClr>
              <a:buFont typeface="+mj-lt"/>
              <a:buAutoNum type="arabicPeriod"/>
              <a:defRPr sz="1800" baseline="0"/>
            </a:lvl1pPr>
            <a:lvl2pPr marL="685800" indent="-342900">
              <a:lnSpc>
                <a:spcPct val="125000"/>
              </a:lnSpc>
              <a:spcBef>
                <a:spcPts val="450"/>
              </a:spcBef>
              <a:buClr>
                <a:schemeClr val="tx2"/>
              </a:buClr>
              <a:buFont typeface="+mj-lt"/>
              <a:buAutoNum type="alphaLcPeriod"/>
              <a:defRPr sz="1800"/>
            </a:lvl2pPr>
            <a:lvl3pPr marL="1028700" indent="-342900">
              <a:lnSpc>
                <a:spcPct val="125000"/>
              </a:lnSpc>
              <a:spcBef>
                <a:spcPts val="450"/>
              </a:spcBef>
              <a:buClr>
                <a:schemeClr val="tx2"/>
              </a:buClr>
              <a:buFont typeface="+mj-lt"/>
              <a:buAutoNum type="romanLcPeriod"/>
              <a:defRPr sz="1800"/>
            </a:lvl3pPr>
            <a:lvl4pPr marL="1371600" indent="-342900">
              <a:lnSpc>
                <a:spcPct val="125000"/>
              </a:lnSpc>
              <a:spcBef>
                <a:spcPts val="450"/>
              </a:spcBef>
              <a:buClr>
                <a:schemeClr val="tx2"/>
              </a:buClr>
              <a:buSzPct val="100000"/>
              <a:buFont typeface="+mj-lt"/>
              <a:buAutoNum type="arabicParenR"/>
              <a:defRPr sz="1800"/>
            </a:lvl4pPr>
            <a:lvl5pPr marL="1714500" indent="-342900">
              <a:lnSpc>
                <a:spcPct val="125000"/>
              </a:lnSpc>
              <a:spcBef>
                <a:spcPts val="450"/>
              </a:spcBef>
              <a:buClr>
                <a:schemeClr val="tx2"/>
              </a:buClr>
              <a:buFont typeface="+mj-lt"/>
              <a:buAutoNum type="alphaLcParenR"/>
              <a:defRPr sz="18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7BED7268-5C9A-4757-8F42-212F1D7EFEC9}"/>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81868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702945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C2994445-28C2-4141-85FA-86198696FFC7}"/>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563083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Right Ligh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10F3A2-BEF2-4786-A999-B17194A0B918}"/>
              </a:ext>
            </a:extLst>
          </p:cNvPr>
          <p:cNvGrpSpPr/>
          <p:nvPr userDrawn="1"/>
        </p:nvGrpSpPr>
        <p:grpSpPr>
          <a:xfrm>
            <a:off x="0" y="-1"/>
            <a:ext cx="9141714" cy="6263640"/>
            <a:chOff x="0" y="-1"/>
            <a:chExt cx="12188952" cy="6263640"/>
          </a:xfrm>
        </p:grpSpPr>
        <p:sp>
          <p:nvSpPr>
            <p:cNvPr id="8" name="Rectangle 7">
              <a:extLst>
                <a:ext uri="{FF2B5EF4-FFF2-40B4-BE49-F238E27FC236}">
                  <a16:creationId xmlns:a16="http://schemas.microsoft.com/office/drawing/2014/main" id="{9A8F7B14-682D-4233-85CA-50010FE36286}"/>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1F8E4D-57D6-4549-928D-D304486F6C02}"/>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10" name="Content Placeholder 9">
            <a:extLst>
              <a:ext uri="{FF2B5EF4-FFF2-40B4-BE49-F238E27FC236}">
                <a16:creationId xmlns:a16="http://schemas.microsoft.com/office/drawing/2014/main" id="{1A93F841-614D-48D2-9AE1-7CAB467DC410}"/>
              </a:ext>
            </a:extLst>
          </p:cNvPr>
          <p:cNvSpPr>
            <a:spLocks noGrp="1"/>
          </p:cNvSpPr>
          <p:nvPr>
            <p:ph sz="quarter" idx="19"/>
          </p:nvPr>
        </p:nvSpPr>
        <p:spPr>
          <a:xfrm>
            <a:off x="34290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1" name="Text Placeholder 5">
            <a:extLst>
              <a:ext uri="{FF2B5EF4-FFF2-40B4-BE49-F238E27FC236}">
                <a16:creationId xmlns:a16="http://schemas.microsoft.com/office/drawing/2014/main" id="{FBD932AE-F0B7-475F-8125-126216F0B44A}"/>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1781D964-A748-4635-BC0C-FDAA254DD68D}"/>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25992072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9749A-ABD0-7547-A474-005AEE004704}"/>
              </a:ext>
            </a:extLst>
          </p:cNvPr>
          <p:cNvSpPr/>
          <p:nvPr userDrawn="1"/>
        </p:nvSpPr>
        <p:spPr>
          <a:xfrm>
            <a:off x="0" y="0"/>
            <a:ext cx="9144000" cy="12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342900" y="1267161"/>
            <a:ext cx="7886700" cy="2108110"/>
          </a:xfrm>
        </p:spPr>
        <p:txBody>
          <a:bodyPr anchor="b">
            <a:normAutofit/>
          </a:bodyPr>
          <a:lstStyle>
            <a:lvl1pPr algn="l">
              <a:defRPr sz="4200" b="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1E046CC7-33CA-0343-B226-D13B5AA5BB3C}"/>
              </a:ext>
            </a:extLst>
          </p:cNvPr>
          <p:cNvCxnSpPr/>
          <p:nvPr userDrawn="1"/>
        </p:nvCxnSpPr>
        <p:spPr>
          <a:xfrm>
            <a:off x="342902" y="3607347"/>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342902" y="3842377"/>
            <a:ext cx="7886699" cy="1655762"/>
          </a:xfrm>
        </p:spPr>
        <p:txBody>
          <a:bodyPr>
            <a:normAutofit/>
          </a:bodyPr>
          <a:lstStyle>
            <a:lvl1pPr marL="0" indent="0" algn="l">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E9EA62D6-46F1-4DD5-8EA1-03F1F9EFD7A6}"/>
              </a:ext>
            </a:extLst>
          </p:cNvPr>
          <p:cNvSpPr txBox="1"/>
          <p:nvPr userDrawn="1"/>
        </p:nvSpPr>
        <p:spPr>
          <a:xfrm>
            <a:off x="590549" y="6330823"/>
            <a:ext cx="6261307"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4" name="Slide Number Placeholder 3">
            <a:extLst>
              <a:ext uri="{FF2B5EF4-FFF2-40B4-BE49-F238E27FC236}">
                <a16:creationId xmlns:a16="http://schemas.microsoft.com/office/drawing/2014/main" id="{DAF9D12B-AE7E-4B19-8F99-A37D8013F03E}"/>
              </a:ext>
            </a:extLst>
          </p:cNvPr>
          <p:cNvSpPr>
            <a:spLocks noGrp="1"/>
          </p:cNvSpPr>
          <p:nvPr>
            <p:ph type="sldNum" sz="quarter" idx="10"/>
          </p:nvPr>
        </p:nvSpPr>
        <p:spPr/>
        <p:txBody>
          <a:bodyPr/>
          <a:lstStyle/>
          <a:p>
            <a:fld id="{7E1341B0-7904-4148-9082-6535FE1E4D20}" type="slidenum">
              <a:rPr lang="en-US" smtClean="0"/>
              <a:pPr/>
              <a:t>‹#›</a:t>
            </a:fld>
            <a:endParaRPr lang="en-US"/>
          </a:p>
        </p:txBody>
      </p:sp>
      <p:pic>
        <p:nvPicPr>
          <p:cNvPr id="11" name="Picture 10" descr="Logo of American Institutes for Research. Advancing Evidence. Improving Lives.">
            <a:extLst>
              <a:ext uri="{FF2B5EF4-FFF2-40B4-BE49-F238E27FC236}">
                <a16:creationId xmlns:a16="http://schemas.microsoft.com/office/drawing/2014/main" id="{C91EAE21-A630-4440-B15F-B580293A9106}"/>
              </a:ext>
            </a:extLst>
          </p:cNvPr>
          <p:cNvPicPr>
            <a:picLocks noChangeAspect="1"/>
          </p:cNvPicPr>
          <p:nvPr userDrawn="1"/>
        </p:nvPicPr>
        <p:blipFill>
          <a:blip r:embed="rId3"/>
          <a:stretch>
            <a:fillRect/>
          </a:stretch>
        </p:blipFill>
        <p:spPr>
          <a:xfrm>
            <a:off x="6851857" y="549515"/>
            <a:ext cx="1845659" cy="934403"/>
          </a:xfrm>
          <a:prstGeom prst="rect">
            <a:avLst/>
          </a:prstGeom>
        </p:spPr>
      </p:pic>
    </p:spTree>
    <p:extLst>
      <p:ext uri="{BB962C8B-B14F-4D97-AF65-F5344CB8AC3E}">
        <p14:creationId xmlns:p14="http://schemas.microsoft.com/office/powerpoint/2010/main" val="132931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Left L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74E58E-D641-4FEE-B488-4DF3A88FA3A6}"/>
              </a:ext>
            </a:extLst>
          </p:cNvPr>
          <p:cNvGrpSpPr/>
          <p:nvPr userDrawn="1"/>
        </p:nvGrpSpPr>
        <p:grpSpPr>
          <a:xfrm>
            <a:off x="0" y="-1"/>
            <a:ext cx="9141714" cy="6263640"/>
            <a:chOff x="0" y="-1"/>
            <a:chExt cx="12188952" cy="6263640"/>
          </a:xfrm>
        </p:grpSpPr>
        <p:sp>
          <p:nvSpPr>
            <p:cNvPr id="10" name="Rectangle 9">
              <a:extLst>
                <a:ext uri="{FF2B5EF4-FFF2-40B4-BE49-F238E27FC236}">
                  <a16:creationId xmlns:a16="http://schemas.microsoft.com/office/drawing/2014/main" id="{61AB8A63-25A9-4DEB-8C89-246724B8E051}"/>
                </a:ext>
              </a:extLst>
            </p:cNvPr>
            <p:cNvSpPr/>
            <p:nvPr userDrawn="1"/>
          </p:nvSpPr>
          <p:spPr>
            <a:xfrm>
              <a:off x="0" y="-1"/>
              <a:ext cx="12188952" cy="626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Rectangle 12">
              <a:extLst>
                <a:ext uri="{FF2B5EF4-FFF2-40B4-BE49-F238E27FC236}">
                  <a16:creationId xmlns:a16="http://schemas.microsoft.com/office/drawing/2014/main" id="{E8E07EC1-306B-4081-9004-8C362F4F37E5}"/>
                </a:ext>
              </a:extLst>
            </p:cNvPr>
            <p:cNvSpPr/>
            <p:nvPr userDrawn="1"/>
          </p:nvSpPr>
          <p:spPr>
            <a:xfrm>
              <a:off x="0" y="6212839"/>
              <a:ext cx="12188952" cy="5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3"/>
            <a:ext cx="4273550" cy="6208111"/>
          </a:xfrm>
          <a:solidFill>
            <a:schemeClr val="bg2">
              <a:lumMod val="90000"/>
            </a:schemeClr>
          </a:solidFill>
        </p:spPr>
        <p:txBody>
          <a:bodyPr anchor="ctr" anchorCtr="0"/>
          <a:lstStyle>
            <a:lvl1pPr marL="0" indent="0" algn="ctr">
              <a:buNone/>
              <a:defRPr/>
            </a:lvl1pPr>
          </a:lstStyle>
          <a:p>
            <a:endParaRPr lang="en-US"/>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4570857" y="0"/>
            <a:ext cx="4229101" cy="1051560"/>
          </a:xfr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EA41D7EB-2C64-402E-9D78-831AB280A0F6}"/>
              </a:ext>
            </a:extLst>
          </p:cNvPr>
          <p:cNvSpPr>
            <a:spLocks noGrp="1"/>
          </p:cNvSpPr>
          <p:nvPr>
            <p:ph sz="quarter" idx="19"/>
          </p:nvPr>
        </p:nvSpPr>
        <p:spPr>
          <a:xfrm>
            <a:off x="4570810" y="1307592"/>
            <a:ext cx="4229100" cy="449884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4572002" y="5806443"/>
            <a:ext cx="4229099" cy="365125"/>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14" name="Text Placeholder 5">
            <a:extLst>
              <a:ext uri="{FF2B5EF4-FFF2-40B4-BE49-F238E27FC236}">
                <a16:creationId xmlns:a16="http://schemas.microsoft.com/office/drawing/2014/main" id="{D259412F-2C83-4708-B126-26E6C161D345}"/>
              </a:ext>
            </a:extLst>
          </p:cNvPr>
          <p:cNvSpPr>
            <a:spLocks noGrp="1"/>
          </p:cNvSpPr>
          <p:nvPr>
            <p:ph type="body" sz="quarter" idx="20" hasCustomPrompt="1"/>
          </p:nvPr>
        </p:nvSpPr>
        <p:spPr>
          <a:xfrm>
            <a:off x="4570856"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3" name="Slide Number Placeholder 2">
            <a:extLst>
              <a:ext uri="{FF2B5EF4-FFF2-40B4-BE49-F238E27FC236}">
                <a16:creationId xmlns:a16="http://schemas.microsoft.com/office/drawing/2014/main" id="{4993C851-65FC-4F04-9E24-A78424E57EC1}"/>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197100683"/>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Layout- Ligh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70608EE-B0C2-46C2-B7AC-A5F39604DCB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1" r="54437" b="49939"/>
          <a:stretch/>
        </p:blipFill>
        <p:spPr>
          <a:xfrm>
            <a:off x="5980176" y="4636008"/>
            <a:ext cx="3163824" cy="2221992"/>
          </a:xfrm>
          <a:prstGeom prst="rect">
            <a:avLst/>
          </a:prstGeom>
        </p:spPr>
      </p:pic>
      <p:sp>
        <p:nvSpPr>
          <p:cNvPr id="2" name="Title 1">
            <a:extLst>
              <a:ext uri="{FF2B5EF4-FFF2-40B4-BE49-F238E27FC236}">
                <a16:creationId xmlns:a16="http://schemas.microsoft.com/office/drawing/2014/main" id="{C4D61F15-714C-4CB6-A4CF-50C710353859}"/>
              </a:ext>
            </a:extLst>
          </p:cNvPr>
          <p:cNvSpPr>
            <a:spLocks noGrp="1"/>
          </p:cNvSpPr>
          <p:nvPr>
            <p:ph type="title" hasCustomPrompt="1"/>
          </p:nvPr>
        </p:nvSpPr>
        <p:spPr>
          <a:xfrm>
            <a:off x="344043" y="0"/>
            <a:ext cx="8455914" cy="498598"/>
          </a:xfrm>
        </p:spPr>
        <p:txBody>
          <a:bodyPr>
            <a:noAutofit/>
          </a:bodyPr>
          <a:lstStyle>
            <a:lvl1pPr>
              <a:defRPr sz="1800"/>
            </a:lvl1pPr>
          </a:lstStyle>
          <a:p>
            <a:r>
              <a:rPr lang="en-US"/>
              <a:t>Title Only</a:t>
            </a:r>
          </a:p>
        </p:txBody>
      </p:sp>
      <p:sp>
        <p:nvSpPr>
          <p:cNvPr id="5" name="TextBox 4">
            <a:extLst>
              <a:ext uri="{FF2B5EF4-FFF2-40B4-BE49-F238E27FC236}">
                <a16:creationId xmlns:a16="http://schemas.microsoft.com/office/drawing/2014/main" id="{2BCFBAC2-4351-478D-B31E-18BD6991E8DF}"/>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750">
                <a:solidFill>
                  <a:schemeClr val="accent1"/>
                </a:solidFill>
              </a:rPr>
              <a:t>| AIR.ORG</a:t>
            </a:r>
          </a:p>
        </p:txBody>
      </p:sp>
      <p:sp>
        <p:nvSpPr>
          <p:cNvPr id="6" name="Slide Number Placeholder 5">
            <a:extLst>
              <a:ext uri="{FF2B5EF4-FFF2-40B4-BE49-F238E27FC236}">
                <a16:creationId xmlns:a16="http://schemas.microsoft.com/office/drawing/2014/main" id="{3E12D115-412E-4DCE-9827-AE6B2456650F}"/>
              </a:ext>
            </a:extLst>
          </p:cNvPr>
          <p:cNvSpPr>
            <a:spLocks noGrp="1"/>
          </p:cNvSpPr>
          <p:nvPr>
            <p:ph type="sldNum" sz="quarter" idx="10"/>
          </p:nvPr>
        </p:nvSpPr>
        <p:spPr/>
        <p:txBody>
          <a:bodyPr/>
          <a:lstStyle/>
          <a:p>
            <a:fld id="{7E1341B0-7904-4148-9082-6535FE1E4D20}" type="slidenum">
              <a:rPr lang="en-US" smtClean="0"/>
              <a:pPr/>
              <a:t>‹#›</a:t>
            </a:fld>
            <a:endParaRPr lang="en-US"/>
          </a:p>
        </p:txBody>
      </p:sp>
      <p:pic>
        <p:nvPicPr>
          <p:cNvPr id="7" name="Picture 6" descr="Logo of American Institutes for Research. Advancing Evidence. Improving Lives.">
            <a:extLst>
              <a:ext uri="{FF2B5EF4-FFF2-40B4-BE49-F238E27FC236}">
                <a16:creationId xmlns:a16="http://schemas.microsoft.com/office/drawing/2014/main" id="{D2846E3F-BF08-4431-83FF-3EF03875B0D6}"/>
              </a:ext>
            </a:extLst>
          </p:cNvPr>
          <p:cNvPicPr>
            <a:picLocks noChangeAspect="1"/>
          </p:cNvPicPr>
          <p:nvPr userDrawn="1"/>
        </p:nvPicPr>
        <p:blipFill rotWithShape="1">
          <a:blip r:embed="rId4"/>
          <a:srcRect b="44058"/>
          <a:stretch/>
        </p:blipFill>
        <p:spPr>
          <a:xfrm>
            <a:off x="7743306" y="6369634"/>
            <a:ext cx="1243013" cy="359672"/>
          </a:xfrm>
          <a:prstGeom prst="rect">
            <a:avLst/>
          </a:prstGeom>
        </p:spPr>
      </p:pic>
    </p:spTree>
    <p:extLst>
      <p:ext uri="{BB962C8B-B14F-4D97-AF65-F5344CB8AC3E}">
        <p14:creationId xmlns:p14="http://schemas.microsoft.com/office/powerpoint/2010/main" val="1232419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bleed photo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8503920" cy="747897"/>
          </a:xfr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9144000" cy="6858000"/>
          </a:xfrm>
        </p:spPr>
        <p:txBody>
          <a:bodyPr/>
          <a:lstStyle>
            <a:lvl1pPr marL="0" indent="0" algn="l">
              <a:buNone/>
              <a:defRPr/>
            </a:lvl1pPr>
          </a:lstStyle>
          <a:p>
            <a:r>
              <a:rPr lang="en-US"/>
              <a:t>Full-Bleed Photo layout. Click on the icon at the center of the slide to add a picture.</a:t>
            </a:r>
          </a:p>
        </p:txBody>
      </p:sp>
    </p:spTree>
    <p:extLst>
      <p:ext uri="{BB962C8B-B14F-4D97-AF65-F5344CB8AC3E}">
        <p14:creationId xmlns:p14="http://schemas.microsoft.com/office/powerpoint/2010/main" val="2703788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342899"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342899"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First Presenter</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342899"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662046"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662046"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Second Presenter</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662046"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981193"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981193"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Third Presenter</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981193"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7300341" y="2020558"/>
            <a:ext cx="1499616" cy="1499616"/>
          </a:xfrm>
          <a:prstGeom prst="ellipse">
            <a:avLst/>
          </a:prstGeom>
          <a:solidFill>
            <a:schemeClr val="bg2"/>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a:t>Crop images to same height and width (square)</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7300341" y="3637302"/>
            <a:ext cx="1499616" cy="369887"/>
          </a:xfrm>
        </p:spPr>
        <p:txBody>
          <a:bodyPr>
            <a:normAutofit/>
          </a:bodyPr>
          <a:lstStyle>
            <a:lvl1pPr marL="0" indent="0" algn="ctr">
              <a:lnSpc>
                <a:spcPct val="100000"/>
              </a:lnSpc>
              <a:spcBef>
                <a:spcPts val="0"/>
              </a:spcBef>
              <a:buNone/>
              <a:defRPr sz="1050" b="1">
                <a:solidFill>
                  <a:schemeClr val="tx1"/>
                </a:solidFill>
              </a:defRPr>
            </a:lvl1pPr>
          </a:lstStyle>
          <a:p>
            <a:pPr lvl="0"/>
            <a:r>
              <a:rPr lang="en-US"/>
              <a:t>Fourth Presenter</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7300341" y="4158511"/>
            <a:ext cx="1499616" cy="1142655"/>
          </a:xfrm>
        </p:spPr>
        <p:txBody>
          <a:bodyPr>
            <a:normAutofit/>
          </a:bodyPr>
          <a:lstStyle>
            <a:lvl1pPr marL="0" indent="0" algn="ctr">
              <a:lnSpc>
                <a:spcPct val="125000"/>
              </a:lnSpc>
              <a:spcBef>
                <a:spcPts val="0"/>
              </a:spcBef>
              <a:buNone/>
              <a:defRPr sz="105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4" name="Text Placeholder 5">
            <a:extLst>
              <a:ext uri="{FF2B5EF4-FFF2-40B4-BE49-F238E27FC236}">
                <a16:creationId xmlns:a16="http://schemas.microsoft.com/office/drawing/2014/main" id="{EE240C90-7BB4-431C-872D-E6CB4F9D704D}"/>
              </a:ext>
            </a:extLst>
          </p:cNvPr>
          <p:cNvSpPr>
            <a:spLocks noGrp="1"/>
          </p:cNvSpPr>
          <p:nvPr>
            <p:ph type="body" sz="quarter" idx="20" hasCustomPrompt="1"/>
          </p:nvPr>
        </p:nvSpPr>
        <p:spPr>
          <a:xfrm>
            <a:off x="516571"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5" name="Text Placeholder 5">
            <a:extLst>
              <a:ext uri="{FF2B5EF4-FFF2-40B4-BE49-F238E27FC236}">
                <a16:creationId xmlns:a16="http://schemas.microsoft.com/office/drawing/2014/main" id="{94F52F94-CB28-4809-8460-54261657B5FC}"/>
              </a:ext>
            </a:extLst>
          </p:cNvPr>
          <p:cNvSpPr>
            <a:spLocks noGrp="1"/>
          </p:cNvSpPr>
          <p:nvPr>
            <p:ph type="body" sz="quarter" idx="53" hasCustomPrompt="1"/>
          </p:nvPr>
        </p:nvSpPr>
        <p:spPr>
          <a:xfrm>
            <a:off x="2835718"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2C7B0FD5-2237-4E92-8AF1-BC817FB364A6}"/>
              </a:ext>
            </a:extLst>
          </p:cNvPr>
          <p:cNvSpPr>
            <a:spLocks noGrp="1"/>
          </p:cNvSpPr>
          <p:nvPr>
            <p:ph type="body" sz="quarter" idx="54" hasCustomPrompt="1"/>
          </p:nvPr>
        </p:nvSpPr>
        <p:spPr>
          <a:xfrm>
            <a:off x="5154865"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433AE96E-9FED-4D3C-8126-57898694BAB4}"/>
              </a:ext>
            </a:extLst>
          </p:cNvPr>
          <p:cNvSpPr>
            <a:spLocks noGrp="1"/>
          </p:cNvSpPr>
          <p:nvPr>
            <p:ph type="body" sz="quarter" idx="55" hasCustomPrompt="1"/>
          </p:nvPr>
        </p:nvSpPr>
        <p:spPr>
          <a:xfrm>
            <a:off x="7474013" y="4034436"/>
            <a:ext cx="1152273" cy="27432"/>
          </a:xfr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3" name="Slide Number Placeholder 2">
            <a:extLst>
              <a:ext uri="{FF2B5EF4-FFF2-40B4-BE49-F238E27FC236}">
                <a16:creationId xmlns:a16="http://schemas.microsoft.com/office/drawing/2014/main" id="{F506B2BD-70EB-458F-9738-3F6D9C531980}"/>
              </a:ext>
            </a:extLst>
          </p:cNvPr>
          <p:cNvSpPr>
            <a:spLocks noGrp="1"/>
          </p:cNvSpPr>
          <p:nvPr>
            <p:ph type="sldNum" sz="quarter" idx="5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81825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ferences Ligh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389888"/>
            <a:ext cx="8455914" cy="4498848"/>
          </a:xfrm>
        </p:spPr>
        <p:txBody>
          <a:bodyPr>
            <a:noAutofit/>
          </a:bodyPr>
          <a:lstStyle>
            <a:lvl1pPr marL="4572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2" name="Slide Number Placeholder 1">
            <a:extLst>
              <a:ext uri="{FF2B5EF4-FFF2-40B4-BE49-F238E27FC236}">
                <a16:creationId xmlns:a16="http://schemas.microsoft.com/office/drawing/2014/main" id="{E5E5BA35-67A1-4CFD-8C82-16CBF4CCA539}"/>
              </a:ext>
            </a:extLst>
          </p:cNvPr>
          <p:cNvSpPr>
            <a:spLocks noGrp="1"/>
          </p:cNvSpPr>
          <p:nvPr>
            <p:ph type="sldNum" sz="quarter" idx="14"/>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33713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0" y="2103120"/>
            <a:ext cx="5263816" cy="782267"/>
          </a:xfrm>
        </p:spPr>
        <p:txBody>
          <a:bodyPr anchor="b">
            <a:normAutofit/>
          </a:bodyPr>
          <a:lstStyle>
            <a:lvl1pPr algn="l">
              <a:lnSpc>
                <a:spcPct val="125000"/>
              </a:lnSpc>
              <a:defRPr sz="1800" b="1" cap="all" baseline="0">
                <a:solidFill>
                  <a:schemeClr val="accent1"/>
                </a:solidFill>
                <a:latin typeface="+mj-lt"/>
                <a:ea typeface="Tahoma" panose="020B0604030504040204" pitchFamily="34" charset="0"/>
                <a:cs typeface="Arial" panose="020B0604020202020204" pitchFamily="34" charset="0"/>
              </a:defRPr>
            </a:lvl1pPr>
          </a:lstStyle>
          <a:p>
            <a:r>
              <a:rPr lang="en-US"/>
              <a:t>Presenter’s Name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342900" y="3356918"/>
            <a:ext cx="5204956" cy="1904895"/>
          </a:xfrm>
          <a:prstGeom prst="rect">
            <a:avLst/>
          </a:prstGeom>
        </p:spPr>
        <p:txBody>
          <a:bodyPr>
            <a:normAutofit/>
          </a:bodyPr>
          <a:lstStyle>
            <a:lvl1pPr marL="0" indent="0" algn="l">
              <a:lnSpc>
                <a:spcPct val="125000"/>
              </a:lnSpc>
              <a:spcBef>
                <a:spcPts val="0"/>
              </a:spcBef>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a:t>email.address@air.org or internal.group.email@air.org</a:t>
            </a:r>
          </a:p>
        </p:txBody>
      </p:sp>
      <p:sp>
        <p:nvSpPr>
          <p:cNvPr id="10" name="TextBox 9">
            <a:extLst>
              <a:ext uri="{FF2B5EF4-FFF2-40B4-BE49-F238E27FC236}">
                <a16:creationId xmlns:a16="http://schemas.microsoft.com/office/drawing/2014/main" id="{6D35682F-2DFC-6D4A-9319-B6DB0F0EC6C2}"/>
              </a:ext>
            </a:extLst>
          </p:cNvPr>
          <p:cNvSpPr txBox="1"/>
          <p:nvPr userDrawn="1"/>
        </p:nvSpPr>
        <p:spPr>
          <a:xfrm>
            <a:off x="342900" y="5767996"/>
            <a:ext cx="4572000" cy="230832"/>
          </a:xfrm>
          <a:prstGeom prst="rect">
            <a:avLst/>
          </a:prstGeom>
          <a:noFill/>
        </p:spPr>
        <p:txBody>
          <a:bodyPr wrap="square" lIns="0" anchor="b">
            <a:spAutoFit/>
          </a:bodyPr>
          <a:lstStyle/>
          <a:p>
            <a:pPr algn="l"/>
            <a:r>
              <a:rPr lang="en-US" sz="900" b="0" i="0" spc="150">
                <a:solidFill>
                  <a:schemeClr val="accent1"/>
                </a:solidFill>
                <a:latin typeface="Calibri"/>
                <a:ea typeface="Calibri"/>
                <a:cs typeface="Calibri"/>
              </a:rPr>
              <a:t>AMERICAN INSTITUTES FOR RESEARCH® | AIR.ORG</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7ABF179-7A3C-CB4D-A769-D7B523E3AB0A}"/>
              </a:ext>
            </a:extLst>
          </p:cNvPr>
          <p:cNvSpPr txBox="1">
            <a:spLocks/>
          </p:cNvSpPr>
          <p:nvPr userDrawn="1"/>
        </p:nvSpPr>
        <p:spPr>
          <a:xfrm>
            <a:off x="342901" y="5958723"/>
            <a:ext cx="6788743" cy="670868"/>
          </a:xfrm>
          <a:prstGeom prst="rect">
            <a:avLst/>
          </a:prstGeom>
        </p:spPr>
        <p:txBody>
          <a:bodyPr lIns="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accent1"/>
                </a:solidFill>
              </a:rPr>
              <a:t>Notice of Trademark: “American Institutes for Research” and “AIR” are registered trademarks. All other brand, product, or company names are trademarks or registered trademarks of their respective owners.</a:t>
            </a:r>
          </a:p>
          <a:p>
            <a:endParaRPr lang="en-US" sz="600">
              <a:solidFill>
                <a:schemeClr val="accent1"/>
              </a:solidFill>
            </a:endParaRPr>
          </a:p>
          <a:p>
            <a:r>
              <a:rPr lang="en-US" sz="600">
                <a:solidFill>
                  <a:schemeClr val="accent1"/>
                </a:solidFill>
              </a:rPr>
              <a:t>Copyright © 2022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AIR.ORG.</a:t>
            </a:r>
          </a:p>
        </p:txBody>
      </p:sp>
      <p:sp>
        <p:nvSpPr>
          <p:cNvPr id="5" name="Text Placeholder 4">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8262477" y="6522705"/>
            <a:ext cx="463268" cy="106889"/>
          </a:xfrm>
          <a:prstGeom prst="rect">
            <a:avLst/>
          </a:prstGeom>
        </p:spPr>
        <p:txBody>
          <a:bodyPr wrap="none" lIns="0" tIns="0" rIns="0" bIns="0" anchor="b" anchorCtr="0">
            <a:spAutoFit/>
          </a:bodyPr>
          <a:lstStyle>
            <a:lvl1pPr marL="0" indent="0" algn="r">
              <a:buNone/>
              <a:defRPr kumimoji="0" lang="en-US" sz="600" u="none" strike="noStrike" cap="none" spc="0" normalizeH="0" baseline="0" dirty="0" smtClean="0">
                <a:ln>
                  <a:noFill/>
                </a:ln>
                <a:solidFill>
                  <a:schemeClr val="accent1"/>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XXXXX_MO/21</a:t>
            </a:r>
          </a:p>
        </p:txBody>
      </p:sp>
      <p:pic>
        <p:nvPicPr>
          <p:cNvPr id="9" name="Picture 8" descr="Logo of American Institutes for Research. Advancing Evidence. Improving Lives.">
            <a:extLst>
              <a:ext uri="{FF2B5EF4-FFF2-40B4-BE49-F238E27FC236}">
                <a16:creationId xmlns:a16="http://schemas.microsoft.com/office/drawing/2014/main" id="{DE5A1857-5B80-4E7B-BCFD-788C73E2ABBE}"/>
              </a:ext>
            </a:extLst>
          </p:cNvPr>
          <p:cNvPicPr>
            <a:picLocks noChangeAspect="1"/>
          </p:cNvPicPr>
          <p:nvPr userDrawn="1"/>
        </p:nvPicPr>
        <p:blipFill>
          <a:blip r:embed="rId3"/>
          <a:srcRect/>
          <a:stretch/>
        </p:blipFill>
        <p:spPr>
          <a:xfrm>
            <a:off x="6629591" y="549514"/>
            <a:ext cx="1864519" cy="964406"/>
          </a:xfrm>
          <a:prstGeom prst="rect">
            <a:avLst/>
          </a:prstGeom>
        </p:spPr>
      </p:pic>
      <p:sp>
        <p:nvSpPr>
          <p:cNvPr id="11" name="Content Placeholder 3">
            <a:extLst>
              <a:ext uri="{FF2B5EF4-FFF2-40B4-BE49-F238E27FC236}">
                <a16:creationId xmlns:a16="http://schemas.microsoft.com/office/drawing/2014/main" id="{71136BE9-30CA-420B-BE37-61CD7DD2C607}"/>
              </a:ext>
            </a:extLst>
          </p:cNvPr>
          <p:cNvSpPr>
            <a:spLocks noGrp="1"/>
          </p:cNvSpPr>
          <p:nvPr>
            <p:ph sz="quarter" idx="15" hasCustomPrompt="1"/>
          </p:nvPr>
        </p:nvSpPr>
        <p:spPr>
          <a:xfrm>
            <a:off x="342900" y="1755648"/>
            <a:ext cx="8229600" cy="347472"/>
          </a:xfrm>
        </p:spPr>
        <p:txBody>
          <a:bodyPr>
            <a:noAutofit/>
          </a:bodyPr>
          <a:lstStyle>
            <a:lvl1pPr marL="0" indent="0">
              <a:buNone/>
              <a:defRPr sz="1800" b="1" cap="all" baseline="0">
                <a:solidFill>
                  <a:schemeClr val="accent1"/>
                </a:solidFill>
              </a:defRPr>
            </a:lvl1pPr>
            <a:lvl2pPr marL="320040" indent="0">
              <a:buNone/>
              <a:defRPr/>
            </a:lvl2pPr>
            <a:lvl3pPr marL="640080" indent="0">
              <a:buNone/>
              <a:defRPr/>
            </a:lvl3pPr>
            <a:lvl4pPr marL="960120" indent="0">
              <a:buNone/>
              <a:defRPr/>
            </a:lvl4pPr>
            <a:lvl5pPr marL="1280160" indent="0">
              <a:buNone/>
              <a:defRPr/>
            </a:lvl5pPr>
          </a:lstStyle>
          <a:p>
            <a:pPr lvl="0"/>
            <a:r>
              <a:rPr lang="en-US"/>
              <a:t>AIR Internal Group Name: Subgroup OR SERVICE LINE OR GRANT NAME</a:t>
            </a:r>
          </a:p>
        </p:txBody>
      </p:sp>
    </p:spTree>
    <p:extLst>
      <p:ext uri="{BB962C8B-B14F-4D97-AF65-F5344CB8AC3E}">
        <p14:creationId xmlns:p14="http://schemas.microsoft.com/office/powerpoint/2010/main" val="204996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Heavy Ligh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307592"/>
            <a:ext cx="8455914"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35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Arial" panose="020B0604020202020204" pitchFamily="34" charset="0"/>
              <a:buChar char="•"/>
              <a:defRPr sz="1350"/>
            </a:lvl5pPr>
            <a:lvl6pPr marL="857250" indent="-171450">
              <a:lnSpc>
                <a:spcPct val="105000"/>
              </a:lnSpc>
              <a:spcBef>
                <a:spcPts val="450"/>
              </a:spcBef>
              <a:buFont typeface="Calibri" panose="020F0502020204030204" pitchFamily="34" charset="0"/>
              <a:buChar char="–"/>
              <a:defRPr sz="135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6A619EEB-85D2-48D6-A21E-34923524E556}"/>
              </a:ext>
            </a:extLst>
          </p:cNvPr>
          <p:cNvSpPr>
            <a:spLocks noGrp="1"/>
          </p:cNvSpPr>
          <p:nvPr>
            <p:ph type="sldNum" sz="quarter" idx="15"/>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62101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_box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F9BEAC0-FB3E-45AB-B60C-C5A7DD59BC90}"/>
              </a:ext>
            </a:extLst>
          </p:cNvPr>
          <p:cNvSpPr>
            <a:spLocks noGrp="1"/>
          </p:cNvSpPr>
          <p:nvPr>
            <p:ph type="title" hasCustomPrompt="1"/>
          </p:nvPr>
        </p:nvSpPr>
        <p:spPr/>
        <p:txBody>
          <a:bodyPr/>
          <a:lstStyle>
            <a:lvl1pPr>
              <a:defRPr/>
            </a:lvl1pPr>
          </a:lstStyle>
          <a:p>
            <a:r>
              <a:rPr lang="en-US"/>
              <a:t>Six Boxes Layout</a:t>
            </a:r>
          </a:p>
        </p:txBody>
      </p:sp>
      <p:sp>
        <p:nvSpPr>
          <p:cNvPr id="7" name="Text Placeholder 6">
            <a:extLst>
              <a:ext uri="{FF2B5EF4-FFF2-40B4-BE49-F238E27FC236}">
                <a16:creationId xmlns:a16="http://schemas.microsoft.com/office/drawing/2014/main" id="{80E5EF7B-657C-45F8-8B19-0BCA1974A703}"/>
              </a:ext>
            </a:extLst>
          </p:cNvPr>
          <p:cNvSpPr>
            <a:spLocks noGrp="1"/>
          </p:cNvSpPr>
          <p:nvPr>
            <p:ph type="body" sz="quarter" idx="24" hasCustomPrompt="1"/>
          </p:nvPr>
        </p:nvSpPr>
        <p:spPr>
          <a:xfrm>
            <a:off x="342901" y="1531456"/>
            <a:ext cx="2743200" cy="2049763"/>
          </a:xfrm>
        </p:spPr>
        <p:txBody>
          <a:bodyPr>
            <a:normAutofit/>
          </a:bodyPr>
          <a:lstStyle>
            <a:lvl1pPr marL="0" indent="0" algn="l">
              <a:lnSpc>
                <a:spcPct val="100000"/>
              </a:lnSpc>
              <a:spcBef>
                <a:spcPts val="600"/>
              </a:spcBef>
              <a:buNone/>
              <a:defRPr sz="1400"/>
            </a:lvl1pPr>
            <a:lvl2pPr marL="0" indent="0" algn="l">
              <a:lnSpc>
                <a:spcPct val="100000"/>
              </a:lnSpc>
              <a:spcBef>
                <a:spcPts val="0"/>
              </a:spcBef>
              <a:buNone/>
              <a:defRPr sz="1400"/>
            </a:lvl2pPr>
            <a:lvl3pPr marL="0" indent="0" algn="l">
              <a:lnSpc>
                <a:spcPct val="100000"/>
              </a:lnSpc>
              <a:spcBef>
                <a:spcPts val="0"/>
              </a:spcBef>
              <a:buNone/>
              <a:defRPr sz="1400"/>
            </a:lvl3pPr>
            <a:lvl4pPr marL="0" indent="0" algn="l">
              <a:lnSpc>
                <a:spcPct val="100000"/>
              </a:lnSpc>
              <a:spcBef>
                <a:spcPts val="0"/>
              </a:spcBef>
              <a:buNone/>
              <a:defRPr sz="1400"/>
            </a:lvl4pPr>
            <a:lvl5pPr marL="0" indent="0" algn="l">
              <a:lnSpc>
                <a:spcPct val="100000"/>
              </a:lnSpc>
              <a:spcBef>
                <a:spcPts val="0"/>
              </a:spcBef>
              <a:buNone/>
              <a:defRPr sz="14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793ED7C6-7D44-4AB5-B2E8-DCAC752349DF}"/>
              </a:ext>
            </a:extLst>
          </p:cNvPr>
          <p:cNvSpPr>
            <a:spLocks noGrp="1"/>
          </p:cNvSpPr>
          <p:nvPr>
            <p:ph type="body" sz="quarter" idx="25" hasCustomPrompt="1"/>
          </p:nvPr>
        </p:nvSpPr>
        <p:spPr>
          <a:xfrm>
            <a:off x="342901" y="3611326"/>
            <a:ext cx="2743200" cy="18288"/>
          </a:xfrm>
          <a:solidFill>
            <a:schemeClr val="accent1"/>
          </a:solidFill>
          <a:ln>
            <a:noFill/>
          </a:ln>
        </p:spPr>
        <p:txBody>
          <a:bodyPr wrap="none">
            <a:noAutofit/>
          </a:bodyPr>
          <a:lstStyle>
            <a:lvl1pPr marL="0" indent="0" algn="l">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1" name="Text Placeholder 10">
            <a:extLst>
              <a:ext uri="{FF2B5EF4-FFF2-40B4-BE49-F238E27FC236}">
                <a16:creationId xmlns:a16="http://schemas.microsoft.com/office/drawing/2014/main" id="{68CDE23B-A2C9-4B36-9D06-B26C3FEC3372}"/>
              </a:ext>
            </a:extLst>
          </p:cNvPr>
          <p:cNvSpPr>
            <a:spLocks noGrp="1"/>
          </p:cNvSpPr>
          <p:nvPr>
            <p:ph type="body" sz="quarter" idx="21" hasCustomPrompt="1"/>
          </p:nvPr>
        </p:nvSpPr>
        <p:spPr>
          <a:xfrm>
            <a:off x="34290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6" name="Text Placeholder 5">
            <a:extLst>
              <a:ext uri="{FF2B5EF4-FFF2-40B4-BE49-F238E27FC236}">
                <a16:creationId xmlns:a16="http://schemas.microsoft.com/office/drawing/2014/main" id="{5F05CB87-AB8D-4360-9CA4-960BB5B91B83}"/>
              </a:ext>
            </a:extLst>
          </p:cNvPr>
          <p:cNvSpPr>
            <a:spLocks noGrp="1"/>
          </p:cNvSpPr>
          <p:nvPr>
            <p:ph type="body" sz="quarter" idx="19" hasCustomPrompt="1"/>
          </p:nvPr>
        </p:nvSpPr>
        <p:spPr>
          <a:xfrm>
            <a:off x="317334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6" name="Text Placeholder 5">
            <a:extLst>
              <a:ext uri="{FF2B5EF4-FFF2-40B4-BE49-F238E27FC236}">
                <a16:creationId xmlns:a16="http://schemas.microsoft.com/office/drawing/2014/main" id="{096FA103-858B-4D43-8095-651F1F46069C}"/>
              </a:ext>
            </a:extLst>
          </p:cNvPr>
          <p:cNvSpPr>
            <a:spLocks noGrp="1"/>
          </p:cNvSpPr>
          <p:nvPr>
            <p:ph type="body" sz="quarter" idx="53" hasCustomPrompt="1"/>
          </p:nvPr>
        </p:nvSpPr>
        <p:spPr>
          <a:xfrm>
            <a:off x="3173341"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3" name="Text Placeholder 12">
            <a:extLst>
              <a:ext uri="{FF2B5EF4-FFF2-40B4-BE49-F238E27FC236}">
                <a16:creationId xmlns:a16="http://schemas.microsoft.com/office/drawing/2014/main" id="{F583005D-3C04-43FD-A6BD-289FAB7F9544}"/>
              </a:ext>
            </a:extLst>
          </p:cNvPr>
          <p:cNvSpPr>
            <a:spLocks noGrp="1"/>
          </p:cNvSpPr>
          <p:nvPr>
            <p:ph type="body" sz="quarter" idx="22" hasCustomPrompt="1"/>
          </p:nvPr>
        </p:nvSpPr>
        <p:spPr>
          <a:xfrm>
            <a:off x="317334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9" name="Text Placeholder 8">
            <a:extLst>
              <a:ext uri="{FF2B5EF4-FFF2-40B4-BE49-F238E27FC236}">
                <a16:creationId xmlns:a16="http://schemas.microsoft.com/office/drawing/2014/main" id="{A1CCEE8D-A954-4E1B-9A99-9B02DE1F66AD}"/>
              </a:ext>
            </a:extLst>
          </p:cNvPr>
          <p:cNvSpPr>
            <a:spLocks noGrp="1"/>
          </p:cNvSpPr>
          <p:nvPr>
            <p:ph type="body" sz="quarter" idx="20" hasCustomPrompt="1"/>
          </p:nvPr>
        </p:nvSpPr>
        <p:spPr>
          <a:xfrm>
            <a:off x="6003782" y="153145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8" name="Text Placeholder 5">
            <a:extLst>
              <a:ext uri="{FF2B5EF4-FFF2-40B4-BE49-F238E27FC236}">
                <a16:creationId xmlns:a16="http://schemas.microsoft.com/office/drawing/2014/main" id="{D44D8ECE-72E3-4831-8422-F9D4AFB4DE80}"/>
              </a:ext>
            </a:extLst>
          </p:cNvPr>
          <p:cNvSpPr>
            <a:spLocks noGrp="1"/>
          </p:cNvSpPr>
          <p:nvPr>
            <p:ph type="body" sz="quarter" idx="54" hasCustomPrompt="1"/>
          </p:nvPr>
        </p:nvSpPr>
        <p:spPr>
          <a:xfrm>
            <a:off x="6003782" y="3611326"/>
            <a:ext cx="2743200" cy="18288"/>
          </a:xfrm>
          <a:solidFill>
            <a:schemeClr val="accent1"/>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15" name="Text Placeholder 14">
            <a:extLst>
              <a:ext uri="{FF2B5EF4-FFF2-40B4-BE49-F238E27FC236}">
                <a16:creationId xmlns:a16="http://schemas.microsoft.com/office/drawing/2014/main" id="{CB2AAF59-6EF0-4375-937D-76D14A8ABB85}"/>
              </a:ext>
            </a:extLst>
          </p:cNvPr>
          <p:cNvSpPr>
            <a:spLocks noGrp="1"/>
          </p:cNvSpPr>
          <p:nvPr>
            <p:ph type="body" sz="quarter" idx="23" hasCustomPrompt="1"/>
          </p:nvPr>
        </p:nvSpPr>
        <p:spPr>
          <a:xfrm>
            <a:off x="6003781" y="3668866"/>
            <a:ext cx="2743200" cy="2049763"/>
          </a:xfrm>
        </p:spPr>
        <p:txBody>
          <a:bodyPr vert="horz" lIns="0" tIns="0" rIns="0" bIns="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marL="0" lvl="0" indent="0">
              <a:lnSpc>
                <a:spcPct val="100000"/>
              </a:lnSpc>
              <a:spcBef>
                <a:spcPts val="600"/>
              </a:spcBef>
              <a:buNone/>
            </a:pPr>
            <a:r>
              <a:rPr lang="en-US"/>
              <a:t>First Level</a:t>
            </a:r>
          </a:p>
          <a:p>
            <a:pPr marL="0" lvl="1" indent="0">
              <a:lnSpc>
                <a:spcPct val="100000"/>
              </a:lnSpc>
              <a:spcBef>
                <a:spcPts val="0"/>
              </a:spcBef>
              <a:buNone/>
            </a:pPr>
            <a:r>
              <a:rPr lang="en-US"/>
              <a:t>Second level</a:t>
            </a:r>
          </a:p>
          <a:p>
            <a:pPr marL="0" lvl="2" indent="0">
              <a:lnSpc>
                <a:spcPct val="100000"/>
              </a:lnSpc>
              <a:spcBef>
                <a:spcPts val="0"/>
              </a:spcBef>
              <a:buNone/>
            </a:pPr>
            <a:r>
              <a:rPr lang="en-US"/>
              <a:t>Third level</a:t>
            </a:r>
          </a:p>
          <a:p>
            <a:pPr marL="0" lvl="3" indent="0">
              <a:lnSpc>
                <a:spcPct val="100000"/>
              </a:lnSpc>
              <a:spcBef>
                <a:spcPts val="0"/>
              </a:spcBef>
              <a:buNone/>
            </a:pPr>
            <a:r>
              <a:rPr lang="en-US"/>
              <a:t>Fourth level</a:t>
            </a:r>
          </a:p>
          <a:p>
            <a:pPr marL="0" lvl="4" indent="0">
              <a:lnSpc>
                <a:spcPct val="100000"/>
              </a:lnSpc>
              <a:spcBef>
                <a:spcPts val="0"/>
              </a:spcBef>
              <a:buNone/>
            </a:pPr>
            <a:r>
              <a:rPr lang="en-US"/>
              <a:t>Fifth level</a:t>
            </a:r>
          </a:p>
        </p:txBody>
      </p:sp>
      <p:sp>
        <p:nvSpPr>
          <p:cNvPr id="17" name="Note Placeholder 3">
            <a:extLst>
              <a:ext uri="{FF2B5EF4-FFF2-40B4-BE49-F238E27FC236}">
                <a16:creationId xmlns:a16="http://schemas.microsoft.com/office/drawing/2014/main" id="{3F2F5F9B-3213-4506-91AB-A10599E9430B}"/>
              </a:ext>
            </a:extLst>
          </p:cNvPr>
          <p:cNvSpPr>
            <a:spLocks noGrp="1"/>
          </p:cNvSpPr>
          <p:nvPr>
            <p:ph type="body" sz="quarter" idx="17" hasCustomPrompt="1"/>
          </p:nvPr>
        </p:nvSpPr>
        <p:spPr>
          <a:xfrm>
            <a:off x="342901" y="5806276"/>
            <a:ext cx="7031736"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640079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clusive Meeting Guidelin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DB5C6-7B29-4C37-A85A-A93A3E3B1552}"/>
              </a:ext>
            </a:extLst>
          </p:cNvPr>
          <p:cNvSpPr>
            <a:spLocks noGrp="1"/>
          </p:cNvSpPr>
          <p:nvPr>
            <p:ph type="title" hasCustomPrompt="1"/>
          </p:nvPr>
        </p:nvSpPr>
        <p:spPr>
          <a:xfrm>
            <a:off x="344043" y="0"/>
            <a:ext cx="8455914" cy="718838"/>
          </a:xfrm>
        </p:spPr>
        <p:txBody>
          <a:bodyPr>
            <a:normAutofit/>
          </a:bodyPr>
          <a:lstStyle>
            <a:lvl1pPr>
              <a:defRPr sz="3200"/>
            </a:lvl1pPr>
          </a:lstStyle>
          <a:p>
            <a:r>
              <a:rPr lang="en-US"/>
              <a:t>AIR Inclusive Meeting Guidelines</a:t>
            </a:r>
          </a:p>
        </p:txBody>
      </p:sp>
      <p:sp>
        <p:nvSpPr>
          <p:cNvPr id="65" name="Subtitle">
            <a:extLst>
              <a:ext uri="{FF2B5EF4-FFF2-40B4-BE49-F238E27FC236}">
                <a16:creationId xmlns:a16="http://schemas.microsoft.com/office/drawing/2014/main" id="{DEFE62F5-F2F7-4A90-A78C-CDB53DEBEDD2}"/>
              </a:ext>
            </a:extLst>
          </p:cNvPr>
          <p:cNvSpPr txBox="1">
            <a:spLocks/>
          </p:cNvSpPr>
          <p:nvPr userDrawn="1"/>
        </p:nvSpPr>
        <p:spPr>
          <a:xfrm>
            <a:off x="344043" y="719162"/>
            <a:ext cx="8455914" cy="33239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Arial" panose="020B0604020202020204" pitchFamily="34" charset="0"/>
              </a:defRPr>
            </a:lvl1pPr>
          </a:lstStyle>
          <a:p>
            <a:r>
              <a:rPr lang="en-US" sz="2000">
                <a:solidFill>
                  <a:schemeClr val="accent1"/>
                </a:solidFill>
              </a:rPr>
              <a:t>Hosting and Participating in Meetings</a:t>
            </a:r>
          </a:p>
        </p:txBody>
      </p:sp>
      <p:grpSp>
        <p:nvGrpSpPr>
          <p:cNvPr id="2" name="Group 1">
            <a:extLst>
              <a:ext uri="{FF2B5EF4-FFF2-40B4-BE49-F238E27FC236}">
                <a16:creationId xmlns:a16="http://schemas.microsoft.com/office/drawing/2014/main" id="{62ECBCDD-69C7-4139-B1D4-52BA35744039}"/>
              </a:ext>
            </a:extLst>
          </p:cNvPr>
          <p:cNvGrpSpPr/>
          <p:nvPr userDrawn="1"/>
        </p:nvGrpSpPr>
        <p:grpSpPr>
          <a:xfrm>
            <a:off x="342900" y="1357815"/>
            <a:ext cx="8669547" cy="2687904"/>
            <a:chOff x="342900" y="1357815"/>
            <a:chExt cx="8669547" cy="2687904"/>
          </a:xfrm>
        </p:grpSpPr>
        <p:grpSp>
          <p:nvGrpSpPr>
            <p:cNvPr id="42" name="object 1">
              <a:extLst>
                <a:ext uri="{FF2B5EF4-FFF2-40B4-BE49-F238E27FC236}">
                  <a16:creationId xmlns:a16="http://schemas.microsoft.com/office/drawing/2014/main" id="{B26525F3-F5E2-4AB5-915E-8E49FDDA986A}"/>
                </a:ext>
                <a:ext uri="{C183D7F6-B498-43B3-948B-1728B52AA6E4}">
                  <adec:decorative xmlns:adec="http://schemas.microsoft.com/office/drawing/2017/decorative" val="1"/>
                </a:ext>
              </a:extLst>
            </p:cNvPr>
            <p:cNvGrpSpPr/>
            <p:nvPr userDrawn="1"/>
          </p:nvGrpSpPr>
          <p:grpSpPr>
            <a:xfrm>
              <a:off x="342900" y="1357815"/>
              <a:ext cx="320040" cy="320040"/>
              <a:chOff x="320045" y="1766619"/>
              <a:chExt cx="758825" cy="759460"/>
            </a:xfrm>
          </p:grpSpPr>
          <p:pic>
            <p:nvPicPr>
              <p:cNvPr id="43" name="object 6">
                <a:extLst>
                  <a:ext uri="{FF2B5EF4-FFF2-40B4-BE49-F238E27FC236}">
                    <a16:creationId xmlns:a16="http://schemas.microsoft.com/office/drawing/2014/main" id="{6B4360BD-79A0-4F21-80DC-7614813A8E6D}"/>
                  </a:ext>
                </a:extLst>
              </p:cNvPr>
              <p:cNvPicPr/>
              <p:nvPr/>
            </p:nvPicPr>
            <p:blipFill>
              <a:blip r:embed="rId2" cstate="print"/>
              <a:stretch>
                <a:fillRect/>
              </a:stretch>
            </p:blipFill>
            <p:spPr>
              <a:xfrm>
                <a:off x="329869" y="1776450"/>
                <a:ext cx="739178" cy="739178"/>
              </a:xfrm>
              <a:prstGeom prst="rect">
                <a:avLst/>
              </a:prstGeom>
            </p:spPr>
          </p:pic>
          <p:sp>
            <p:nvSpPr>
              <p:cNvPr id="44" name="object 7">
                <a:extLst>
                  <a:ext uri="{FF2B5EF4-FFF2-40B4-BE49-F238E27FC236}">
                    <a16:creationId xmlns:a16="http://schemas.microsoft.com/office/drawing/2014/main" id="{C5C18F22-ED80-430F-8ED5-734702F62258}"/>
                  </a:ext>
                </a:extLst>
              </p:cNvPr>
              <p:cNvSpPr/>
              <p:nvPr/>
            </p:nvSpPr>
            <p:spPr>
              <a:xfrm>
                <a:off x="329874"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3" name="Straight Connector 1">
              <a:extLst>
                <a:ext uri="{FF2B5EF4-FFF2-40B4-BE49-F238E27FC236}">
                  <a16:creationId xmlns:a16="http://schemas.microsoft.com/office/drawing/2014/main" id="{636D5DB1-C1B2-4EDD-85CA-5C77F371837E}"/>
                </a:ext>
                <a:ext uri="{C183D7F6-B498-43B3-948B-1728B52AA6E4}">
                  <adec:decorative xmlns:adec="http://schemas.microsoft.com/office/drawing/2017/decorative" val="1"/>
                </a:ext>
              </a:extLst>
            </p:cNvPr>
            <p:cNvCxnSpPr>
              <a:cxnSpLocks/>
            </p:cNvCxnSpPr>
            <p:nvPr/>
          </p:nvCxnSpPr>
          <p:spPr>
            <a:xfrm>
              <a:off x="342900" y="3641725"/>
              <a:ext cx="253746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object 4">
              <a:extLst>
                <a:ext uri="{FF2B5EF4-FFF2-40B4-BE49-F238E27FC236}">
                  <a16:creationId xmlns:a16="http://schemas.microsoft.com/office/drawing/2014/main" id="{E0857D10-4750-4C94-9627-C318171978D7}"/>
                </a:ext>
                <a:ext uri="{C183D7F6-B498-43B3-948B-1728B52AA6E4}">
                  <adec:decorative xmlns:adec="http://schemas.microsoft.com/office/drawing/2017/decorative" val="1"/>
                </a:ext>
              </a:extLst>
            </p:cNvPr>
            <p:cNvGrpSpPr/>
            <p:nvPr userDrawn="1"/>
          </p:nvGrpSpPr>
          <p:grpSpPr>
            <a:xfrm>
              <a:off x="342900" y="3725679"/>
              <a:ext cx="320040" cy="320040"/>
              <a:chOff x="320045" y="5462319"/>
              <a:chExt cx="758825" cy="759460"/>
            </a:xfrm>
          </p:grpSpPr>
          <p:pic>
            <p:nvPicPr>
              <p:cNvPr id="49" name="object 12">
                <a:extLst>
                  <a:ext uri="{FF2B5EF4-FFF2-40B4-BE49-F238E27FC236}">
                    <a16:creationId xmlns:a16="http://schemas.microsoft.com/office/drawing/2014/main" id="{E4BDBBAF-8108-44AD-AF4B-57F2A68C3BD0}"/>
                  </a:ext>
                </a:extLst>
              </p:cNvPr>
              <p:cNvPicPr/>
              <p:nvPr/>
            </p:nvPicPr>
            <p:blipFill>
              <a:blip r:embed="rId3" cstate="print"/>
              <a:stretch>
                <a:fillRect/>
              </a:stretch>
            </p:blipFill>
            <p:spPr>
              <a:xfrm>
                <a:off x="329869" y="5472150"/>
                <a:ext cx="739178" cy="739178"/>
              </a:xfrm>
              <a:prstGeom prst="rect">
                <a:avLst/>
              </a:prstGeom>
            </p:spPr>
          </p:pic>
          <p:sp>
            <p:nvSpPr>
              <p:cNvPr id="50" name="object 13">
                <a:extLst>
                  <a:ext uri="{FF2B5EF4-FFF2-40B4-BE49-F238E27FC236}">
                    <a16:creationId xmlns:a16="http://schemas.microsoft.com/office/drawing/2014/main" id="{715961A7-84E4-4D60-BF60-FC14AC6F5298}"/>
                  </a:ext>
                </a:extLst>
              </p:cNvPr>
              <p:cNvSpPr/>
              <p:nvPr/>
            </p:nvSpPr>
            <p:spPr>
              <a:xfrm>
                <a:off x="329874"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51" name="object 2">
              <a:extLst>
                <a:ext uri="{FF2B5EF4-FFF2-40B4-BE49-F238E27FC236}">
                  <a16:creationId xmlns:a16="http://schemas.microsoft.com/office/drawing/2014/main" id="{6928C10A-F9F9-4D31-8930-5E6FF3B3B167}"/>
                </a:ext>
                <a:ext uri="{C183D7F6-B498-43B3-948B-1728B52AA6E4}">
                  <adec:decorative xmlns:adec="http://schemas.microsoft.com/office/drawing/2017/decorative" val="1"/>
                </a:ext>
              </a:extLst>
            </p:cNvPr>
            <p:cNvGrpSpPr/>
            <p:nvPr userDrawn="1"/>
          </p:nvGrpSpPr>
          <p:grpSpPr>
            <a:xfrm>
              <a:off x="2980907" y="1362220"/>
              <a:ext cx="320040" cy="320040"/>
              <a:chOff x="5184652" y="1766619"/>
              <a:chExt cx="758825" cy="759460"/>
            </a:xfrm>
          </p:grpSpPr>
          <p:pic>
            <p:nvPicPr>
              <p:cNvPr id="52" name="object 29">
                <a:extLst>
                  <a:ext uri="{FF2B5EF4-FFF2-40B4-BE49-F238E27FC236}">
                    <a16:creationId xmlns:a16="http://schemas.microsoft.com/office/drawing/2014/main" id="{4A92811C-F7B9-489B-AEA5-0AE615F2A4CE}"/>
                  </a:ext>
                </a:extLst>
              </p:cNvPr>
              <p:cNvPicPr/>
              <p:nvPr/>
            </p:nvPicPr>
            <p:blipFill>
              <a:blip r:embed="rId4" cstate="print"/>
              <a:stretch>
                <a:fillRect/>
              </a:stretch>
            </p:blipFill>
            <p:spPr>
              <a:xfrm>
                <a:off x="5194477" y="1776450"/>
                <a:ext cx="739178" cy="739178"/>
              </a:xfrm>
              <a:prstGeom prst="rect">
                <a:avLst/>
              </a:prstGeom>
            </p:spPr>
          </p:pic>
          <p:sp>
            <p:nvSpPr>
              <p:cNvPr id="53" name="object 30">
                <a:extLst>
                  <a:ext uri="{FF2B5EF4-FFF2-40B4-BE49-F238E27FC236}">
                    <a16:creationId xmlns:a16="http://schemas.microsoft.com/office/drawing/2014/main" id="{127F75F8-CDFA-439D-B1C4-0D2CA3C72098}"/>
                  </a:ext>
                </a:extLst>
              </p:cNvPr>
              <p:cNvSpPr/>
              <p:nvPr/>
            </p:nvSpPr>
            <p:spPr>
              <a:xfrm>
                <a:off x="5194482" y="17764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4" name="Straight Connector 2">
              <a:extLst>
                <a:ext uri="{FF2B5EF4-FFF2-40B4-BE49-F238E27FC236}">
                  <a16:creationId xmlns:a16="http://schemas.microsoft.com/office/drawing/2014/main" id="{ACF27906-ACD7-41F9-8EA7-81EA96B080A8}"/>
                </a:ext>
                <a:ext uri="{C183D7F6-B498-43B3-948B-1728B52AA6E4}">
                  <adec:decorative xmlns:adec="http://schemas.microsoft.com/office/drawing/2017/decorative" val="1"/>
                </a:ext>
              </a:extLst>
            </p:cNvPr>
            <p:cNvCxnSpPr>
              <a:cxnSpLocks/>
            </p:cNvCxnSpPr>
            <p:nvPr/>
          </p:nvCxnSpPr>
          <p:spPr>
            <a:xfrm>
              <a:off x="2980907" y="3641725"/>
              <a:ext cx="258546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7" name="object 5">
              <a:extLst>
                <a:ext uri="{FF2B5EF4-FFF2-40B4-BE49-F238E27FC236}">
                  <a16:creationId xmlns:a16="http://schemas.microsoft.com/office/drawing/2014/main" id="{7BC9FB28-7DC0-4A7E-B724-9F46301D022D}"/>
                </a:ext>
                <a:ext uri="{C183D7F6-B498-43B3-948B-1728B52AA6E4}">
                  <adec:decorative xmlns:adec="http://schemas.microsoft.com/office/drawing/2017/decorative" val="1"/>
                </a:ext>
              </a:extLst>
            </p:cNvPr>
            <p:cNvGrpSpPr/>
            <p:nvPr userDrawn="1"/>
          </p:nvGrpSpPr>
          <p:grpSpPr>
            <a:xfrm>
              <a:off x="2980907" y="3725679"/>
              <a:ext cx="320040" cy="320040"/>
              <a:chOff x="5184652" y="5462319"/>
              <a:chExt cx="758825" cy="759460"/>
            </a:xfrm>
          </p:grpSpPr>
          <p:pic>
            <p:nvPicPr>
              <p:cNvPr id="58" name="object 35">
                <a:extLst>
                  <a:ext uri="{FF2B5EF4-FFF2-40B4-BE49-F238E27FC236}">
                    <a16:creationId xmlns:a16="http://schemas.microsoft.com/office/drawing/2014/main" id="{C2F61584-2214-4FC6-98A8-C64C93662F3A}"/>
                  </a:ext>
                </a:extLst>
              </p:cNvPr>
              <p:cNvPicPr/>
              <p:nvPr/>
            </p:nvPicPr>
            <p:blipFill>
              <a:blip r:embed="rId5" cstate="print"/>
              <a:stretch>
                <a:fillRect/>
              </a:stretch>
            </p:blipFill>
            <p:spPr>
              <a:xfrm>
                <a:off x="5194477" y="5472150"/>
                <a:ext cx="739178" cy="739178"/>
              </a:xfrm>
              <a:prstGeom prst="rect">
                <a:avLst/>
              </a:prstGeom>
            </p:spPr>
          </p:pic>
          <p:sp>
            <p:nvSpPr>
              <p:cNvPr id="59" name="object 36">
                <a:extLst>
                  <a:ext uri="{FF2B5EF4-FFF2-40B4-BE49-F238E27FC236}">
                    <a16:creationId xmlns:a16="http://schemas.microsoft.com/office/drawing/2014/main" id="{A86FB71D-28DD-4533-8583-10824FD5C920}"/>
                  </a:ext>
                </a:extLst>
              </p:cNvPr>
              <p:cNvSpPr/>
              <p:nvPr/>
            </p:nvSpPr>
            <p:spPr>
              <a:xfrm>
                <a:off x="5194482" y="5472149"/>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nvGrpSpPr>
            <p:cNvPr id="45" name="object 3">
              <a:extLst>
                <a:ext uri="{FF2B5EF4-FFF2-40B4-BE49-F238E27FC236}">
                  <a16:creationId xmlns:a16="http://schemas.microsoft.com/office/drawing/2014/main" id="{3CA28311-2DD5-4397-862A-C8D07ED92ABB}"/>
                </a:ext>
                <a:ext uri="{C183D7F6-B498-43B3-948B-1728B52AA6E4}">
                  <adec:decorative xmlns:adec="http://schemas.microsoft.com/office/drawing/2017/decorative" val="1"/>
                </a:ext>
              </a:extLst>
            </p:cNvPr>
            <p:cNvGrpSpPr/>
            <p:nvPr userDrawn="1"/>
          </p:nvGrpSpPr>
          <p:grpSpPr>
            <a:xfrm>
              <a:off x="5671566" y="1362220"/>
              <a:ext cx="320040" cy="320040"/>
              <a:chOff x="320045" y="3271723"/>
              <a:chExt cx="758825" cy="759460"/>
            </a:xfrm>
          </p:grpSpPr>
          <p:pic>
            <p:nvPicPr>
              <p:cNvPr id="46" name="object 9">
                <a:extLst>
                  <a:ext uri="{FF2B5EF4-FFF2-40B4-BE49-F238E27FC236}">
                    <a16:creationId xmlns:a16="http://schemas.microsoft.com/office/drawing/2014/main" id="{90E5A941-1FDC-4CDD-88F6-D94C9A3C728D}"/>
                  </a:ext>
                </a:extLst>
              </p:cNvPr>
              <p:cNvPicPr/>
              <p:nvPr/>
            </p:nvPicPr>
            <p:blipFill>
              <a:blip r:embed="rId6" cstate="print"/>
              <a:stretch>
                <a:fillRect/>
              </a:stretch>
            </p:blipFill>
            <p:spPr>
              <a:xfrm>
                <a:off x="329869" y="3281552"/>
                <a:ext cx="739178" cy="739178"/>
              </a:xfrm>
              <a:prstGeom prst="rect">
                <a:avLst/>
              </a:prstGeom>
            </p:spPr>
          </p:pic>
          <p:sp>
            <p:nvSpPr>
              <p:cNvPr id="47" name="object 10">
                <a:extLst>
                  <a:ext uri="{FF2B5EF4-FFF2-40B4-BE49-F238E27FC236}">
                    <a16:creationId xmlns:a16="http://schemas.microsoft.com/office/drawing/2014/main" id="{E296E05B-596B-4E54-B612-EBF848C34022}"/>
                  </a:ext>
                </a:extLst>
              </p:cNvPr>
              <p:cNvSpPr/>
              <p:nvPr/>
            </p:nvSpPr>
            <p:spPr>
              <a:xfrm>
                <a:off x="329874" y="3281552"/>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0"/>
                    </a:lnTo>
                    <a:lnTo>
                      <a:pt x="615037" y="645902"/>
                    </a:lnTo>
                    <a:lnTo>
                      <a:pt x="645890" y="615047"/>
                    </a:lnTo>
                    <a:lnTo>
                      <a:pt x="672948" y="580742"/>
                    </a:lnTo>
                    <a:lnTo>
                      <a:pt x="695862" y="543333"/>
                    </a:lnTo>
                    <a:lnTo>
                      <a:pt x="714288" y="503166"/>
                    </a:lnTo>
                    <a:lnTo>
                      <a:pt x="727877" y="460588"/>
                    </a:lnTo>
                    <a:lnTo>
                      <a:pt x="736285" y="415944"/>
                    </a:lnTo>
                    <a:lnTo>
                      <a:pt x="739165" y="369582"/>
                    </a:lnTo>
                    <a:lnTo>
                      <a:pt x="736285" y="323223"/>
                    </a:lnTo>
                    <a:lnTo>
                      <a:pt x="727877" y="278581"/>
                    </a:lnTo>
                    <a:lnTo>
                      <a:pt x="714288" y="236005"/>
                    </a:lnTo>
                    <a:lnTo>
                      <a:pt x="695862" y="195840"/>
                    </a:lnTo>
                    <a:lnTo>
                      <a:pt x="672948" y="158432"/>
                    </a:lnTo>
                    <a:lnTo>
                      <a:pt x="645890" y="124128"/>
                    </a:lnTo>
                    <a:lnTo>
                      <a:pt x="615037" y="93274"/>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4"/>
                    </a:lnTo>
                    <a:lnTo>
                      <a:pt x="93274" y="124128"/>
                    </a:lnTo>
                    <a:lnTo>
                      <a:pt x="66217" y="158432"/>
                    </a:lnTo>
                    <a:lnTo>
                      <a:pt x="43302" y="195840"/>
                    </a:lnTo>
                    <a:lnTo>
                      <a:pt x="24877" y="236005"/>
                    </a:lnTo>
                    <a:lnTo>
                      <a:pt x="11287" y="278581"/>
                    </a:lnTo>
                    <a:lnTo>
                      <a:pt x="2879" y="323223"/>
                    </a:lnTo>
                    <a:lnTo>
                      <a:pt x="0" y="369582"/>
                    </a:lnTo>
                    <a:lnTo>
                      <a:pt x="2879" y="415944"/>
                    </a:lnTo>
                    <a:lnTo>
                      <a:pt x="11287" y="460588"/>
                    </a:lnTo>
                    <a:lnTo>
                      <a:pt x="24877" y="503166"/>
                    </a:lnTo>
                    <a:lnTo>
                      <a:pt x="43302" y="543333"/>
                    </a:lnTo>
                    <a:lnTo>
                      <a:pt x="66217" y="580742"/>
                    </a:lnTo>
                    <a:lnTo>
                      <a:pt x="93274" y="615047"/>
                    </a:lnTo>
                    <a:lnTo>
                      <a:pt x="124128" y="645902"/>
                    </a:lnTo>
                    <a:lnTo>
                      <a:pt x="158432" y="672960"/>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cxnSp>
          <p:nvCxnSpPr>
            <p:cNvPr id="62" name="Straight Connector 3">
              <a:extLst>
                <a:ext uri="{FF2B5EF4-FFF2-40B4-BE49-F238E27FC236}">
                  <a16:creationId xmlns:a16="http://schemas.microsoft.com/office/drawing/2014/main" id="{B7EB7695-D422-4FB8-8734-C51A97CC83D4}"/>
                </a:ext>
                <a:ext uri="{C183D7F6-B498-43B3-948B-1728B52AA6E4}">
                  <adec:decorative xmlns:adec="http://schemas.microsoft.com/office/drawing/2017/decorative" val="1"/>
                </a:ext>
              </a:extLst>
            </p:cNvPr>
            <p:cNvCxnSpPr>
              <a:cxnSpLocks/>
            </p:cNvCxnSpPr>
            <p:nvPr/>
          </p:nvCxnSpPr>
          <p:spPr>
            <a:xfrm flipV="1">
              <a:off x="5671566" y="3641725"/>
              <a:ext cx="334088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object 6">
              <a:extLst>
                <a:ext uri="{FF2B5EF4-FFF2-40B4-BE49-F238E27FC236}">
                  <a16:creationId xmlns:a16="http://schemas.microsoft.com/office/drawing/2014/main" id="{8D15654D-C131-4509-B5ED-23CFB04090B4}"/>
                </a:ext>
                <a:ext uri="{C183D7F6-B498-43B3-948B-1728B52AA6E4}">
                  <adec:decorative xmlns:adec="http://schemas.microsoft.com/office/drawing/2017/decorative" val="1"/>
                </a:ext>
              </a:extLst>
            </p:cNvPr>
            <p:cNvGrpSpPr/>
            <p:nvPr userDrawn="1"/>
          </p:nvGrpSpPr>
          <p:grpSpPr>
            <a:xfrm>
              <a:off x="5671566" y="3725679"/>
              <a:ext cx="320040" cy="320040"/>
              <a:chOff x="5184652" y="3271722"/>
              <a:chExt cx="758825" cy="759460"/>
            </a:xfrm>
          </p:grpSpPr>
          <p:pic>
            <p:nvPicPr>
              <p:cNvPr id="55" name="object 32">
                <a:extLst>
                  <a:ext uri="{FF2B5EF4-FFF2-40B4-BE49-F238E27FC236}">
                    <a16:creationId xmlns:a16="http://schemas.microsoft.com/office/drawing/2014/main" id="{1EA95F77-ABED-40F6-83EC-7CF718C7A334}"/>
                  </a:ext>
                </a:extLst>
              </p:cNvPr>
              <p:cNvPicPr/>
              <p:nvPr/>
            </p:nvPicPr>
            <p:blipFill>
              <a:blip r:embed="rId7" cstate="print"/>
              <a:stretch>
                <a:fillRect/>
              </a:stretch>
            </p:blipFill>
            <p:spPr>
              <a:xfrm>
                <a:off x="5194477" y="3281553"/>
                <a:ext cx="739178" cy="739178"/>
              </a:xfrm>
              <a:prstGeom prst="rect">
                <a:avLst/>
              </a:prstGeom>
            </p:spPr>
          </p:pic>
          <p:sp>
            <p:nvSpPr>
              <p:cNvPr id="56" name="object 33">
                <a:extLst>
                  <a:ext uri="{FF2B5EF4-FFF2-40B4-BE49-F238E27FC236}">
                    <a16:creationId xmlns:a16="http://schemas.microsoft.com/office/drawing/2014/main" id="{FB10F4CE-3DAB-49D8-AD87-4C23D9D6B89D}"/>
                  </a:ext>
                </a:extLst>
              </p:cNvPr>
              <p:cNvSpPr/>
              <p:nvPr/>
            </p:nvSpPr>
            <p:spPr>
              <a:xfrm>
                <a:off x="5194482" y="3281551"/>
                <a:ext cx="739775" cy="739775"/>
              </a:xfrm>
              <a:custGeom>
                <a:avLst/>
                <a:gdLst/>
                <a:ahLst/>
                <a:cxnLst/>
                <a:rect l="l" t="t" r="r" b="b"/>
                <a:pathLst>
                  <a:path w="739775" h="739775">
                    <a:moveTo>
                      <a:pt x="369582" y="739178"/>
                    </a:moveTo>
                    <a:lnTo>
                      <a:pt x="415942" y="736298"/>
                    </a:lnTo>
                    <a:lnTo>
                      <a:pt x="460583" y="727890"/>
                    </a:lnTo>
                    <a:lnTo>
                      <a:pt x="503159" y="714300"/>
                    </a:lnTo>
                    <a:lnTo>
                      <a:pt x="543325" y="695875"/>
                    </a:lnTo>
                    <a:lnTo>
                      <a:pt x="580733" y="672961"/>
                    </a:lnTo>
                    <a:lnTo>
                      <a:pt x="615037" y="645903"/>
                    </a:lnTo>
                    <a:lnTo>
                      <a:pt x="645890" y="615049"/>
                    </a:lnTo>
                    <a:lnTo>
                      <a:pt x="672948" y="580745"/>
                    </a:lnTo>
                    <a:lnTo>
                      <a:pt x="695862" y="543337"/>
                    </a:lnTo>
                    <a:lnTo>
                      <a:pt x="714288" y="503172"/>
                    </a:lnTo>
                    <a:lnTo>
                      <a:pt x="727877" y="460596"/>
                    </a:lnTo>
                    <a:lnTo>
                      <a:pt x="736285" y="415954"/>
                    </a:lnTo>
                    <a:lnTo>
                      <a:pt x="739165" y="369595"/>
                    </a:lnTo>
                    <a:lnTo>
                      <a:pt x="736285" y="323233"/>
                    </a:lnTo>
                    <a:lnTo>
                      <a:pt x="727877" y="278589"/>
                    </a:lnTo>
                    <a:lnTo>
                      <a:pt x="714288" y="236011"/>
                    </a:lnTo>
                    <a:lnTo>
                      <a:pt x="695862" y="195844"/>
                    </a:lnTo>
                    <a:lnTo>
                      <a:pt x="672948" y="158435"/>
                    </a:lnTo>
                    <a:lnTo>
                      <a:pt x="645890" y="124130"/>
                    </a:lnTo>
                    <a:lnTo>
                      <a:pt x="615037" y="93275"/>
                    </a:lnTo>
                    <a:lnTo>
                      <a:pt x="580733" y="66217"/>
                    </a:lnTo>
                    <a:lnTo>
                      <a:pt x="543325" y="43302"/>
                    </a:lnTo>
                    <a:lnTo>
                      <a:pt x="503159" y="24877"/>
                    </a:lnTo>
                    <a:lnTo>
                      <a:pt x="460583" y="11287"/>
                    </a:lnTo>
                    <a:lnTo>
                      <a:pt x="415942" y="2879"/>
                    </a:lnTo>
                    <a:lnTo>
                      <a:pt x="369582" y="0"/>
                    </a:lnTo>
                    <a:lnTo>
                      <a:pt x="323223" y="2879"/>
                    </a:lnTo>
                    <a:lnTo>
                      <a:pt x="278581" y="11287"/>
                    </a:lnTo>
                    <a:lnTo>
                      <a:pt x="236005" y="24877"/>
                    </a:lnTo>
                    <a:lnTo>
                      <a:pt x="195840" y="43302"/>
                    </a:lnTo>
                    <a:lnTo>
                      <a:pt x="158432" y="66217"/>
                    </a:lnTo>
                    <a:lnTo>
                      <a:pt x="124128" y="93275"/>
                    </a:lnTo>
                    <a:lnTo>
                      <a:pt x="93274" y="124130"/>
                    </a:lnTo>
                    <a:lnTo>
                      <a:pt x="66217" y="158435"/>
                    </a:lnTo>
                    <a:lnTo>
                      <a:pt x="43302" y="195844"/>
                    </a:lnTo>
                    <a:lnTo>
                      <a:pt x="24877" y="236011"/>
                    </a:lnTo>
                    <a:lnTo>
                      <a:pt x="11287" y="278589"/>
                    </a:lnTo>
                    <a:lnTo>
                      <a:pt x="2879" y="323233"/>
                    </a:lnTo>
                    <a:lnTo>
                      <a:pt x="0" y="369595"/>
                    </a:lnTo>
                    <a:lnTo>
                      <a:pt x="2879" y="415954"/>
                    </a:lnTo>
                    <a:lnTo>
                      <a:pt x="11287" y="460596"/>
                    </a:lnTo>
                    <a:lnTo>
                      <a:pt x="24877" y="503172"/>
                    </a:lnTo>
                    <a:lnTo>
                      <a:pt x="43302" y="543337"/>
                    </a:lnTo>
                    <a:lnTo>
                      <a:pt x="66217" y="580745"/>
                    </a:lnTo>
                    <a:lnTo>
                      <a:pt x="93274" y="615049"/>
                    </a:lnTo>
                    <a:lnTo>
                      <a:pt x="124128" y="645903"/>
                    </a:lnTo>
                    <a:lnTo>
                      <a:pt x="158432" y="672961"/>
                    </a:lnTo>
                    <a:lnTo>
                      <a:pt x="195840" y="695875"/>
                    </a:lnTo>
                    <a:lnTo>
                      <a:pt x="236005" y="714300"/>
                    </a:lnTo>
                    <a:lnTo>
                      <a:pt x="278581" y="727890"/>
                    </a:lnTo>
                    <a:lnTo>
                      <a:pt x="323223" y="736298"/>
                    </a:lnTo>
                    <a:lnTo>
                      <a:pt x="369582" y="739178"/>
                    </a:lnTo>
                    <a:close/>
                  </a:path>
                </a:pathLst>
              </a:custGeom>
              <a:ln w="19659">
                <a:solidFill>
                  <a:srgbClr val="006E9F"/>
                </a:solidFill>
              </a:ln>
            </p:spPr>
            <p:txBody>
              <a:bodyPr wrap="square" lIns="0" tIns="0" rIns="0" bIns="0" rtlCol="0"/>
              <a:lstStyle/>
              <a:p>
                <a:endParaRPr sz="1350"/>
              </a:p>
            </p:txBody>
          </p:sp>
        </p:grpSp>
      </p:grpSp>
      <p:sp>
        <p:nvSpPr>
          <p:cNvPr id="76" name="Engage">
            <a:extLst>
              <a:ext uri="{FF2B5EF4-FFF2-40B4-BE49-F238E27FC236}">
                <a16:creationId xmlns:a16="http://schemas.microsoft.com/office/drawing/2014/main" id="{0CF0285B-9045-44FE-BC18-F4706E501D85}"/>
              </a:ext>
            </a:extLst>
          </p:cNvPr>
          <p:cNvSpPr txBox="1"/>
          <p:nvPr userDrawn="1"/>
        </p:nvSpPr>
        <p:spPr>
          <a:xfrm>
            <a:off x="711200" y="1362220"/>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8"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ENGAGE EVERYONE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0"/>
              </a:spcAft>
              <a:buClrTx/>
              <a:buSzTx/>
              <a:buFont typeface="Calibri" panose="020F0502020204030204" pitchFamily="34" charset="0"/>
              <a:buNone/>
              <a:tabLst/>
              <a:defRPr/>
            </a:pP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Consider participants’ needs (e.g., visual, auditory, sensory, cognitive, physical, and language). Establish meeting norms to encourage participation. Ask participants to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alert the meeting facilitator if they have difficulty seeing the content and/or hearing the presenter. Designate a meeting monitor to address audiovisual issues, monitor </a:t>
            </a:r>
            <a:b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150" b="0" i="0" u="none" strike="noStrike" kern="1200" cap="none" spc="-15" normalizeH="0" baseline="0" noProof="0">
                <a:ln>
                  <a:noFill/>
                </a:ln>
                <a:solidFill>
                  <a:srgbClr val="1C252D"/>
                </a:solidFill>
                <a:effectLst/>
                <a:uLnTx/>
                <a:uFillTx/>
                <a:latin typeface="Calibri" panose="020F0502020204030204" pitchFamily="34" charset="0"/>
                <a:ea typeface="Calibri" panose="020F0502020204030204" pitchFamily="34" charset="0"/>
                <a:cs typeface="Calibri" panose="020F0502020204030204" pitchFamily="34" charset="0"/>
              </a:rPr>
              <a:t>the chat box, and respond to participants as needed.</a:t>
            </a:r>
            <a:endParaRPr lang="en-US" sz="1150"/>
          </a:p>
        </p:txBody>
      </p:sp>
      <p:sp>
        <p:nvSpPr>
          <p:cNvPr id="82" name="Acknowledge">
            <a:extLst>
              <a:ext uri="{FF2B5EF4-FFF2-40B4-BE49-F238E27FC236}">
                <a16:creationId xmlns:a16="http://schemas.microsoft.com/office/drawing/2014/main" id="{5DFDCE3B-C730-44F5-8335-9641824A1AD4}"/>
              </a:ext>
            </a:extLst>
          </p:cNvPr>
          <p:cNvSpPr txBox="1"/>
          <p:nvPr userDrawn="1"/>
        </p:nvSpPr>
        <p:spPr>
          <a:xfrm>
            <a:off x="711199" y="3725679"/>
            <a:ext cx="2269707"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a:solidFill>
                  <a:schemeClr val="accent3"/>
                </a:solidFill>
                <a:effectLst/>
                <a:latin typeface="Calibri" panose="020F0502020204030204" pitchFamily="34" charset="0"/>
                <a:ea typeface="Calibri" panose="020F0502020204030204" pitchFamily="34" charset="0"/>
                <a:cs typeface="ITC Franklin Gothic Std MedCd"/>
              </a:rPr>
              <a:t>ACKNOWLEDGE SPEAKER</a:t>
            </a:r>
            <a:endParaRPr lang="en-US" sz="115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Provide an auditory or visual cue before speaking to identify yourself </a:t>
            </a:r>
            <a:b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a:solidFill>
                  <a:schemeClr val="tx2"/>
                </a:solidFill>
                <a:effectLst/>
                <a:latin typeface="Calibri" panose="020F0502020204030204" pitchFamily="34" charset="0"/>
                <a:ea typeface="Calibri" panose="020F0502020204030204" pitchFamily="34" charset="0"/>
                <a:cs typeface="Calibri" panose="020F0502020204030204" pitchFamily="34" charset="0"/>
              </a:rPr>
              <a:t>as the speaker. State your name for those who cannot see you. When asking for questions or comments, meeting facilitators should allow five to seven seconds for participants to use the “raise the hand” tool, unmute their phones, or provide a response in the chat box. Be comfortable with the wait time.</a:t>
            </a:r>
            <a:endParaRPr lang="en-US" sz="1150"/>
          </a:p>
        </p:txBody>
      </p:sp>
      <p:sp>
        <p:nvSpPr>
          <p:cNvPr id="77" name="Minimize">
            <a:extLst>
              <a:ext uri="{FF2B5EF4-FFF2-40B4-BE49-F238E27FC236}">
                <a16:creationId xmlns:a16="http://schemas.microsoft.com/office/drawing/2014/main" id="{B3F700E2-0EA1-4103-AA63-FDEC3E75CEFE}"/>
              </a:ext>
            </a:extLst>
          </p:cNvPr>
          <p:cNvSpPr txBox="1"/>
          <p:nvPr userDrawn="1"/>
        </p:nvSpPr>
        <p:spPr>
          <a:xfrm>
            <a:off x="3346704" y="1362221"/>
            <a:ext cx="2269706" cy="1956882"/>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MINIMIZE NOISE</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Avoid moving around or shuffling materials on your desk during the meeting. Eliminate crunching or chewing noises and loud typing, which interfere with sound quality for virtual participants and are amplified by microphones and sensory aids for visual or auditory impairments. Speak from a stationary position to keep the audio clear. Mute your phone or your computer microphone when you are not speaking.</a:t>
            </a:r>
            <a:endParaRPr lang="en-US" sz="1150" baseline="0"/>
          </a:p>
        </p:txBody>
      </p:sp>
      <p:sp>
        <p:nvSpPr>
          <p:cNvPr id="83" name="Be Heard">
            <a:extLst>
              <a:ext uri="{FF2B5EF4-FFF2-40B4-BE49-F238E27FC236}">
                <a16:creationId xmlns:a16="http://schemas.microsoft.com/office/drawing/2014/main" id="{26868467-B70F-4943-922B-675703855C89}"/>
              </a:ext>
            </a:extLst>
          </p:cNvPr>
          <p:cNvSpPr txBox="1"/>
          <p:nvPr userDrawn="1"/>
        </p:nvSpPr>
        <p:spPr>
          <a:xfrm>
            <a:off x="3346704" y="3725680"/>
            <a:ext cx="2343671" cy="1806457"/>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ITC Franklin Gothic Std MedCd"/>
              </a:rPr>
              <a:t>BE HEARD AND SEEN</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Project your voice when speaking. </a:t>
            </a:r>
            <a:b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US" sz="1150" b="0" baseline="0">
                <a:solidFill>
                  <a:schemeClr val="tx2"/>
                </a:solidFill>
                <a:effectLst/>
                <a:latin typeface="Calibri" panose="020F0502020204030204" pitchFamily="34" charset="0"/>
                <a:ea typeface="Calibri" panose="020F0502020204030204" pitchFamily="34" charset="0"/>
                <a:cs typeface="Calibri" panose="020F0502020204030204" pitchFamily="34" charset="0"/>
              </a:rPr>
              <a:t>Only one person should speak at a time. Avoid overlapping and sidebar conversations. Position everyone present so that they can be seen on screen. Encourage virtual participants to use their webcams if they feel comfortable doing so. Let people see your facial expressions and body language clearly if you are using your webcam.</a:t>
            </a:r>
            <a:endParaRPr lang="en-US" sz="1150" baseline="0"/>
          </a:p>
        </p:txBody>
      </p:sp>
      <p:sp>
        <p:nvSpPr>
          <p:cNvPr id="78" name="Maximize Microphones">
            <a:extLst>
              <a:ext uri="{FF2B5EF4-FFF2-40B4-BE49-F238E27FC236}">
                <a16:creationId xmlns:a16="http://schemas.microsoft.com/office/drawing/2014/main" id="{A058FBD0-0DA5-4FAA-BB26-469AFD4BE23B}"/>
              </a:ext>
            </a:extLst>
          </p:cNvPr>
          <p:cNvSpPr txBox="1"/>
          <p:nvPr userDrawn="1"/>
        </p:nvSpPr>
        <p:spPr>
          <a:xfrm>
            <a:off x="6035039" y="1362221"/>
            <a:ext cx="2977407" cy="2257734"/>
          </a:xfrm>
          <a:prstGeom prst="rect">
            <a:avLst/>
          </a:prstGeom>
          <a:noFill/>
        </p:spPr>
        <p:txBody>
          <a:bodyPr wrap="square" lIns="0" tIns="0" rIns="0" bIns="0" rtlCol="0">
            <a:spAutoFit/>
          </a:bodyPr>
          <a:lstStyle/>
          <a:p>
            <a:pPr marL="0" marR="0" lvl="0" indent="0" algn="l" defTabSz="6858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ITC Franklin Gothic Std MedCd"/>
              </a:rPr>
              <a:t>MAXIMIZE MICROPHONES</a:t>
            </a:r>
            <a:endParaRPr kumimoji="0" lang="en-US" sz="1150" b="1" i="0" u="none" strike="noStrike" kern="1200" cap="none" spc="0" normalizeH="0" baseline="0" noProof="0">
              <a:ln>
                <a:noFill/>
              </a:ln>
              <a:solidFill>
                <a:srgbClr val="006E9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685800" rtl="0" eaLnBrk="1" fontAlgn="auto" latinLnBrk="0" hangingPunct="1">
              <a:lnSpc>
                <a:spcPct val="85000"/>
              </a:lnSpc>
              <a:spcBef>
                <a:spcPts val="0"/>
              </a:spcBef>
              <a:spcAft>
                <a:spcPts val="1800"/>
              </a:spcAft>
              <a:buClrTx/>
              <a:buSzTx/>
              <a:buFont typeface="Calibri" panose="020F0502020204030204" pitchFamily="34" charset="0"/>
              <a:buNone/>
              <a:tabLst/>
              <a:defRPr/>
            </a:pP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Presenters should use microphones to ensure that their voice is loud enough for all to hear. Microphones are needed for face-to-face and virtual meetings and are critical for engaging remote colleagues as well as persons with hearing loss. During virtual meetings, use headphones with a built-in microphone to make sure that the facilitator and attendees can hear you. During face-to-face meetings, set up microphones for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the facilitator, presenters, and attendees. Make sure that hand-held microphones are available </a:t>
            </a:r>
            <a:b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150" b="0" i="0" u="none" strike="noStrike" kern="1200" cap="none" spc="0" normalizeH="0" baseline="0" noProof="0">
                <a:ln>
                  <a:noFill/>
                </a:ln>
                <a:solidFill>
                  <a:srgbClr val="1C252D"/>
                </a:solidFill>
                <a:effectLst/>
                <a:uLnTx/>
                <a:uFillTx/>
                <a:latin typeface="Calibri" panose="020F0502020204030204" pitchFamily="34" charset="0"/>
                <a:ea typeface="Calibri" panose="020F0502020204030204" pitchFamily="34" charset="0"/>
                <a:cs typeface="Times New Roman" panose="02020603050405020304" pitchFamily="18" charset="0"/>
              </a:rPr>
              <a:t>for meetings that include audience participation. Make sure that speakers are positioned near a microphone.</a:t>
            </a:r>
            <a:endParaRPr lang="en-US" sz="1150" baseline="0"/>
          </a:p>
        </p:txBody>
      </p:sp>
      <p:sp>
        <p:nvSpPr>
          <p:cNvPr id="84" name="Maximize Visual">
            <a:extLst>
              <a:ext uri="{FF2B5EF4-FFF2-40B4-BE49-F238E27FC236}">
                <a16:creationId xmlns:a16="http://schemas.microsoft.com/office/drawing/2014/main" id="{C6D88F22-A7DE-4DD5-8500-6937DC9A37EF}"/>
              </a:ext>
            </a:extLst>
          </p:cNvPr>
          <p:cNvSpPr txBox="1"/>
          <p:nvPr userDrawn="1"/>
        </p:nvSpPr>
        <p:spPr>
          <a:xfrm>
            <a:off x="6035039" y="3725680"/>
            <a:ext cx="2977407" cy="1956882"/>
          </a:xfrm>
          <a:prstGeom prst="rect">
            <a:avLst/>
          </a:prstGeom>
          <a:noFill/>
        </p:spPr>
        <p:txBody>
          <a:bodyPr wrap="square" lIns="0" tIns="0" rIns="0" bIns="0" rtlCol="0">
            <a:spAutoFit/>
          </a:bodyPr>
          <a:lstStyle/>
          <a:p>
            <a:pPr marL="0" marR="0" lvl="0" indent="0">
              <a:lnSpc>
                <a:spcPct val="85000"/>
              </a:lnSpc>
              <a:spcBef>
                <a:spcPts val="0"/>
              </a:spcBef>
              <a:spcAft>
                <a:spcPts val="0"/>
              </a:spcAft>
              <a:buNone/>
            </a:pPr>
            <a:r>
              <a:rPr lang="en-US" sz="1150" b="1" baseline="0">
                <a:solidFill>
                  <a:schemeClr val="accent3"/>
                </a:solidFill>
                <a:effectLst/>
                <a:latin typeface="Calibri" panose="020F0502020204030204" pitchFamily="34" charset="0"/>
                <a:ea typeface="Calibri" panose="020F0502020204030204" pitchFamily="34" charset="0"/>
                <a:cs typeface="Calibri" panose="020F0502020204030204" pitchFamily="34" charset="0"/>
              </a:rPr>
              <a:t>MAXIMIZE VISUAL DISPLAYS</a:t>
            </a:r>
            <a:endParaRPr lang="en-US" sz="1150" b="1" baseline="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85000"/>
              </a:lnSpc>
              <a:spcBef>
                <a:spcPts val="0"/>
              </a:spcBef>
              <a:spcAft>
                <a:spcPts val="1800"/>
              </a:spcAft>
              <a:buNone/>
            </a:pPr>
            <a:r>
              <a:rPr lang="en-US" sz="1150" b="0" baseline="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Email materials to participants before the meeting. Display meeting documents on screen and capture the main discussion points verbally and visually by taking notes, restating key concepts, or using the chat box. If a participant asks for clarification, rephrase the content instead of repeating it. Assign a meeting note taker so that the meeting leader and monitor can focus on engaging participants. Notes also ensure access for individuals with executive function-related needs, processing disorders, or visual/auditory impairments.</a:t>
            </a:r>
            <a:endParaRPr lang="en-US" sz="1150" baseline="0"/>
          </a:p>
        </p:txBody>
      </p:sp>
      <p:sp>
        <p:nvSpPr>
          <p:cNvPr id="86" name="Disclaimer">
            <a:extLst>
              <a:ext uri="{FF2B5EF4-FFF2-40B4-BE49-F238E27FC236}">
                <a16:creationId xmlns:a16="http://schemas.microsoft.com/office/drawing/2014/main" id="{C7501976-BF06-4CFE-B1B1-54594181F4C1}"/>
              </a:ext>
            </a:extLst>
          </p:cNvPr>
          <p:cNvSpPr txBox="1"/>
          <p:nvPr userDrawn="1"/>
        </p:nvSpPr>
        <p:spPr>
          <a:xfrm>
            <a:off x="436316" y="5749647"/>
            <a:ext cx="7234484" cy="295209"/>
          </a:xfrm>
          <a:prstGeom prst="rect">
            <a:avLst/>
          </a:prstGeom>
        </p:spPr>
        <p:txBody>
          <a:bodyPr vert="horz" wrap="square" lIns="0" tIns="0" rIns="0" bIns="0" rtlCol="0">
            <a:spAutoFit/>
          </a:bodyPr>
          <a:lstStyle>
            <a:lvl1pPr indent="0">
              <a:lnSpc>
                <a:spcPct val="85000"/>
              </a:lnSpc>
              <a:spcBef>
                <a:spcPts val="0"/>
              </a:spcBef>
              <a:buFont typeface="Arial" panose="020B0604020202020204" pitchFamily="34" charset="0"/>
              <a:buNone/>
              <a:defRPr sz="1000">
                <a:cs typeface="Arial" panose="020B0604020202020204" pitchFamily="34" charset="0"/>
              </a:defRPr>
            </a:lvl1pPr>
            <a:lvl2pPr marL="640080" indent="-320040">
              <a:lnSpc>
                <a:spcPct val="125000"/>
              </a:lnSpc>
              <a:spcBef>
                <a:spcPts val="600"/>
              </a:spcBef>
              <a:buFont typeface="Calibri" panose="020F0502020204030204" pitchFamily="34" charset="0"/>
              <a:buChar char="–"/>
              <a:defRPr sz="2400">
                <a:cs typeface="Arial" panose="020B0604020202020204" pitchFamily="34" charset="0"/>
              </a:defRPr>
            </a:lvl2pPr>
            <a:lvl3pPr marL="960120" indent="-320040">
              <a:lnSpc>
                <a:spcPct val="125000"/>
              </a:lnSpc>
              <a:spcBef>
                <a:spcPts val="600"/>
              </a:spcBef>
              <a:buFont typeface="Calibri" panose="020F0502020204030204" pitchFamily="34" charset="0"/>
              <a:buChar char="»"/>
              <a:defRPr sz="2400">
                <a:cs typeface="Arial" panose="020B0604020202020204" pitchFamily="34" charset="0"/>
              </a:defRPr>
            </a:lvl3pPr>
            <a:lvl4pPr marL="1280160" indent="-320040">
              <a:lnSpc>
                <a:spcPct val="125000"/>
              </a:lnSpc>
              <a:spcBef>
                <a:spcPts val="600"/>
              </a:spcBef>
              <a:buSzPct val="100000"/>
              <a:buFont typeface="Calibri" panose="020F0502020204030204" pitchFamily="34" charset="0"/>
              <a:buChar char="◦"/>
              <a:defRPr sz="2400">
                <a:cs typeface="Arial" panose="020B0604020202020204" pitchFamily="34" charset="0"/>
              </a:defRPr>
            </a:lvl4pPr>
            <a:lvl5pPr marL="1600200" indent="-320040">
              <a:lnSpc>
                <a:spcPct val="125000"/>
              </a:lnSpc>
              <a:spcBef>
                <a:spcPts val="600"/>
              </a:spcBef>
              <a:buFont typeface="Arial" panose="020B0604020202020204" pitchFamily="34" charset="0"/>
              <a:buChar char="•"/>
              <a:defRPr sz="240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750"/>
              <a:t>These guidelines are intended to improve the meeting experience for all participants, including meeting facilitators, monitors, and attendees, as well as people with hearing loss or visual impairment, and those for whom English is an additional language. Some of the guidance presented here may apply only to in-person meetings, or virtual meetings, while other guidance applies to both meeting types. Developed by the Access AIR and AIR CREW Employee Resource Groups With Support From the AIR Diversity, Equity, and Inclusion Office</a:t>
            </a:r>
          </a:p>
        </p:txBody>
      </p:sp>
      <p:sp>
        <p:nvSpPr>
          <p:cNvPr id="3" name="Slide Number Placeholder 2">
            <a:extLst>
              <a:ext uri="{FF2B5EF4-FFF2-40B4-BE49-F238E27FC236}">
                <a16:creationId xmlns:a16="http://schemas.microsoft.com/office/drawing/2014/main" id="{1EF96C77-23AE-49DF-B258-ADE4EF5F3F80}"/>
              </a:ext>
            </a:extLst>
          </p:cNvPr>
          <p:cNvSpPr>
            <a:spLocks noGrp="1"/>
          </p:cNvSpPr>
          <p:nvPr>
            <p:ph type="sldNum" sz="quarter" idx="10"/>
          </p:nvPr>
        </p:nvSpPr>
        <p:spPr/>
        <p:txBody>
          <a:bodyPr/>
          <a:lstStyle/>
          <a:p>
            <a:fld id="{7E1341B0-7904-4148-9082-6535FE1E4D20}" type="slidenum">
              <a:rPr lang="en-US" smtClean="0"/>
              <a:pPr/>
              <a:t>‹#›</a:t>
            </a:fld>
            <a:endParaRPr lang="en-US"/>
          </a:p>
        </p:txBody>
      </p:sp>
      <p:cxnSp>
        <p:nvCxnSpPr>
          <p:cNvPr id="35" name="Straight Connector 34">
            <a:extLst>
              <a:ext uri="{FF2B5EF4-FFF2-40B4-BE49-F238E27FC236}">
                <a16:creationId xmlns:a16="http://schemas.microsoft.com/office/drawing/2014/main" id="{DC1999CB-E69A-4AAD-9C02-6202210A5361}"/>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4955C75-33AA-47CF-A79A-0BCCAE3F3CEB}"/>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750">
                <a:solidFill>
                  <a:schemeClr val="accent1"/>
                </a:solidFill>
              </a:rPr>
              <a:t>| AIR.ORG</a:t>
            </a:r>
          </a:p>
        </p:txBody>
      </p:sp>
    </p:spTree>
    <p:extLst>
      <p:ext uri="{BB962C8B-B14F-4D97-AF65-F5344CB8AC3E}">
        <p14:creationId xmlns:p14="http://schemas.microsoft.com/office/powerpoint/2010/main" val="3832317895"/>
      </p:ext>
    </p:extLst>
  </p:cSld>
  <p:clrMapOvr>
    <a:masterClrMapping/>
  </p:clrMapOvr>
  <p:extLst>
    <p:ext uri="{DCECCB84-F9BA-43D5-87BE-67443E8EF086}">
      <p15:sldGuideLst xmlns:p15="http://schemas.microsoft.com/office/powerpoint/2012/main">
        <p15:guide id="1" orient="horz" pos="389">
          <p15:clr>
            <a:srgbClr val="FBAE40"/>
          </p15:clr>
        </p15:guide>
        <p15:guide id="2" pos="5760" userDrawn="1">
          <p15:clr>
            <a:srgbClr val="FBAE40"/>
          </p15:clr>
        </p15:guide>
        <p15:guide id="3" orient="horz" pos="474">
          <p15:clr>
            <a:srgbClr val="FBAE40"/>
          </p15:clr>
        </p15:guide>
        <p15:guide id="4" orient="horz" pos="4320" userDrawn="1">
          <p15:clr>
            <a:srgbClr val="FBAE40"/>
          </p15:clr>
        </p15:guide>
        <p15:guide id="5" orient="horz" pos="362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Title Slid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Logo of American Institutes for Research. Advancing Evidence. Improving Lives.">
            <a:extLst>
              <a:ext uri="{FF2B5EF4-FFF2-40B4-BE49-F238E27FC236}">
                <a16:creationId xmlns:a16="http://schemas.microsoft.com/office/drawing/2014/main" id="{25AEE8C0-BC53-4B19-AFC7-BB10205ECF3D}"/>
              </a:ext>
            </a:extLst>
          </p:cNvPr>
          <p:cNvPicPr>
            <a:picLocks noChangeAspect="1"/>
          </p:cNvPicPr>
          <p:nvPr userDrawn="1"/>
        </p:nvPicPr>
        <p:blipFill>
          <a:blip r:embed="rId3"/>
          <a:stretch>
            <a:fillRect/>
          </a:stretch>
        </p:blipFill>
        <p:spPr>
          <a:xfrm>
            <a:off x="6851857" y="549515"/>
            <a:ext cx="1845659" cy="934403"/>
          </a:xfrm>
          <a:prstGeom prst="rect">
            <a:avLst/>
          </a:prstGeom>
        </p:spPr>
      </p:pic>
      <p:sp>
        <p:nvSpPr>
          <p:cNvPr id="4" name="Internal Group">
            <a:extLst>
              <a:ext uri="{FF2B5EF4-FFF2-40B4-BE49-F238E27FC236}">
                <a16:creationId xmlns:a16="http://schemas.microsoft.com/office/drawing/2014/main" id="{5B02D35E-0C44-43BB-94DD-FE44AE66D414}"/>
              </a:ext>
            </a:extLst>
          </p:cNvPr>
          <p:cNvSpPr>
            <a:spLocks noGrp="1"/>
          </p:cNvSpPr>
          <p:nvPr>
            <p:ph type="body" sz="quarter" idx="16" hasCustomPrompt="1"/>
          </p:nvPr>
        </p:nvSpPr>
        <p:spPr>
          <a:xfrm>
            <a:off x="342901" y="1782519"/>
            <a:ext cx="8307388" cy="320601"/>
          </a:xfrm>
        </p:spPr>
        <p:txBody>
          <a:bodyPr>
            <a:normAutofit/>
          </a:bodyPr>
          <a:lstStyle>
            <a:lvl1pPr marL="0" indent="0">
              <a:buNone/>
              <a:defRPr sz="1800" b="1" cap="all" baseline="0">
                <a:solidFill>
                  <a:schemeClr val="bg1"/>
                </a:solidFill>
              </a:defRPr>
            </a:lvl1pPr>
            <a:lvl2pPr marL="0" indent="0">
              <a:lnSpc>
                <a:spcPct val="100000"/>
              </a:lnSpc>
              <a:spcBef>
                <a:spcPts val="0"/>
              </a:spcBef>
              <a:buNone/>
              <a:defRPr sz="1800" b="1">
                <a:solidFill>
                  <a:schemeClr val="bg1"/>
                </a:solidFill>
              </a:defRPr>
            </a:lvl2pPr>
            <a:lvl3pPr marL="0" indent="0">
              <a:lnSpc>
                <a:spcPct val="100000"/>
              </a:lnSpc>
              <a:spcBef>
                <a:spcPts val="0"/>
              </a:spcBef>
              <a:buNone/>
              <a:defRPr sz="1800" b="1">
                <a:solidFill>
                  <a:schemeClr val="bg1"/>
                </a:solidFill>
              </a:defRPr>
            </a:lvl3pPr>
            <a:lvl4pPr marL="0" indent="0">
              <a:lnSpc>
                <a:spcPct val="100000"/>
              </a:lnSpc>
              <a:spcBef>
                <a:spcPts val="0"/>
              </a:spcBef>
              <a:buNone/>
              <a:defRPr sz="1800" b="1">
                <a:solidFill>
                  <a:schemeClr val="bg1"/>
                </a:solidFill>
              </a:defRPr>
            </a:lvl4pPr>
            <a:lvl5pPr marL="0" indent="0">
              <a:lnSpc>
                <a:spcPct val="100000"/>
              </a:lnSpc>
              <a:spcBef>
                <a:spcPts val="0"/>
              </a:spcBef>
              <a:buNone/>
              <a:defRPr sz="1800" b="1">
                <a:solidFill>
                  <a:schemeClr val="bg1"/>
                </a:solidFill>
              </a:defRPr>
            </a:lvl5pPr>
          </a:lstStyle>
          <a:p>
            <a:pPr lvl="0"/>
            <a:r>
              <a:rPr lang="en-US"/>
              <a:t>AIR Internal Group Name: Subgroup OR SERVICE LINE OR GRANT NAME</a:t>
            </a:r>
          </a:p>
        </p:txBody>
      </p:sp>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342901" y="2118508"/>
            <a:ext cx="8354891" cy="766879"/>
          </a:xfrm>
        </p:spPr>
        <p:txBody>
          <a:bodyPr anchor="b">
            <a:normAutofit/>
          </a:bodyPr>
          <a:lstStyle>
            <a:lvl1pPr algn="l">
              <a:defRPr sz="44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cxnSp>
        <p:nvCxnSpPr>
          <p:cNvPr id="15" name="Straight Connector 14">
            <a:extLst>
              <a:ext uri="{FF2B5EF4-FFF2-40B4-BE49-F238E27FC236}">
                <a16:creationId xmlns:a16="http://schemas.microsoft.com/office/drawing/2014/main" id="{EC6DD846-B96B-8F47-BA63-6F35DD0EF90F}"/>
              </a:ext>
            </a:extLst>
          </p:cNvPr>
          <p:cNvCxnSpPr/>
          <p:nvPr userDrawn="1"/>
        </p:nvCxnSpPr>
        <p:spPr>
          <a:xfrm>
            <a:off x="342902" y="3119990"/>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342900" y="3276603"/>
            <a:ext cx="8354616" cy="695325"/>
          </a:xfrm>
        </p:spPr>
        <p:txBody>
          <a:bodyPr>
            <a:normAutofit/>
          </a:bodyPr>
          <a:lstStyle>
            <a:lvl1pPr marL="0" indent="0">
              <a:buNone/>
              <a:defRPr sz="2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342900" y="4128534"/>
            <a:ext cx="8354616" cy="791308"/>
          </a:xfrm>
        </p:spPr>
        <p:txBody>
          <a:bodyPr>
            <a:normAutofit/>
          </a:bodyPr>
          <a:lstStyle>
            <a:lvl1pPr marL="0" indent="0">
              <a:buNone/>
              <a:defRPr sz="14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Presenter’s Name, Title | Second Presenter’s Name, Title</a:t>
            </a:r>
            <a:br>
              <a:rPr lang="en-US"/>
            </a:br>
            <a:r>
              <a:rPr lang="en-US"/>
              <a:t>email.address@air.org or internal.group.email@air.org</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342900" y="4990331"/>
            <a:ext cx="8354616" cy="1016633"/>
          </a:xfrm>
        </p:spPr>
        <p:txBody>
          <a:bodyPr>
            <a:normAutofit/>
          </a:bodyPr>
          <a:lstStyle>
            <a:lvl1pPr marL="0" indent="0">
              <a:buNone/>
              <a:defRPr sz="1800">
                <a:solidFill>
                  <a:schemeClr val="bg1"/>
                </a:solidFill>
              </a:defRPr>
            </a:lvl1pPr>
            <a:lvl2pPr marL="240030" indent="0">
              <a:buNone/>
              <a:defRPr>
                <a:solidFill>
                  <a:schemeClr val="bg1"/>
                </a:solidFill>
              </a:defRPr>
            </a:lvl2pPr>
            <a:lvl3pPr marL="480060" indent="0">
              <a:buNone/>
              <a:defRPr>
                <a:solidFill>
                  <a:schemeClr val="bg1"/>
                </a:solidFill>
              </a:defRPr>
            </a:lvl3pPr>
            <a:lvl4pPr marL="720090" indent="0">
              <a:buNone/>
              <a:defRPr>
                <a:solidFill>
                  <a:schemeClr val="bg1"/>
                </a:solidFill>
              </a:defRPr>
            </a:lvl4pPr>
            <a:lvl5pPr marL="960120" indent="0">
              <a:buNone/>
              <a:defRPr>
                <a:solidFill>
                  <a:schemeClr val="bg1"/>
                </a:solidFill>
              </a:defRPr>
            </a:lvl5pPr>
          </a:lstStyle>
          <a:p>
            <a:pPr lvl="0"/>
            <a:r>
              <a:rPr lang="en-US"/>
              <a:t>Presentation Purpose or Location | Month 2021</a:t>
            </a:r>
          </a:p>
        </p:txBody>
      </p:sp>
      <p:sp>
        <p:nvSpPr>
          <p:cNvPr id="10" name="AIR.ORG">
            <a:extLst>
              <a:ext uri="{FF2B5EF4-FFF2-40B4-BE49-F238E27FC236}">
                <a16:creationId xmlns:a16="http://schemas.microsoft.com/office/drawing/2014/main" id="{6D35682F-2DFC-6D4A-9319-B6DB0F0EC6C2}"/>
              </a:ext>
            </a:extLst>
          </p:cNvPr>
          <p:cNvSpPr txBox="1"/>
          <p:nvPr userDrawn="1"/>
        </p:nvSpPr>
        <p:spPr>
          <a:xfrm>
            <a:off x="342900" y="6400412"/>
            <a:ext cx="4572000" cy="261610"/>
          </a:xfrm>
          <a:prstGeom prst="rect">
            <a:avLst/>
          </a:prstGeom>
          <a:noFill/>
        </p:spPr>
        <p:txBody>
          <a:bodyPr wrap="square" lIns="0" anchor="b">
            <a:spAutoFit/>
          </a:bodyPr>
          <a:lstStyle/>
          <a:p>
            <a:pPr algn="l"/>
            <a:r>
              <a:rPr lang="en-US" sz="1100" b="0" i="0" spc="150">
                <a:solidFill>
                  <a:srgbClr val="D1EEFC"/>
                </a:solidFill>
                <a:latin typeface="Calibri"/>
                <a:ea typeface="Calibri"/>
                <a:cs typeface="Calibri"/>
              </a:rPr>
              <a:t>AMERICAN INSTITUTES FOR RESEARCH® | AIR.ORG</a:t>
            </a:r>
          </a:p>
        </p:txBody>
      </p:sp>
      <p:sp>
        <p:nvSpPr>
          <p:cNvPr id="16" name="Rectangle 15">
            <a:extLst>
              <a:ext uri="{FF2B5EF4-FFF2-40B4-BE49-F238E27FC236}">
                <a16:creationId xmlns:a16="http://schemas.microsoft.com/office/drawing/2014/main" id="{334C93F6-2B7A-4A6F-AC53-16A48FFC9FE9}"/>
              </a:ext>
            </a:extLst>
          </p:cNvPr>
          <p:cNvSpPr/>
          <p:nvPr userDrawn="1"/>
        </p:nvSpPr>
        <p:spPr>
          <a:xfrm>
            <a:off x="4229100" y="6446578"/>
            <a:ext cx="4572000" cy="215444"/>
          </a:xfrm>
          <a:prstGeom prst="rect">
            <a:avLst/>
          </a:prstGeom>
        </p:spPr>
        <p:txBody>
          <a:bodyPr rIns="0" anchor="b">
            <a:spAutoFit/>
          </a:bodyPr>
          <a:lstStyle/>
          <a:p>
            <a:pPr algn="r"/>
            <a:r>
              <a:rPr lang="en-US" sz="800">
                <a:solidFill>
                  <a:srgbClr val="D1EEFC"/>
                </a:solidFill>
              </a:rPr>
              <a:t>Copyright © 2022 American Institutes for Research®. All rights reserved.</a:t>
            </a:r>
          </a:p>
        </p:txBody>
      </p:sp>
    </p:spTree>
    <p:extLst>
      <p:ext uri="{BB962C8B-B14F-4D97-AF65-F5344CB8AC3E}">
        <p14:creationId xmlns:p14="http://schemas.microsoft.com/office/powerpoint/2010/main" val="200018101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342901" y="1307592"/>
            <a:ext cx="8455819" cy="4498848"/>
          </a:xfr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418186423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genda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344043" y="0"/>
            <a:ext cx="8455914" cy="1051560"/>
          </a:xfrm>
        </p:spPr>
        <p:txBody>
          <a:bodyPr/>
          <a:lstStyle>
            <a:lvl1pPr>
              <a:defRPr/>
            </a:lvl1pPr>
          </a:lstStyle>
          <a:p>
            <a:r>
              <a:rPr lang="en-US"/>
              <a:t>Agenda</a:t>
            </a:r>
          </a:p>
        </p:txBody>
      </p:sp>
      <p:sp>
        <p:nvSpPr>
          <p:cNvPr id="24" name="Text Placeholder"/>
          <p:cNvSpPr>
            <a:spLocks noGrp="1"/>
          </p:cNvSpPr>
          <p:nvPr userDrawn="1">
            <p:ph type="body" sz="quarter" idx="10" hasCustomPrompt="1"/>
          </p:nvPr>
        </p:nvSpPr>
        <p:spPr>
          <a:xfrm>
            <a:off x="344043" y="1307592"/>
            <a:ext cx="8455914" cy="4498848"/>
          </a:xfrm>
        </p:spPr>
        <p:txBody>
          <a:bodyPr tIns="0" anchor="t" anchorCtr="0">
            <a:normAutofit/>
          </a:bodyPr>
          <a:lstStyle>
            <a:lvl1pPr marL="342900" indent="-342900">
              <a:lnSpc>
                <a:spcPct val="125000"/>
              </a:lnSpc>
              <a:spcBef>
                <a:spcPts val="1350"/>
              </a:spcBef>
              <a:buClr>
                <a:schemeClr val="tx1"/>
              </a:buClr>
              <a:buFont typeface="+mj-lt"/>
              <a:buAutoNum type="arabicPeriod"/>
              <a:defRPr sz="1800" baseline="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baseline="0"/>
            </a:lvl4pPr>
            <a:lvl5pPr marL="1714500" indent="-342900">
              <a:lnSpc>
                <a:spcPct val="125000"/>
              </a:lnSpc>
              <a:spcBef>
                <a:spcPts val="450"/>
              </a:spcBef>
              <a:buClr>
                <a:schemeClr val="tx1"/>
              </a:buClr>
              <a:buFont typeface="+mj-lt"/>
              <a:buAutoNum type="alphaLcParenR"/>
              <a:defRPr sz="1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2" name="Slide Number Placeholder 1">
            <a:extLst>
              <a:ext uri="{FF2B5EF4-FFF2-40B4-BE49-F238E27FC236}">
                <a16:creationId xmlns:a16="http://schemas.microsoft.com/office/drawing/2014/main" id="{14F5CC81-474D-4AA3-892F-003A513DBF29}"/>
              </a:ext>
            </a:extLst>
          </p:cNvPr>
          <p:cNvSpPr>
            <a:spLocks noGrp="1"/>
          </p:cNvSpPr>
          <p:nvPr>
            <p:ph type="sldNum" sz="quarter" idx="1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5470258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99831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rst Level No Bullet Dark">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42900" y="1307592"/>
            <a:ext cx="8455914" cy="4498848"/>
          </a:xfrm>
        </p:spPr>
        <p:txBody>
          <a:bodyPr>
            <a:noAutofit/>
          </a:bodyPr>
          <a:lstStyle>
            <a:lvl1pPr marL="0" indent="0">
              <a:lnSpc>
                <a:spcPct val="125000"/>
              </a:lnSpc>
              <a:spcBef>
                <a:spcPts val="1350"/>
              </a:spcBef>
              <a:buClr>
                <a:schemeClr val="tx1"/>
              </a:buClr>
              <a:buNone/>
              <a:defRPr sz="22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2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2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2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2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5CF645E4-EBAA-4B11-8E73-B2683E7923CD}"/>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17149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Lead-in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342900" y="1307592"/>
            <a:ext cx="8458200" cy="1143000"/>
          </a:xfrm>
          <a:solidFill>
            <a:schemeClr val="bg2"/>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342900" y="2633666"/>
            <a:ext cx="8458200" cy="3171825"/>
          </a:xfr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D3E68E7D-1C63-4CEA-B8CE-6EFBFCDFB6AF}"/>
              </a:ext>
            </a:extLst>
          </p:cNvPr>
          <p:cNvSpPr>
            <a:spLocks noGrp="1"/>
          </p:cNvSpPr>
          <p:nvPr>
            <p:ph type="sldNum" sz="quarter" idx="21"/>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2007561542"/>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p:txBody>
          <a:bodyPr/>
          <a:lstStyle>
            <a:lvl1pPr>
              <a:defRPr/>
            </a:lvl1pPr>
          </a:lstStyle>
          <a:p>
            <a:r>
              <a:rPr lang="en-US"/>
              <a:t>Left and Right Content</a:t>
            </a:r>
          </a:p>
        </p:txBody>
      </p:sp>
      <p:sp>
        <p:nvSpPr>
          <p:cNvPr id="3" name="Left Content"/>
          <p:cNvSpPr>
            <a:spLocks noGrp="1"/>
          </p:cNvSpPr>
          <p:nvPr>
            <p:ph sz="half" idx="1" hasCustomPrompt="1"/>
          </p:nvPr>
        </p:nvSpPr>
        <p:spPr>
          <a:xfrm>
            <a:off x="342900"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4669822" y="1307592"/>
            <a:ext cx="4130136" cy="4498848"/>
          </a:xfr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3397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Ordered List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503920" cy="996696"/>
          </a:xfr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342900"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70298" y="1307592"/>
            <a:ext cx="4176522" cy="4498848"/>
          </a:xfr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342901" y="5806276"/>
            <a:ext cx="8458200" cy="338328"/>
          </a:xfr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
            <a:extLst>
              <a:ext uri="{FF2B5EF4-FFF2-40B4-BE49-F238E27FC236}">
                <a16:creationId xmlns:a16="http://schemas.microsoft.com/office/drawing/2014/main" id="{E7D4DB33-3B21-4AC1-8883-39A8CFF82012}"/>
              </a:ext>
            </a:extLst>
          </p:cNvPr>
          <p:cNvSpPr>
            <a:spLocks noGrp="1"/>
          </p:cNvSpPr>
          <p:nvPr>
            <p:ph type="sldNum" sz="quarter" idx="20"/>
          </p:nvPr>
        </p:nvSpPr>
        <p:spPr/>
        <p:txBody>
          <a:bodyPr/>
          <a:lstStyle/>
          <a:p>
            <a:fld id="{7E1341B0-7904-4148-9082-6535FE1E4D20}" type="slidenum">
              <a:rPr lang="en-US" smtClean="0"/>
              <a:pPr/>
              <a:t>‹#›</a:t>
            </a:fld>
            <a:endParaRPr lang="en-US"/>
          </a:p>
        </p:txBody>
      </p:sp>
    </p:spTree>
    <p:extLst>
      <p:ext uri="{BB962C8B-B14F-4D97-AF65-F5344CB8AC3E}">
        <p14:creationId xmlns:p14="http://schemas.microsoft.com/office/powerpoint/2010/main" val="339352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Righ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344043" y="0"/>
            <a:ext cx="4231386" cy="1051560"/>
          </a:xfr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4870450" y="3"/>
            <a:ext cx="4273550" cy="6208111"/>
          </a:xfrm>
          <a:solidFill>
            <a:schemeClr val="bg2">
              <a:lumMod val="90000"/>
            </a:schemeClr>
          </a:solidFill>
        </p:spPr>
        <p:txBody>
          <a:bodyPr anchor="ctr" anchorCtr="0"/>
          <a:lstStyle>
            <a:lvl1pPr marL="0" indent="0" algn="ctr">
              <a:buNone/>
              <a:defRPr/>
            </a:lvl1pPr>
          </a:lstStyle>
          <a:p>
            <a:r>
              <a:rPr lang="en-US"/>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342900" y="1307592"/>
            <a:ext cx="4229100" cy="4498848"/>
          </a:xfrm>
        </p:spPr>
        <p:txBody>
          <a:bodyPr>
            <a:normAutofit/>
          </a:bodyPr>
          <a:lstStyle>
            <a:lvl1pPr>
              <a:defRPr sz="2200"/>
            </a:lvl1pPr>
            <a:lvl2pPr>
              <a:defRPr sz="2200"/>
            </a:lvl2pPr>
            <a:lvl3pPr>
              <a:defRPr sz="2200"/>
            </a:lvl3pPr>
            <a:lvl4pPr>
              <a:defRPr sz="2200"/>
            </a:lvl4pPr>
            <a:lvl5pP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29F239-E453-144F-9922-A57A5A1AF5E1}"/>
              </a:ext>
            </a:extLst>
          </p:cNvPr>
          <p:cNvSpPr>
            <a:spLocks noGrp="1"/>
          </p:cNvSpPr>
          <p:nvPr>
            <p:ph type="body" sz="quarter" idx="14" hasCustomPrompt="1"/>
          </p:nvPr>
        </p:nvSpPr>
        <p:spPr>
          <a:xfrm>
            <a:off x="342902" y="5806443"/>
            <a:ext cx="4229099" cy="365125"/>
          </a:xfr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6" name="Text Placeholder 5">
            <a:extLst>
              <a:ext uri="{FF2B5EF4-FFF2-40B4-BE49-F238E27FC236}">
                <a16:creationId xmlns:a16="http://schemas.microsoft.com/office/drawing/2014/main" id="{775CEB89-812B-40AD-AA17-292B4F06E1FE}"/>
              </a:ext>
            </a:extLst>
          </p:cNvPr>
          <p:cNvSpPr>
            <a:spLocks noGrp="1"/>
          </p:cNvSpPr>
          <p:nvPr>
            <p:ph type="body" sz="quarter" idx="20" hasCustomPrompt="1"/>
          </p:nvPr>
        </p:nvSpPr>
        <p:spPr>
          <a:xfrm>
            <a:off x="342901" y="1176375"/>
            <a:ext cx="1196579" cy="52388"/>
          </a:xfrm>
          <a:solidFill>
            <a:schemeClr val="accent2"/>
          </a:solidFill>
          <a:ln>
            <a:noFill/>
          </a:ln>
        </p:spPr>
        <p:txBody>
          <a:bodyPr>
            <a:noAutofit/>
          </a:bodyPr>
          <a:lstStyle>
            <a:lvl1pPr marL="0" indent="0">
              <a:buFont typeface="Arial" panose="020B0604020202020204" pitchFamily="34" charset="0"/>
              <a:buNone/>
              <a:defRPr lang="en-US" sz="100" dirty="0"/>
            </a:lvl1pPr>
            <a:lvl2pPr marL="240030" indent="0">
              <a:buNone/>
              <a:defRPr sz="100"/>
            </a:lvl2pPr>
            <a:lvl3pPr marL="480060" indent="0">
              <a:buNone/>
              <a:defRPr sz="100"/>
            </a:lvl3pPr>
            <a:lvl4pPr marL="720090" indent="0">
              <a:buNone/>
              <a:defRPr sz="100"/>
            </a:lvl4pPr>
            <a:lvl5pPr marL="960120" indent="0">
              <a:buNone/>
              <a:defRPr sz="100"/>
            </a:lvl5pPr>
          </a:lstStyle>
          <a:p>
            <a:pPr lvl="0"/>
            <a:r>
              <a:rPr lang="en-US"/>
              <a:t> </a:t>
            </a:r>
          </a:p>
        </p:txBody>
      </p:sp>
      <p:sp>
        <p:nvSpPr>
          <p:cNvPr id="10" name="AIR.org">
            <a:extLst>
              <a:ext uri="{FF2B5EF4-FFF2-40B4-BE49-F238E27FC236}">
                <a16:creationId xmlns:a16="http://schemas.microsoft.com/office/drawing/2014/main" id="{E096489C-1A64-4BDE-B3CE-BF9DF19A0DC3}"/>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sp>
        <p:nvSpPr>
          <p:cNvPr id="3" name="Slide Number Placeholder 2">
            <a:extLst>
              <a:ext uri="{FF2B5EF4-FFF2-40B4-BE49-F238E27FC236}">
                <a16:creationId xmlns:a16="http://schemas.microsoft.com/office/drawing/2014/main" id="{F874B05E-8B06-4847-BE13-EAC640FE7DC5}"/>
              </a:ext>
            </a:extLst>
          </p:cNvPr>
          <p:cNvSpPr>
            <a:spLocks noGrp="1"/>
          </p:cNvSpPr>
          <p:nvPr>
            <p:ph type="sldNum" sz="quarter" idx="21"/>
          </p:nvPr>
        </p:nvSpPr>
        <p:spPr/>
        <p:txBody>
          <a:bodyPr/>
          <a:lstStyle>
            <a:lvl1pPr>
              <a:defRPr sz="1100"/>
            </a:lvl1pPr>
          </a:lstStyle>
          <a:p>
            <a:fld id="{7E1341B0-7904-4148-9082-6535FE1E4D20}" type="slidenum">
              <a:rPr lang="en-US" smtClean="0"/>
              <a:pPr/>
              <a:t>‹#›</a:t>
            </a:fld>
            <a:endParaRPr lang="en-US"/>
          </a:p>
        </p:txBody>
      </p:sp>
      <p:pic>
        <p:nvPicPr>
          <p:cNvPr id="13" name="Picture 12">
            <a:extLst>
              <a:ext uri="{FF2B5EF4-FFF2-40B4-BE49-F238E27FC236}">
                <a16:creationId xmlns:a16="http://schemas.microsoft.com/office/drawing/2014/main" id="{16222F1A-2FEC-4501-B854-27822A3796A9}"/>
              </a:ext>
            </a:extLst>
          </p:cNvPr>
          <p:cNvPicPr>
            <a:picLocks noChangeAspect="1"/>
          </p:cNvPicPr>
          <p:nvPr userDrawn="1"/>
        </p:nvPicPr>
        <p:blipFill>
          <a:blip r:embed="rId2"/>
          <a:stretch>
            <a:fillRect/>
          </a:stretch>
        </p:blipFill>
        <p:spPr>
          <a:xfrm>
            <a:off x="7686151" y="6381749"/>
            <a:ext cx="996315" cy="304800"/>
          </a:xfrm>
          <a:prstGeom prst="rect">
            <a:avLst/>
          </a:prstGeom>
        </p:spPr>
      </p:pic>
    </p:spTree>
    <p:extLst>
      <p:ext uri="{BB962C8B-B14F-4D97-AF65-F5344CB8AC3E}">
        <p14:creationId xmlns:p14="http://schemas.microsoft.com/office/powerpoint/2010/main" val="2275686976"/>
      </p:ext>
    </p:extLst>
  </p:cSld>
  <p:clrMapOvr>
    <a:masterClrMapping/>
  </p:clrMapOvr>
  <p:extLst>
    <p:ext uri="{DCECCB84-F9BA-43D5-87BE-67443E8EF086}">
      <p15:sldGuideLst xmlns:p15="http://schemas.microsoft.com/office/powerpoint/2012/main">
        <p15:guide id="1" orient="horz" pos="600" userDrawn="1">
          <p15:clr>
            <a:srgbClr val="FBAE40"/>
          </p15:clr>
        </p15:guide>
        <p15:guide id="2" pos="216" userDrawn="1">
          <p15:clr>
            <a:srgbClr val="FBAE40"/>
          </p15:clr>
        </p15:guide>
        <p15:guide id="3" pos="55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8.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7.jpe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6213B-E0CC-A64C-95D0-470B870DD7C3}"/>
              </a:ext>
            </a:extLst>
          </p:cNvPr>
          <p:cNvSpPr>
            <a:spLocks noGrp="1"/>
          </p:cNvSpPr>
          <p:nvPr>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4C6678-D1D5-284E-9A16-6E03EDFACA48}"/>
              </a:ext>
            </a:extLst>
          </p:cNvPr>
          <p:cNvSpPr>
            <a:spLocks noGrp="1"/>
          </p:cNvSpPr>
          <p:nvPr>
            <p:ph type="body" idx="1"/>
          </p:nvPr>
        </p:nvSpPr>
        <p:spPr>
          <a:xfrm>
            <a:off x="342900" y="1307592"/>
            <a:ext cx="8455914"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7FADE61-AF78-481E-9705-DE1C8A2D4A2F}"/>
              </a:ext>
            </a:extLst>
          </p:cNvPr>
          <p:cNvSpPr>
            <a:spLocks noGrp="1"/>
          </p:cNvSpPr>
          <p:nvPr>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l">
              <a:defRPr sz="1100">
                <a:solidFill>
                  <a:schemeClr val="bg2"/>
                </a:solidFill>
              </a:defRPr>
            </a:lvl1pPr>
          </a:lstStyle>
          <a:p>
            <a:fld id="{7E1341B0-7904-4148-9082-6535FE1E4D20}" type="slidenum">
              <a:rPr lang="en-US" smtClean="0"/>
              <a:pPr/>
              <a:t>‹#›</a:t>
            </a:fld>
            <a:endParaRPr lang="en-US"/>
          </a:p>
        </p:txBody>
      </p:sp>
      <p:sp>
        <p:nvSpPr>
          <p:cNvPr id="4" name="AIR.org">
            <a:extLst>
              <a:ext uri="{FF2B5EF4-FFF2-40B4-BE49-F238E27FC236}">
                <a16:creationId xmlns:a16="http://schemas.microsoft.com/office/drawing/2014/main" id="{514600ED-737F-4132-8905-51F0AF66D67C}"/>
              </a:ext>
            </a:extLst>
          </p:cNvPr>
          <p:cNvSpPr txBox="1"/>
          <p:nvPr userDrawn="1"/>
        </p:nvSpPr>
        <p:spPr>
          <a:xfrm>
            <a:off x="590549" y="6330823"/>
            <a:ext cx="6325639"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1100">
                <a:solidFill>
                  <a:schemeClr val="bg2"/>
                </a:solidFill>
              </a:rPr>
              <a:t>| AIR.ORG</a:t>
            </a:r>
          </a:p>
        </p:txBody>
      </p:sp>
      <p:pic>
        <p:nvPicPr>
          <p:cNvPr id="8" name="Picture 7">
            <a:extLst>
              <a:ext uri="{FF2B5EF4-FFF2-40B4-BE49-F238E27FC236}">
                <a16:creationId xmlns:a16="http://schemas.microsoft.com/office/drawing/2014/main" id="{18355843-A743-403B-B9FC-61991BDE8F1D}"/>
              </a:ext>
            </a:extLst>
          </p:cNvPr>
          <p:cNvPicPr>
            <a:picLocks noChangeAspect="1"/>
          </p:cNvPicPr>
          <p:nvPr userDrawn="1"/>
        </p:nvPicPr>
        <p:blipFill>
          <a:blip r:embed="rId22"/>
          <a:stretch>
            <a:fillRect/>
          </a:stretch>
        </p:blipFill>
        <p:spPr>
          <a:xfrm>
            <a:off x="7686151" y="6381749"/>
            <a:ext cx="996315" cy="304800"/>
          </a:xfrm>
          <a:prstGeom prst="rect">
            <a:avLst/>
          </a:prstGeom>
        </p:spPr>
      </p:pic>
      <p:sp>
        <p:nvSpPr>
          <p:cNvPr id="6" name="TextBox 5">
            <a:extLst>
              <a:ext uri="{FF2B5EF4-FFF2-40B4-BE49-F238E27FC236}">
                <a16:creationId xmlns:a16="http://schemas.microsoft.com/office/drawing/2014/main" id="{4043A01E-52BB-46B3-3F4B-2AF25678FAE2}"/>
              </a:ext>
            </a:extLst>
          </p:cNvPr>
          <p:cNvSpPr txBox="1"/>
          <p:nvPr userDrawn="1"/>
        </p:nvSpPr>
        <p:spPr>
          <a:xfrm>
            <a:off x="2409574" y="6381749"/>
            <a:ext cx="4572000" cy="369332"/>
          </a:xfrm>
          <a:prstGeom prst="rect">
            <a:avLst/>
          </a:prstGeom>
          <a:noFill/>
        </p:spPr>
        <p:txBody>
          <a:bodyPr wrap="square">
            <a:spAutoFit/>
          </a:bodyPr>
          <a:lstStyle/>
          <a:p>
            <a:r>
              <a:rPr lang="en-US" baseline="0">
                <a:solidFill>
                  <a:schemeClr val="bg1"/>
                </a:solidFill>
                <a:latin typeface="Calibri" panose="020F0502020204030204" pitchFamily="34" charset="0"/>
              </a:rPr>
              <a:t>Prepared for the Texas Education Agency</a:t>
            </a:r>
          </a:p>
        </p:txBody>
      </p:sp>
    </p:spTree>
    <p:extLst>
      <p:ext uri="{BB962C8B-B14F-4D97-AF65-F5344CB8AC3E}">
        <p14:creationId xmlns:p14="http://schemas.microsoft.com/office/powerpoint/2010/main" val="1091576192"/>
      </p:ext>
    </p:extLst>
  </p:cSld>
  <p:clrMap bg1="lt1" tx1="dk1" bg2="lt2" tx2="dk2" accent1="accent1" accent2="accent2" accent3="accent3" accent4="accent4" accent5="accent5" accent6="accent6" hlink="hlink" folHlink="folHlink"/>
  <p:sldLayoutIdLst>
    <p:sldLayoutId id="2147483824" r:id="rId1"/>
    <p:sldLayoutId id="2147483747" r:id="rId2"/>
    <p:sldLayoutId id="2147483829" r:id="rId3"/>
    <p:sldLayoutId id="2147483825" r:id="rId4"/>
    <p:sldLayoutId id="2147484026" r:id="rId5"/>
    <p:sldLayoutId id="2147484007" r:id="rId6"/>
    <p:sldLayoutId id="2147483702" r:id="rId7"/>
    <p:sldLayoutId id="2147483786" r:id="rId8"/>
    <p:sldLayoutId id="2147483837" r:id="rId9"/>
    <p:sldLayoutId id="2147483838" r:id="rId10"/>
    <p:sldLayoutId id="2147484049" r:id="rId11"/>
    <p:sldLayoutId id="2147483803" r:id="rId12"/>
    <p:sldLayoutId id="2147484050" r:id="rId13"/>
    <p:sldLayoutId id="2147483840" r:id="rId14"/>
    <p:sldLayoutId id="2147483725" r:id="rId15"/>
    <p:sldLayoutId id="2147483830" r:id="rId16"/>
    <p:sldLayoutId id="2147483775" r:id="rId17"/>
    <p:sldLayoutId id="2147484051" r:id="rId18"/>
    <p:sldLayoutId id="2147484059" r:id="rId19"/>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2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2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EBD2C36-0293-4DEB-995E-E45E67BA6928}"/>
              </a:ext>
            </a:extLst>
          </p:cNvPr>
          <p:cNvGrpSpPr/>
          <p:nvPr userDrawn="1"/>
        </p:nvGrpSpPr>
        <p:grpSpPr>
          <a:xfrm>
            <a:off x="0" y="1"/>
            <a:ext cx="9144000" cy="6858000"/>
            <a:chOff x="0" y="1"/>
            <a:chExt cx="9144000" cy="6858000"/>
          </a:xfrm>
        </p:grpSpPr>
        <p:sp>
          <p:nvSpPr>
            <p:cNvPr id="5" name="Rectangle 4">
              <a:extLst>
                <a:ext uri="{FF2B5EF4-FFF2-40B4-BE49-F238E27FC236}">
                  <a16:creationId xmlns:a16="http://schemas.microsoft.com/office/drawing/2014/main" id="{1271D3AB-963D-4B9F-A1D2-F22F4D22691F}"/>
                </a:ext>
              </a:extLst>
            </p:cNvPr>
            <p:cNvSpPr/>
            <p:nvPr userDrawn="1"/>
          </p:nvSpPr>
          <p:spPr>
            <a:xfrm>
              <a:off x="0" y="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0FEC519-BD04-4B02-AB72-53788285B35C}"/>
                </a:ext>
              </a:extLst>
            </p:cNvPr>
            <p:cNvPicPr>
              <a:picLocks noChangeAspect="1"/>
            </p:cNvPicPr>
            <p:nvPr userDrawn="1"/>
          </p:nvPicPr>
          <p:blipFill rotWithShape="1">
            <a:blip r:embed="rId24"/>
            <a:srcRect l="60323" r="12490" b="15492"/>
            <a:stretch/>
          </p:blipFill>
          <p:spPr>
            <a:xfrm rot="5400000">
              <a:off x="6222180" y="3936181"/>
              <a:ext cx="2122429" cy="3721210"/>
            </a:xfrm>
            <a:prstGeom prst="rect">
              <a:avLst/>
            </a:prstGeom>
          </p:spPr>
        </p:pic>
        <p:pic>
          <p:nvPicPr>
            <p:cNvPr id="8" name="Picture 7" descr="Logo of American Institutes for Research. Advancing Evidence. Improving Lives.">
              <a:extLst>
                <a:ext uri="{FF2B5EF4-FFF2-40B4-BE49-F238E27FC236}">
                  <a16:creationId xmlns:a16="http://schemas.microsoft.com/office/drawing/2014/main" id="{92D053FD-E1BC-4CDF-B38B-E0B8C1A4573C}"/>
                </a:ext>
              </a:extLst>
            </p:cNvPr>
            <p:cNvPicPr>
              <a:picLocks noChangeAspect="1"/>
            </p:cNvPicPr>
            <p:nvPr userDrawn="1"/>
          </p:nvPicPr>
          <p:blipFill rotWithShape="1">
            <a:blip r:embed="rId25"/>
            <a:srcRect b="44058"/>
            <a:stretch/>
          </p:blipFill>
          <p:spPr>
            <a:xfrm>
              <a:off x="7743306" y="6369634"/>
              <a:ext cx="1243013" cy="359672"/>
            </a:xfrm>
            <a:prstGeom prst="rect">
              <a:avLst/>
            </a:prstGeom>
          </p:spPr>
        </p:pic>
      </p:grpSp>
      <p:sp>
        <p:nvSpPr>
          <p:cNvPr id="2" name="Title Placeholder 1">
            <a:extLst>
              <a:ext uri="{FF2B5EF4-FFF2-40B4-BE49-F238E27FC236}">
                <a16:creationId xmlns:a16="http://schemas.microsoft.com/office/drawing/2014/main" id="{1886213B-E0CC-A64C-95D0-470B870DD7C3}"/>
              </a:ext>
            </a:extLst>
          </p:cNvPr>
          <p:cNvSpPr>
            <a:spLocks noGrp="1"/>
          </p:cNvSpPr>
          <p:nvPr userDrawn="1">
            <p:ph type="title"/>
          </p:nvPr>
        </p:nvSpPr>
        <p:spPr>
          <a:xfrm>
            <a:off x="344043" y="0"/>
            <a:ext cx="8455914" cy="1051560"/>
          </a:xfrm>
          <a:prstGeom prst="rect">
            <a:avLst/>
          </a:prstGeom>
        </p:spPr>
        <p:txBody>
          <a:bodyPr vert="horz" lIns="0" tIns="0" rIns="0" bIns="0" rtlCol="0" anchor="b" anchorCtr="0">
            <a:normAutofit/>
          </a:bodyPr>
          <a:lstStyle/>
          <a:p>
            <a:r>
              <a:rPr lang="en-US"/>
              <a:t>Click to edit Master title style</a:t>
            </a:r>
          </a:p>
        </p:txBody>
      </p:sp>
      <p:cxnSp>
        <p:nvCxnSpPr>
          <p:cNvPr id="17" name="Straight Connector 16">
            <a:extLst>
              <a:ext uri="{FF2B5EF4-FFF2-40B4-BE49-F238E27FC236}">
                <a16:creationId xmlns:a16="http://schemas.microsoft.com/office/drawing/2014/main" id="{2D6C4672-AF0F-4581-A1F3-CB94E73DD38E}"/>
              </a:ext>
            </a:extLst>
          </p:cNvPr>
          <p:cNvCxnSpPr/>
          <p:nvPr userDrawn="1"/>
        </p:nvCxnSpPr>
        <p:spPr>
          <a:xfrm>
            <a:off x="347570" y="1193858"/>
            <a:ext cx="1185401" cy="0"/>
          </a:xfrm>
          <a:prstGeom prst="line">
            <a:avLst/>
          </a:prstGeom>
          <a:ln w="57150">
            <a:solidFill>
              <a:srgbClr val="009DD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1E4C6678-D1D5-284E-9A16-6E03EDFACA48}"/>
              </a:ext>
            </a:extLst>
          </p:cNvPr>
          <p:cNvSpPr>
            <a:spLocks noGrp="1"/>
          </p:cNvSpPr>
          <p:nvPr userDrawn="1">
            <p:ph type="body" idx="1"/>
          </p:nvPr>
        </p:nvSpPr>
        <p:spPr>
          <a:xfrm>
            <a:off x="342900" y="1307592"/>
            <a:ext cx="8455914"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045DE55B-D75E-4CDC-A0F8-6C39191F09F2}"/>
              </a:ext>
            </a:extLst>
          </p:cNvPr>
          <p:cNvSpPr txBox="1"/>
          <p:nvPr userDrawn="1"/>
        </p:nvSpPr>
        <p:spPr>
          <a:xfrm>
            <a:off x="590550" y="6330823"/>
            <a:ext cx="1809750" cy="429768"/>
          </a:xfrm>
          <a:prstGeom prst="rect">
            <a:avLst/>
          </a:prstGeom>
        </p:spPr>
        <p:txBody>
          <a:bodyPr vert="horz" lIns="0" tIns="34290" rIns="68580" bIns="34290" rtlCol="0" anchor="ctr"/>
          <a:lstStyle>
            <a:defPPr>
              <a:defRPr lang="en-US"/>
            </a:defPPr>
            <a:lvl1pPr>
              <a:defRPr sz="1000" spc="300">
                <a:solidFill>
                  <a:schemeClr val="bg1"/>
                </a:solidFill>
                <a:ea typeface="Calibri"/>
                <a:cs typeface="Calibri"/>
              </a:defRPr>
            </a:lvl1pPr>
          </a:lstStyle>
          <a:p>
            <a:pPr lvl="0"/>
            <a:r>
              <a:rPr lang="en-US" sz="750">
                <a:solidFill>
                  <a:schemeClr val="accent1"/>
                </a:solidFill>
              </a:rPr>
              <a:t>| AIR.ORG</a:t>
            </a:r>
          </a:p>
        </p:txBody>
      </p:sp>
      <p:sp>
        <p:nvSpPr>
          <p:cNvPr id="9" name="Slide Number Placeholder 6">
            <a:extLst>
              <a:ext uri="{FF2B5EF4-FFF2-40B4-BE49-F238E27FC236}">
                <a16:creationId xmlns:a16="http://schemas.microsoft.com/office/drawing/2014/main" id="{01A2D4E9-6B87-4861-8395-576599C5A3D7}"/>
              </a:ext>
            </a:extLst>
          </p:cNvPr>
          <p:cNvSpPr>
            <a:spLocks noGrp="1"/>
          </p:cNvSpPr>
          <p:nvPr userDrawn="1">
            <p:ph type="sldNum" sz="quarter" idx="4"/>
          </p:nvPr>
        </p:nvSpPr>
        <p:spPr>
          <a:xfrm>
            <a:off x="342902" y="6422600"/>
            <a:ext cx="182261" cy="246221"/>
          </a:xfrm>
          <a:prstGeom prst="rect">
            <a:avLst/>
          </a:prstGeom>
        </p:spPr>
        <p:txBody>
          <a:bodyPr vert="horz" wrap="none" lIns="0" tIns="45720" rIns="91440" bIns="45720" rtlCol="0" anchor="ctr">
            <a:noAutofit/>
          </a:bodyPr>
          <a:lstStyle>
            <a:lvl1pPr algn="r">
              <a:defRPr sz="750">
                <a:solidFill>
                  <a:schemeClr val="accent1"/>
                </a:solidFill>
              </a:defRPr>
            </a:lvl1pPr>
          </a:lstStyle>
          <a:p>
            <a:fld id="{7E1341B0-7904-4148-9082-6535FE1E4D20}" type="slidenum">
              <a:rPr lang="en-US" smtClean="0"/>
              <a:pPr/>
              <a:t>‹#›</a:t>
            </a:fld>
            <a:endParaRPr lang="en-US"/>
          </a:p>
        </p:txBody>
      </p:sp>
    </p:spTree>
    <p:extLst>
      <p:ext uri="{BB962C8B-B14F-4D97-AF65-F5344CB8AC3E}">
        <p14:creationId xmlns:p14="http://schemas.microsoft.com/office/powerpoint/2010/main" val="1886686981"/>
      </p:ext>
    </p:extLst>
  </p:cSld>
  <p:clrMap bg1="lt1" tx1="dk1" bg2="lt2" tx2="dk2" accent1="accent1" accent2="accent2" accent3="accent3" accent4="accent4" accent5="accent5" accent6="accent6" hlink="hlink" folHlink="folHlink"/>
  <p:sldLayoutIdLst>
    <p:sldLayoutId id="2147483912" r:id="rId1"/>
    <p:sldLayoutId id="2147484032" r:id="rId2"/>
    <p:sldLayoutId id="214748391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7" r:id="rId12"/>
    <p:sldLayoutId id="2147484042" r:id="rId13"/>
    <p:sldLayoutId id="2147484043" r:id="rId14"/>
    <p:sldLayoutId id="2147484044" r:id="rId15"/>
    <p:sldLayoutId id="2147483941" r:id="rId16"/>
    <p:sldLayoutId id="2147484046" r:id="rId17"/>
    <p:sldLayoutId id="2147484052" r:id="rId18"/>
    <p:sldLayoutId id="2147484055" r:id="rId19"/>
    <p:sldLayoutId id="2147484056" r:id="rId20"/>
    <p:sldLayoutId id="2147484057" r:id="rId21"/>
    <p:sldLayoutId id="2147484058" r:id="rId22"/>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1800"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1800" kern="1200">
          <a:solidFill>
            <a:schemeClr val="tx1"/>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1800" kern="1200">
          <a:solidFill>
            <a:schemeClr val="tx1"/>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1800" kern="1200">
          <a:solidFill>
            <a:schemeClr val="tx1"/>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texa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a:xfrm>
            <a:off x="342901" y="2127652"/>
            <a:ext cx="8354891" cy="766879"/>
          </a:xfrm>
        </p:spPr>
        <p:txBody>
          <a:bodyPr>
            <a:noAutofit/>
          </a:bodyPr>
          <a:lstStyle/>
          <a:p>
            <a:r>
              <a:rPr lang="en-US" sz="2400" kern="0" dirty="0">
                <a:effectLst/>
                <a:latin typeface="+mn-lt"/>
                <a:ea typeface="Perpetua" panose="02020502060401020303" pitchFamily="18" charset="0"/>
                <a:cs typeface="Arial" panose="020B0604020202020204" pitchFamily="34" charset="0"/>
              </a:rPr>
              <a:t>Texas 21st Century Community Learning Centers Grant Evaluation: Texas Afterschool Centers on Education (ACE) </a:t>
            </a:r>
            <a:r>
              <a:rPr lang="en-US" sz="2400" dirty="0">
                <a:latin typeface="+mn-lt"/>
              </a:rPr>
              <a:t>: Objective 3 Longitudinal Analysis</a:t>
            </a:r>
            <a:endParaRPr lang="en-US" sz="2400" dirty="0">
              <a:solidFill>
                <a:srgbClr val="FFFF00"/>
              </a:solidFill>
              <a:latin typeface="+mn-lt"/>
            </a:endParaRPr>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a:normAutofit/>
          </a:bodyPr>
          <a:lstStyle/>
          <a:p>
            <a:pPr>
              <a:spcBef>
                <a:spcPts val="1800"/>
              </a:spcBef>
            </a:pPr>
            <a:r>
              <a:rPr lang="en-US" sz="1800">
                <a:effectLst/>
                <a:latin typeface="Calibri" panose="020F0502020204030204" pitchFamily="34" charset="0"/>
                <a:ea typeface="MS Gothic" panose="020B0609070205080204" pitchFamily="49" charset="-128"/>
                <a:cs typeface="Times New Roman" panose="02020603050405020304" pitchFamily="18" charset="0"/>
              </a:rPr>
              <a:t>Associations between Texas ACE participation and outcomes on </a:t>
            </a:r>
            <a:r>
              <a:rPr lang="en-US" sz="1800"/>
              <a:t>STAAR Mathematics and Reading </a:t>
            </a:r>
            <a:endParaRPr lang="en-US" sz="1800">
              <a:effectLst/>
              <a:latin typeface="Calibri" panose="020F0502020204030204" pitchFamily="34" charset="0"/>
              <a:ea typeface="MS Gothic" panose="020B0609070205080204" pitchFamily="49" charset="-128"/>
              <a:cs typeface="Times New Roman" panose="02020603050405020304" pitchFamily="18" charset="0"/>
            </a:endParaRPr>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a:xfrm>
            <a:off x="342900" y="4128534"/>
            <a:ext cx="8354616" cy="900666"/>
          </a:xfrm>
        </p:spPr>
        <p:txBody>
          <a:bodyPr>
            <a:normAutofit/>
          </a:bodyPr>
          <a:lstStyle/>
          <a:p>
            <a:r>
              <a:rPr lang="en-US"/>
              <a:t>Matthew Vinson, Senior Researcher</a:t>
            </a:r>
          </a:p>
          <a:p>
            <a:r>
              <a:rPr lang="en-US"/>
              <a:t>Marshall Garland, USC/Gibson Consulting Group | Danial Hoepfner &amp; Cathy Malerba, Gibson Consulting Group</a:t>
            </a:r>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a:xfrm>
            <a:off x="306114" y="5253039"/>
            <a:ext cx="8354616" cy="669490"/>
          </a:xfrm>
        </p:spPr>
        <p:txBody>
          <a:bodyPr>
            <a:normAutofit fontScale="92500" lnSpcReduction="20000"/>
          </a:bodyPr>
          <a:lstStyle/>
          <a:p>
            <a:r>
              <a:rPr lang="en-US"/>
              <a:t>Presented: July 8, 2025 </a:t>
            </a:r>
          </a:p>
          <a:p>
            <a:r>
              <a:rPr lang="en-US"/>
              <a:t>Updated: July 16, 2025</a:t>
            </a:r>
          </a:p>
        </p:txBody>
      </p:sp>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8C1E-1949-DB89-19FC-D5BF0D0D0B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C71CFD-B63B-2520-86F7-996CC732E3BF}"/>
              </a:ext>
            </a:extLst>
          </p:cNvPr>
          <p:cNvSpPr>
            <a:spLocks noGrp="1"/>
          </p:cNvSpPr>
          <p:nvPr>
            <p:ph type="title"/>
          </p:nvPr>
        </p:nvSpPr>
        <p:spPr>
          <a:xfrm>
            <a:off x="342900" y="0"/>
            <a:ext cx="8566322" cy="996696"/>
          </a:xfrm>
        </p:spPr>
        <p:txBody>
          <a:bodyPr anchor="b">
            <a:normAutofit/>
          </a:bodyPr>
          <a:lstStyle/>
          <a:p>
            <a:r>
              <a:rPr lang="en-US" sz="2800" dirty="0">
                <a:cs typeface="Arial"/>
              </a:rPr>
              <a:t>Texas ACE Attendance Dosage Groups - Cycle 12 standard </a:t>
            </a:r>
            <a:endParaRPr lang="en-US" sz="2800" dirty="0">
              <a:ea typeface="Calibri"/>
              <a:cs typeface="Arial"/>
            </a:endParaRPr>
          </a:p>
        </p:txBody>
      </p:sp>
      <p:graphicFrame>
        <p:nvGraphicFramePr>
          <p:cNvPr id="8" name="Table 7">
            <a:extLst>
              <a:ext uri="{FF2B5EF4-FFF2-40B4-BE49-F238E27FC236}">
                <a16:creationId xmlns:a16="http://schemas.microsoft.com/office/drawing/2014/main" id="{87C9D3EE-3C53-99E8-4ED1-D159B738D23F}"/>
              </a:ext>
            </a:extLst>
          </p:cNvPr>
          <p:cNvGraphicFramePr>
            <a:graphicFrameLocks noGrp="1"/>
          </p:cNvGraphicFramePr>
          <p:nvPr>
            <p:extLst>
              <p:ext uri="{D42A27DB-BD31-4B8C-83A1-F6EECF244321}">
                <p14:modId xmlns:p14="http://schemas.microsoft.com/office/powerpoint/2010/main" val="2304706728"/>
              </p:ext>
            </p:extLst>
          </p:nvPr>
        </p:nvGraphicFramePr>
        <p:xfrm>
          <a:off x="342900" y="1308100"/>
          <a:ext cx="8348518" cy="4018372"/>
        </p:xfrm>
        <a:graphic>
          <a:graphicData uri="http://schemas.openxmlformats.org/drawingml/2006/table">
            <a:tbl>
              <a:tblPr firstRow="1" bandRow="1">
                <a:tableStyleId>{577794B7-0F68-450A-8CF4-2D9CDB5CE098}</a:tableStyleId>
              </a:tblPr>
              <a:tblGrid>
                <a:gridCol w="2585027">
                  <a:extLst>
                    <a:ext uri="{9D8B030D-6E8A-4147-A177-3AD203B41FA5}">
                      <a16:colId xmlns:a16="http://schemas.microsoft.com/office/drawing/2014/main" val="3584064095"/>
                    </a:ext>
                  </a:extLst>
                </a:gridCol>
                <a:gridCol w="5763491">
                  <a:extLst>
                    <a:ext uri="{9D8B030D-6E8A-4147-A177-3AD203B41FA5}">
                      <a16:colId xmlns:a16="http://schemas.microsoft.com/office/drawing/2014/main" val="1676957290"/>
                    </a:ext>
                  </a:extLst>
                </a:gridCol>
              </a:tblGrid>
              <a:tr h="0">
                <a:tc>
                  <a:txBody>
                    <a:bodyPr/>
                    <a:lstStyle/>
                    <a:p>
                      <a:r>
                        <a:rPr lang="en-US" sz="1800">
                          <a:latin typeface="+mn-lt"/>
                        </a:rPr>
                        <a:t>Group</a:t>
                      </a:r>
                    </a:p>
                  </a:txBody>
                  <a:tcPr/>
                </a:tc>
                <a:tc>
                  <a:txBody>
                    <a:bodyPr/>
                    <a:lstStyle/>
                    <a:p>
                      <a:r>
                        <a:rPr lang="en-US" sz="1800">
                          <a:latin typeface="+mn-lt"/>
                        </a:rPr>
                        <a:t>Definition</a:t>
                      </a:r>
                    </a:p>
                  </a:txBody>
                  <a:tcPr/>
                </a:tc>
                <a:extLst>
                  <a:ext uri="{0D108BD9-81ED-4DB2-BD59-A6C34878D82A}">
                    <a16:rowId xmlns:a16="http://schemas.microsoft.com/office/drawing/2014/main" val="1286315747"/>
                  </a:ext>
                </a:extLst>
              </a:tr>
              <a:tr h="785135">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kern="1200">
                          <a:solidFill>
                            <a:schemeClr val="tx2"/>
                          </a:solidFill>
                          <a:effectLst/>
                          <a:latin typeface="+mn-lt"/>
                          <a:ea typeface="+mn-ea"/>
                          <a:cs typeface="+mn-cs"/>
                        </a:rPr>
                        <a:t>Nonparticipants</a:t>
                      </a:r>
                    </a:p>
                  </a:txBody>
                  <a:tcPr anchor="ctr"/>
                </a:tc>
                <a:tc>
                  <a:txBody>
                    <a:bodyPr/>
                    <a:lstStyle/>
                    <a:p>
                      <a:pPr algn="l"/>
                      <a:r>
                        <a:rPr lang="en-US" sz="1600"/>
                        <a:t>Students who did not participate in Texas ACE and attending the same schools as participating students.</a:t>
                      </a:r>
                    </a:p>
                  </a:txBody>
                  <a:tcPr anchor="ctr"/>
                </a:tc>
                <a:extLst>
                  <a:ext uri="{0D108BD9-81ED-4DB2-BD59-A6C34878D82A}">
                    <a16:rowId xmlns:a16="http://schemas.microsoft.com/office/drawing/2014/main" val="2704566170"/>
                  </a:ext>
                </a:extLst>
              </a:tr>
              <a:tr h="822021">
                <a:tc>
                  <a:txBody>
                    <a:bodyPr/>
                    <a:lstStyle/>
                    <a:p>
                      <a:pPr marL="0" indent="0" algn="l">
                        <a:buFont typeface="Arial" panose="020B0604020202020204" pitchFamily="34" charset="0"/>
                        <a:buNone/>
                      </a:pPr>
                      <a:r>
                        <a:rPr lang="en-US" sz="1800" i="0"/>
                        <a:t>Texas ACE participants who did not meet attendance standard</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u="none" kern="1200">
                          <a:solidFill>
                            <a:schemeClr val="tx2"/>
                          </a:solidFill>
                          <a:effectLst/>
                          <a:latin typeface="+mn-lt"/>
                          <a:ea typeface="+mn-ea"/>
                          <a:cs typeface="+mn-cs"/>
                        </a:rPr>
                        <a:t>[Excluded from this analysis.]</a:t>
                      </a:r>
                    </a:p>
                  </a:txBody>
                  <a:tcPr anchor="ctr"/>
                </a:tc>
                <a:extLst>
                  <a:ext uri="{0D108BD9-81ED-4DB2-BD59-A6C34878D82A}">
                    <a16:rowId xmlns:a16="http://schemas.microsoft.com/office/drawing/2014/main" val="816095042"/>
                  </a:ext>
                </a:extLst>
              </a:tr>
              <a:tr h="886277">
                <a:tc>
                  <a:txBody>
                    <a:bodyPr/>
                    <a:lstStyle/>
                    <a:p>
                      <a:pPr marL="0" indent="0" algn="l">
                        <a:buFont typeface="Arial" panose="020B0604020202020204" pitchFamily="34" charset="0"/>
                        <a:buNone/>
                      </a:pPr>
                      <a:r>
                        <a:rPr lang="en-US" sz="1800" i="0"/>
                        <a:t>60 days or more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a:t>Grades K</a:t>
                      </a:r>
                      <a:r>
                        <a:rPr lang="en-US" sz="1800" i="1" kern="1200">
                          <a:solidFill>
                            <a:schemeClr val="tx2"/>
                          </a:solidFill>
                          <a:effectLst/>
                          <a:latin typeface="+mn-lt"/>
                          <a:ea typeface="+mn-ea"/>
                          <a:cs typeface="+mn-cs"/>
                        </a:rPr>
                        <a:t>–5</a:t>
                      </a:r>
                      <a:endParaRPr lang="en-US" sz="1800" i="1"/>
                    </a:p>
                  </a:txBody>
                  <a:tcPr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kern="1200">
                          <a:solidFill>
                            <a:schemeClr val="tx2"/>
                          </a:solidFill>
                          <a:effectLst/>
                          <a:latin typeface="+mn-lt"/>
                          <a:ea typeface="+mn-ea"/>
                          <a:cs typeface="+mn-cs"/>
                        </a:rPr>
                        <a:t>Eligible students who attend Texas ACE programming at least 60 days for 120 minutes per day during the school year or at least 15 days for 240 minutes per day during the summer. </a:t>
                      </a:r>
                    </a:p>
                    <a:p>
                      <a:pPr lvl="1"/>
                      <a:endParaRPr lang="en-US" sz="1600" u="none" kern="1200">
                        <a:solidFill>
                          <a:schemeClr val="tx2"/>
                        </a:solidFill>
                        <a:effectLst/>
                        <a:latin typeface="+mn-lt"/>
                        <a:ea typeface="+mn-ea"/>
                        <a:cs typeface="+mn-cs"/>
                      </a:endParaRPr>
                    </a:p>
                  </a:txBody>
                  <a:tcPr anchor="ctr"/>
                </a:tc>
                <a:extLst>
                  <a:ext uri="{0D108BD9-81ED-4DB2-BD59-A6C34878D82A}">
                    <a16:rowId xmlns:a16="http://schemas.microsoft.com/office/drawing/2014/main" val="3076951778"/>
                  </a:ext>
                </a:extLst>
              </a:tr>
              <a:tr h="886277">
                <a:tc>
                  <a:txBody>
                    <a:bodyPr/>
                    <a:lstStyle/>
                    <a:p>
                      <a:pPr marL="0" indent="0" algn="l">
                        <a:buFont typeface="Arial" panose="020B0604020202020204" pitchFamily="34" charset="0"/>
                        <a:buNone/>
                      </a:pPr>
                      <a:r>
                        <a:rPr lang="en-US" sz="1800" i="0"/>
                        <a:t>60 days or more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a:t>Grades 6</a:t>
                      </a:r>
                      <a:r>
                        <a:rPr lang="en-US" sz="1800" i="1" kern="1200">
                          <a:solidFill>
                            <a:schemeClr val="tx2"/>
                          </a:solidFill>
                          <a:effectLst/>
                          <a:latin typeface="+mn-lt"/>
                          <a:ea typeface="+mn-ea"/>
                          <a:cs typeface="+mn-cs"/>
                        </a:rPr>
                        <a:t>–12</a:t>
                      </a:r>
                      <a:endParaRPr lang="en-US" sz="1800" i="1"/>
                    </a:p>
                  </a:txBody>
                  <a:tcPr anchor="ctr"/>
                </a:tc>
                <a:tc>
                  <a:txBody>
                    <a:bodyPr/>
                    <a:lstStyle/>
                    <a:p>
                      <a:pPr lvl="1"/>
                      <a:r>
                        <a:rPr lang="en-US" sz="1600" kern="1200" dirty="0">
                          <a:solidFill>
                            <a:schemeClr val="tx2"/>
                          </a:solidFill>
                          <a:effectLst/>
                          <a:latin typeface="+mn-lt"/>
                          <a:ea typeface="+mn-ea"/>
                          <a:cs typeface="+mn-cs"/>
                        </a:rPr>
                        <a:t>Eligible students who attend Texas ACE programming at least 60 days for 90 minutes per day during the school year or at least 15 days for 240 minutes per day during the summer.</a:t>
                      </a:r>
                    </a:p>
                  </a:txBody>
                  <a:tcPr anchor="ctr"/>
                </a:tc>
                <a:extLst>
                  <a:ext uri="{0D108BD9-81ED-4DB2-BD59-A6C34878D82A}">
                    <a16:rowId xmlns:a16="http://schemas.microsoft.com/office/drawing/2014/main" val="2421990608"/>
                  </a:ext>
                </a:extLst>
              </a:tr>
            </a:tbl>
          </a:graphicData>
        </a:graphic>
      </p:graphicFrame>
      <p:sp>
        <p:nvSpPr>
          <p:cNvPr id="12" name="Text Placeholder 11">
            <a:extLst>
              <a:ext uri="{FF2B5EF4-FFF2-40B4-BE49-F238E27FC236}">
                <a16:creationId xmlns:a16="http://schemas.microsoft.com/office/drawing/2014/main" id="{F68AD571-51F2-B130-AA71-80C0D4F27BB1}"/>
              </a:ext>
            </a:extLst>
          </p:cNvPr>
          <p:cNvSpPr>
            <a:spLocks noGrp="1"/>
          </p:cNvSpPr>
          <p:nvPr>
            <p:ph type="body" sz="quarter" idx="14"/>
          </p:nvPr>
        </p:nvSpPr>
        <p:spPr>
          <a:xfrm>
            <a:off x="316319" y="5801317"/>
            <a:ext cx="8458200" cy="338328"/>
          </a:xfrm>
        </p:spPr>
        <p:txBody>
          <a:bodyPr/>
          <a:lstStyle/>
          <a:p>
            <a:pPr marL="0" marR="0">
              <a:lnSpc>
                <a:spcPct val="115000"/>
              </a:lnSpc>
              <a:spcBef>
                <a:spcPts val="600"/>
              </a:spcBef>
              <a:spcAft>
                <a:spcPts val="0"/>
              </a:spcAft>
            </a:pPr>
            <a:r>
              <a:rPr lang="en-US" sz="800" i="1"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rPr>
              <a:t>Source.</a:t>
            </a:r>
            <a:r>
              <a:rPr lang="en-US" sz="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solidFill>
                  <a:srgbClr val="1C252D"/>
                </a:solidFill>
                <a:latin typeface="Calibri" panose="020F0502020204030204" pitchFamily="34" charset="0"/>
                <a:ea typeface="Calibri" panose="020F0502020204030204" pitchFamily="34" charset="0"/>
                <a:cs typeface="Times New Roman" panose="02020603050405020304" pitchFamily="18" charset="0"/>
              </a:rPr>
              <a:t>Texas ACE Evaluation Objective 3, Year 4 Analysis Plan</a:t>
            </a:r>
            <a:endParaRPr lang="en-US" sz="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800"/>
              </a:spcAft>
            </a:pPr>
            <a:r>
              <a:rPr lang="en-US" sz="8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Notes.</a:t>
            </a:r>
            <a:r>
              <a:rPr lang="en-US" sz="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Texas ACE – Afterschool Centers on Education. </a:t>
            </a:r>
            <a:endParaRPr lang="en-US" dirty="0"/>
          </a:p>
        </p:txBody>
      </p:sp>
      <p:sp>
        <p:nvSpPr>
          <p:cNvPr id="4" name="Slide Number Placeholder 3">
            <a:extLst>
              <a:ext uri="{FF2B5EF4-FFF2-40B4-BE49-F238E27FC236}">
                <a16:creationId xmlns:a16="http://schemas.microsoft.com/office/drawing/2014/main" id="{4FF14EB1-37B5-2FB3-C2CF-52EFB469236B}"/>
              </a:ext>
            </a:extLst>
          </p:cNvPr>
          <p:cNvSpPr>
            <a:spLocks noGrp="1"/>
          </p:cNvSpPr>
          <p:nvPr>
            <p:ph type="sldNum" sz="quarter" idx="20"/>
          </p:nvPr>
        </p:nvSpPr>
        <p:spPr/>
        <p:txBody>
          <a:bodyPr wrap="none" anchor="ctr">
            <a:normAutofit/>
          </a:bodyPr>
          <a:lstStyle/>
          <a:p>
            <a:pPr>
              <a:lnSpc>
                <a:spcPct val="90000"/>
              </a:lnSpc>
              <a:spcAft>
                <a:spcPts val="600"/>
              </a:spcAft>
            </a:pPr>
            <a:fld id="{7E1341B0-7904-4148-9082-6535FE1E4D20}"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348640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5BF06-EACE-4738-AA01-0D90D802239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62AD74-CEF6-ECD4-A370-094D5E798E79}"/>
              </a:ext>
            </a:extLst>
          </p:cNvPr>
          <p:cNvSpPr>
            <a:spLocks noGrp="1"/>
          </p:cNvSpPr>
          <p:nvPr>
            <p:ph type="ctrTitle"/>
          </p:nvPr>
        </p:nvSpPr>
        <p:spPr>
          <a:noFill/>
          <a:ln/>
        </p:spPr>
        <p:txBody>
          <a:bodyPr>
            <a:normAutofit/>
          </a:bodyPr>
          <a:lstStyle/>
          <a:p>
            <a:r>
              <a:rPr lang="en-US" dirty="0"/>
              <a:t>Cohort Analyses</a:t>
            </a:r>
            <a:endParaRPr lang="en-US" sz="2400" i="1" dirty="0"/>
          </a:p>
        </p:txBody>
      </p:sp>
      <p:sp>
        <p:nvSpPr>
          <p:cNvPr id="3" name="Slide Number Placeholder 2">
            <a:extLst>
              <a:ext uri="{FF2B5EF4-FFF2-40B4-BE49-F238E27FC236}">
                <a16:creationId xmlns:a16="http://schemas.microsoft.com/office/drawing/2014/main" id="{656BD030-D965-E532-2CB5-327A5EB2C5A2}"/>
              </a:ext>
            </a:extLst>
          </p:cNvPr>
          <p:cNvSpPr>
            <a:spLocks noGrp="1"/>
          </p:cNvSpPr>
          <p:nvPr>
            <p:ph type="sldNum" sz="quarter" idx="10"/>
          </p:nvPr>
        </p:nvSpPr>
        <p:spPr/>
        <p:txBody>
          <a:bodyPr/>
          <a:lstStyle/>
          <a:p>
            <a:fld id="{7E1341B0-7904-4148-9082-6535FE1E4D20}" type="slidenum">
              <a:rPr lang="en-US" smtClean="0"/>
              <a:pPr/>
              <a:t>11</a:t>
            </a:fld>
            <a:endParaRPr lang="en-US"/>
          </a:p>
        </p:txBody>
      </p:sp>
    </p:spTree>
    <p:extLst>
      <p:ext uri="{BB962C8B-B14F-4D97-AF65-F5344CB8AC3E}">
        <p14:creationId xmlns:p14="http://schemas.microsoft.com/office/powerpoint/2010/main" val="99772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CCCD-EFD4-2CBC-971D-BA2AF8ABD6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660815-512F-E53B-80B2-77178747AF64}"/>
              </a:ext>
            </a:extLst>
          </p:cNvPr>
          <p:cNvSpPr>
            <a:spLocks noGrp="1"/>
          </p:cNvSpPr>
          <p:nvPr>
            <p:ph type="title"/>
          </p:nvPr>
        </p:nvSpPr>
        <p:spPr/>
        <p:txBody>
          <a:bodyPr>
            <a:noAutofit/>
          </a:bodyPr>
          <a:lstStyle/>
          <a:p>
            <a:r>
              <a:rPr lang="en-US" sz="2400" dirty="0"/>
              <a:t>Cohort Analysis: Percent of students scoring Approaches Grade Level standard on STAAR-RLA (Cycle 11 standard)</a:t>
            </a:r>
          </a:p>
        </p:txBody>
      </p:sp>
      <p:sp>
        <p:nvSpPr>
          <p:cNvPr id="2" name="TextBox 1">
            <a:extLst>
              <a:ext uri="{FF2B5EF4-FFF2-40B4-BE49-F238E27FC236}">
                <a16:creationId xmlns:a16="http://schemas.microsoft.com/office/drawing/2014/main" id="{E77EC67A-77E4-00A1-64D4-47B02F2CD58C}"/>
              </a:ext>
            </a:extLst>
          </p:cNvPr>
          <p:cNvSpPr txBox="1"/>
          <p:nvPr/>
        </p:nvSpPr>
        <p:spPr>
          <a:xfrm>
            <a:off x="7053943" y="1397000"/>
            <a:ext cx="1854871" cy="2893100"/>
          </a:xfrm>
          <a:prstGeom prst="rect">
            <a:avLst/>
          </a:prstGeom>
          <a:noFill/>
        </p:spPr>
        <p:txBody>
          <a:bodyPr wrap="square" lIns="91440" tIns="45720" rIns="91440" bIns="45720" rtlCol="0" anchor="t">
            <a:spAutoFit/>
          </a:bodyPr>
          <a:lstStyle/>
          <a:p>
            <a:r>
              <a:rPr lang="en-US" sz="1400" dirty="0"/>
              <a:t>From 2023 to 2024, the increase in the percentage of students who passed STAAR-RLA was statistically significantly higher for </a:t>
            </a:r>
            <a:r>
              <a:rPr lang="en-US" sz="1400" b="1" dirty="0">
                <a:solidFill>
                  <a:schemeClr val="accent5"/>
                </a:solidFill>
              </a:rPr>
              <a:t>Texas ACE participants who met the Cycle 11 attendance standard </a:t>
            </a:r>
            <a:r>
              <a:rPr lang="en-US" sz="1400" dirty="0"/>
              <a:t>compared to</a:t>
            </a:r>
            <a:r>
              <a:rPr lang="en-US" sz="1400" b="1" dirty="0">
                <a:solidFill>
                  <a:srgbClr val="FF0000"/>
                </a:solidFill>
              </a:rPr>
              <a:t> </a:t>
            </a:r>
            <a:r>
              <a:rPr lang="en-US" sz="1400" b="1" dirty="0">
                <a:solidFill>
                  <a:srgbClr val="C00000"/>
                </a:solidFill>
              </a:rPr>
              <a:t>all students </a:t>
            </a:r>
            <a:r>
              <a:rPr lang="en-US" sz="1400" dirty="0"/>
              <a:t>and </a:t>
            </a:r>
            <a:r>
              <a:rPr lang="en-US" sz="1400" b="1" dirty="0">
                <a:solidFill>
                  <a:srgbClr val="7030A0"/>
                </a:solidFill>
              </a:rPr>
              <a:t>Title I students</a:t>
            </a:r>
            <a:r>
              <a:rPr lang="en-US" sz="1400" dirty="0">
                <a:solidFill>
                  <a:srgbClr val="7030A0"/>
                </a:solidFill>
              </a:rPr>
              <a:t> </a:t>
            </a:r>
            <a:r>
              <a:rPr lang="en-US" sz="1400" dirty="0"/>
              <a:t>across the state.</a:t>
            </a:r>
            <a:endParaRPr lang="en-US" sz="1400" dirty="0">
              <a:ea typeface="Calibri"/>
              <a:cs typeface="Calibri"/>
            </a:endParaRPr>
          </a:p>
        </p:txBody>
      </p:sp>
      <p:graphicFrame>
        <p:nvGraphicFramePr>
          <p:cNvPr id="13" name="Chart 12" descr="State 2023: 77.8%&#10;State 2024: 78.1%**&#10;Title I 2023: 73.5%&#10;Title I 2024: 74.1%**&#10;Nonpartic. 2023: 65.6%&#10;Nonpartic.  2024: 68.1%&#10;Texas ACE  2023: 69.1%&#10;Texas ACE  2024: 71.5%&#10;">
            <a:extLst>
              <a:ext uri="{FF2B5EF4-FFF2-40B4-BE49-F238E27FC236}">
                <a16:creationId xmlns:a16="http://schemas.microsoft.com/office/drawing/2014/main" id="{D72ABEDE-C76B-913C-8966-A9130366F5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1644166"/>
              </p:ext>
            </p:extLst>
          </p:nvPr>
        </p:nvGraphicFramePr>
        <p:xfrm>
          <a:off x="653143" y="1397000"/>
          <a:ext cx="6400800" cy="3416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367AD2C-5CF9-D5C0-5A8C-2314B5E57FF6}"/>
              </a:ext>
            </a:extLst>
          </p:cNvPr>
          <p:cNvSpPr txBox="1"/>
          <p:nvPr/>
        </p:nvSpPr>
        <p:spPr>
          <a:xfrm>
            <a:off x="525163" y="5020000"/>
            <a:ext cx="7621397" cy="1200329"/>
          </a:xfrm>
          <a:prstGeom prst="rect">
            <a:avLst/>
          </a:prstGeom>
          <a:noFill/>
        </p:spPr>
        <p:txBody>
          <a:bodyPr wrap="square" lIns="91440" tIns="45720" rIns="91440" bIns="45720" rtlCol="0" anchor="t">
            <a:spAutoFit/>
          </a:bodyPr>
          <a:lstStyle/>
          <a:p>
            <a:r>
              <a:rPr lang="en-US" sz="900" dirty="0"/>
              <a:t>Source. Tx21st Student Tracking System, Public Education Information Management System, and State of Texas Assessments of Academic Readiness (STAAR), 2022-23 and 2023-24. </a:t>
            </a:r>
          </a:p>
          <a:p>
            <a:r>
              <a:rPr lang="en-US" sz="900" dirty="0"/>
              <a:t>Note. Texas ACE participants are Cycle 11 students who met Cycle 11 attendance standards in 2022-23 and 2023-24. Nonparticipants are students who did not participate in 21st CCLC programing during either outcome year. This figure includes: 9,465 Texas ACE participants in 2023 and 9,371 Texas ACE participants in 2024, 35,952 nonparticipants in 2023 and 34,891 nonparticipants in 2024, 2,267,259 statewide students in 2023 and 1,790,256 statewide students in 2024, 1,550,612 statewide students in Title I schools in 2023, and 1,252,958 statewide students in Title I schools in 2024. Statewide and Title I figures exclude Texas ACE participants. Asterisks indicate statistically significant differences from Texas ACE participants: * </a:t>
            </a:r>
            <a:r>
              <a:rPr lang="en-US" sz="900" i="1" dirty="0"/>
              <a:t>p </a:t>
            </a:r>
            <a:r>
              <a:rPr lang="en-US" sz="900" dirty="0"/>
              <a:t>&lt; 0.05, **</a:t>
            </a:r>
            <a:r>
              <a:rPr lang="en-US" sz="900" i="1" dirty="0"/>
              <a:t>p </a:t>
            </a:r>
            <a:r>
              <a:rPr lang="en-US" sz="900" dirty="0"/>
              <a:t>&lt; 0.01, ***</a:t>
            </a:r>
            <a:r>
              <a:rPr lang="en-US" sz="900" i="1" dirty="0"/>
              <a:t>p </a:t>
            </a:r>
            <a:r>
              <a:rPr lang="en-US" sz="900" dirty="0"/>
              <a:t>&lt; 0.001. RLA = Reading Language Arts.</a:t>
            </a:r>
          </a:p>
        </p:txBody>
      </p:sp>
      <p:sp>
        <p:nvSpPr>
          <p:cNvPr id="4" name="Slide Number Placeholder 3">
            <a:extLst>
              <a:ext uri="{FF2B5EF4-FFF2-40B4-BE49-F238E27FC236}">
                <a16:creationId xmlns:a16="http://schemas.microsoft.com/office/drawing/2014/main" id="{EFC810E2-70C8-275D-BF09-C17C8DA472F7}"/>
              </a:ext>
            </a:extLst>
          </p:cNvPr>
          <p:cNvSpPr>
            <a:spLocks noGrp="1"/>
          </p:cNvSpPr>
          <p:nvPr>
            <p:ph type="sldNum" sz="quarter" idx="11"/>
          </p:nvPr>
        </p:nvSpPr>
        <p:spPr/>
        <p:txBody>
          <a:bodyPr/>
          <a:lstStyle/>
          <a:p>
            <a:fld id="{7E1341B0-7904-4148-9082-6535FE1E4D20}" type="slidenum">
              <a:rPr lang="en-US" smtClean="0"/>
              <a:pPr/>
              <a:t>12</a:t>
            </a:fld>
            <a:endParaRPr lang="en-US"/>
          </a:p>
        </p:txBody>
      </p:sp>
      <p:sp>
        <p:nvSpPr>
          <p:cNvPr id="3" name="TextBox 2">
            <a:extLst>
              <a:ext uri="{FF2B5EF4-FFF2-40B4-BE49-F238E27FC236}">
                <a16:creationId xmlns:a16="http://schemas.microsoft.com/office/drawing/2014/main" id="{67C672ED-0514-6E92-C8AE-E2898DF38422}"/>
              </a:ext>
              <a:ext uri="{C183D7F6-B498-43B3-948B-1728B52AA6E4}">
                <adec:decorative xmlns:adec="http://schemas.microsoft.com/office/drawing/2017/decorative" val="1"/>
              </a:ext>
            </a:extLst>
          </p:cNvPr>
          <p:cNvSpPr txBox="1"/>
          <p:nvPr/>
        </p:nvSpPr>
        <p:spPr>
          <a:xfrm>
            <a:off x="5869459" y="1558379"/>
            <a:ext cx="679622" cy="307777"/>
          </a:xfrm>
          <a:prstGeom prst="rect">
            <a:avLst/>
          </a:prstGeom>
          <a:noFill/>
        </p:spPr>
        <p:txBody>
          <a:bodyPr wrap="square" rtlCol="0">
            <a:spAutoFit/>
          </a:bodyPr>
          <a:lstStyle/>
          <a:p>
            <a:r>
              <a:rPr lang="en-US" sz="1400" dirty="0"/>
              <a:t>**</a:t>
            </a:r>
          </a:p>
        </p:txBody>
      </p:sp>
    </p:spTree>
    <p:extLst>
      <p:ext uri="{BB962C8B-B14F-4D97-AF65-F5344CB8AC3E}">
        <p14:creationId xmlns:p14="http://schemas.microsoft.com/office/powerpoint/2010/main" val="97520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07A8-AF94-0B76-406F-192B14C369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779A2C-D387-06F0-1280-4A10DA6B9166}"/>
              </a:ext>
            </a:extLst>
          </p:cNvPr>
          <p:cNvSpPr>
            <a:spLocks noGrp="1"/>
          </p:cNvSpPr>
          <p:nvPr>
            <p:ph type="title"/>
          </p:nvPr>
        </p:nvSpPr>
        <p:spPr/>
        <p:txBody>
          <a:bodyPr>
            <a:noAutofit/>
          </a:bodyPr>
          <a:lstStyle/>
          <a:p>
            <a:r>
              <a:rPr lang="en-US" sz="2400" dirty="0"/>
              <a:t>Cohort Analysis: Percent of students scoring Approaches Grade Level standard on STAAR-RLA (Cycle 12 standard)</a:t>
            </a:r>
          </a:p>
        </p:txBody>
      </p:sp>
      <p:sp>
        <p:nvSpPr>
          <p:cNvPr id="2" name="TextBox 1">
            <a:extLst>
              <a:ext uri="{FF2B5EF4-FFF2-40B4-BE49-F238E27FC236}">
                <a16:creationId xmlns:a16="http://schemas.microsoft.com/office/drawing/2014/main" id="{CF9BF335-EA5B-BC7C-86E2-39AC4658D2DF}"/>
              </a:ext>
            </a:extLst>
          </p:cNvPr>
          <p:cNvSpPr txBox="1"/>
          <p:nvPr/>
        </p:nvSpPr>
        <p:spPr>
          <a:xfrm>
            <a:off x="7053943" y="1051560"/>
            <a:ext cx="1973099" cy="3108543"/>
          </a:xfrm>
          <a:prstGeom prst="rect">
            <a:avLst/>
          </a:prstGeom>
          <a:noFill/>
        </p:spPr>
        <p:txBody>
          <a:bodyPr wrap="square" lIns="91440" tIns="45720" rIns="91440" bIns="45720" rtlCol="0" anchor="t">
            <a:spAutoFit/>
          </a:bodyPr>
          <a:lstStyle/>
          <a:p>
            <a:r>
              <a:rPr lang="en-US" sz="1400" dirty="0"/>
              <a:t>From 2023 to 2024, the increase in the percentage of students who passed STAAR-RLA was higher for </a:t>
            </a:r>
            <a:r>
              <a:rPr lang="en-US" sz="1400" b="1" dirty="0">
                <a:solidFill>
                  <a:schemeClr val="accent5"/>
                </a:solidFill>
              </a:rPr>
              <a:t>Texas ACE participants who met the Cycle 12 attendance standard</a:t>
            </a:r>
            <a:r>
              <a:rPr lang="en-US" sz="1400" b="1" dirty="0">
                <a:solidFill>
                  <a:schemeClr val="accent4"/>
                </a:solidFill>
              </a:rPr>
              <a:t> </a:t>
            </a:r>
            <a:r>
              <a:rPr lang="en-US" sz="1400" dirty="0"/>
              <a:t>compared to</a:t>
            </a:r>
            <a:r>
              <a:rPr lang="en-US" sz="1400" b="1" dirty="0">
                <a:solidFill>
                  <a:srgbClr val="FF0000"/>
                </a:solidFill>
              </a:rPr>
              <a:t> </a:t>
            </a:r>
            <a:r>
              <a:rPr lang="en-US" sz="1400" b="1" dirty="0">
                <a:solidFill>
                  <a:srgbClr val="C00000"/>
                </a:solidFill>
              </a:rPr>
              <a:t>all students </a:t>
            </a:r>
            <a:r>
              <a:rPr lang="en-US" sz="1400" dirty="0"/>
              <a:t>and </a:t>
            </a:r>
            <a:r>
              <a:rPr lang="en-US" sz="1400" b="1" dirty="0">
                <a:solidFill>
                  <a:srgbClr val="7030A0"/>
                </a:solidFill>
              </a:rPr>
              <a:t>Title I students</a:t>
            </a:r>
            <a:r>
              <a:rPr lang="en-US" sz="1400" dirty="0">
                <a:solidFill>
                  <a:srgbClr val="7030A0"/>
                </a:solidFill>
              </a:rPr>
              <a:t> </a:t>
            </a:r>
            <a:r>
              <a:rPr lang="en-US" sz="1400" dirty="0"/>
              <a:t>across the state. These differences were </a:t>
            </a:r>
            <a:r>
              <a:rPr lang="en-US" sz="1400" b="1" dirty="0"/>
              <a:t>statistically significant.</a:t>
            </a:r>
          </a:p>
        </p:txBody>
      </p:sp>
      <p:graphicFrame>
        <p:nvGraphicFramePr>
          <p:cNvPr id="13" name="Chart 12" descr="State 2023: 77.8%&#10;State 2024: 78.1%**&#10;Title I 2023: 73.5%&#10;Title I 2024: 74.1%**&#10;Nonpartic. 2023: 65.6%&#10;Nonpartic.  2024: 68.1%&#10;Texas ACE  2023: 69.8%&#10;Texas ACE  2024: 72.5%">
            <a:extLst>
              <a:ext uri="{FF2B5EF4-FFF2-40B4-BE49-F238E27FC236}">
                <a16:creationId xmlns:a16="http://schemas.microsoft.com/office/drawing/2014/main" id="{B0649867-17BB-8A74-0572-4538ABBBC194}"/>
              </a:ext>
            </a:extLst>
          </p:cNvPr>
          <p:cNvGraphicFramePr/>
          <p:nvPr>
            <p:extLst>
              <p:ext uri="{D42A27DB-BD31-4B8C-83A1-F6EECF244321}">
                <p14:modId xmlns:p14="http://schemas.microsoft.com/office/powerpoint/2010/main" val="1484512049"/>
              </p:ext>
            </p:extLst>
          </p:nvPr>
        </p:nvGraphicFramePr>
        <p:xfrm>
          <a:off x="653143" y="1397000"/>
          <a:ext cx="6400800" cy="3416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86574A7F-AE87-B6C1-852B-C0E304510EA2}"/>
              </a:ext>
            </a:extLst>
          </p:cNvPr>
          <p:cNvSpPr txBox="1"/>
          <p:nvPr/>
        </p:nvSpPr>
        <p:spPr>
          <a:xfrm>
            <a:off x="525163" y="5020000"/>
            <a:ext cx="7621397" cy="1061829"/>
          </a:xfrm>
          <a:prstGeom prst="rect">
            <a:avLst/>
          </a:prstGeom>
          <a:noFill/>
        </p:spPr>
        <p:txBody>
          <a:bodyPr wrap="square" rtlCol="0">
            <a:spAutoFit/>
          </a:bodyPr>
          <a:lstStyle/>
          <a:p>
            <a:r>
              <a:rPr lang="en-US" sz="900" dirty="0"/>
              <a:t>Source. Tx21st Student Tracking System, Public Education Information Management System, and State of Texas Assessments of Academic Readiness (STAAR), 2022-23 and 2023-24. </a:t>
            </a:r>
          </a:p>
          <a:p>
            <a:r>
              <a:rPr lang="en-US" sz="900" dirty="0"/>
              <a:t>Note. Texas ACE participants are Cycle 11 students who met Cycle 12 attendance standards in 2022-23 and 2023-24. Nonparticipants are students who did not participate in 21st CCLC programing during either outcome year. This figure includes: 6,843 participants in 2023, 6,785 participants in 2024, 35,952 non-participants in 2023, 34,891 non-participants in 2024, 2,267,259 statewide students in 2023, 1,790,256 statewide students in 2024, 1,550,612 statewide students in Title I schools in 2023, and 1,252,958 statewide students in Title I schools in 2024. Statewide and Title I figures exclude Texas ACE participants. Asterisks indicate statistically significant differences from Texas ACE participants: * </a:t>
            </a:r>
            <a:r>
              <a:rPr lang="en-US" sz="900" i="1" dirty="0"/>
              <a:t>p </a:t>
            </a:r>
            <a:r>
              <a:rPr lang="en-US" sz="900" dirty="0"/>
              <a:t>&lt; 0.05, **</a:t>
            </a:r>
            <a:r>
              <a:rPr lang="en-US" sz="900" i="1" dirty="0"/>
              <a:t>p </a:t>
            </a:r>
            <a:r>
              <a:rPr lang="en-US" sz="900" dirty="0"/>
              <a:t>&lt; 0.01, ***</a:t>
            </a:r>
            <a:r>
              <a:rPr lang="en-US" sz="900" i="1" dirty="0"/>
              <a:t>p </a:t>
            </a:r>
            <a:r>
              <a:rPr lang="en-US" sz="900" dirty="0"/>
              <a:t>&lt; 0.001. RLA = Reading Language Arts.</a:t>
            </a:r>
          </a:p>
        </p:txBody>
      </p:sp>
      <p:sp>
        <p:nvSpPr>
          <p:cNvPr id="4" name="Slide Number Placeholder 3">
            <a:extLst>
              <a:ext uri="{FF2B5EF4-FFF2-40B4-BE49-F238E27FC236}">
                <a16:creationId xmlns:a16="http://schemas.microsoft.com/office/drawing/2014/main" id="{399E8812-6782-9E69-7E1A-574293A3DFF9}"/>
              </a:ext>
            </a:extLst>
          </p:cNvPr>
          <p:cNvSpPr>
            <a:spLocks noGrp="1"/>
          </p:cNvSpPr>
          <p:nvPr>
            <p:ph type="sldNum" sz="quarter" idx="11"/>
          </p:nvPr>
        </p:nvSpPr>
        <p:spPr/>
        <p:txBody>
          <a:bodyPr/>
          <a:lstStyle/>
          <a:p>
            <a:fld id="{7E1341B0-7904-4148-9082-6535FE1E4D20}" type="slidenum">
              <a:rPr lang="en-US" smtClean="0"/>
              <a:pPr/>
              <a:t>13</a:t>
            </a:fld>
            <a:endParaRPr lang="en-US"/>
          </a:p>
        </p:txBody>
      </p:sp>
      <p:sp>
        <p:nvSpPr>
          <p:cNvPr id="3" name="TextBox 2">
            <a:extLst>
              <a:ext uri="{FF2B5EF4-FFF2-40B4-BE49-F238E27FC236}">
                <a16:creationId xmlns:a16="http://schemas.microsoft.com/office/drawing/2014/main" id="{615BA50D-8F1E-6B39-2849-9E5BB7020E51}"/>
              </a:ext>
              <a:ext uri="{C183D7F6-B498-43B3-948B-1728B52AA6E4}">
                <adec:decorative xmlns:adec="http://schemas.microsoft.com/office/drawing/2017/decorative" val="1"/>
              </a:ext>
            </a:extLst>
          </p:cNvPr>
          <p:cNvSpPr txBox="1"/>
          <p:nvPr/>
        </p:nvSpPr>
        <p:spPr>
          <a:xfrm>
            <a:off x="5869459" y="1514834"/>
            <a:ext cx="679622" cy="307777"/>
          </a:xfrm>
          <a:prstGeom prst="rect">
            <a:avLst/>
          </a:prstGeom>
          <a:noFill/>
        </p:spPr>
        <p:txBody>
          <a:bodyPr wrap="square" rtlCol="0">
            <a:spAutoFit/>
          </a:bodyPr>
          <a:lstStyle/>
          <a:p>
            <a:r>
              <a:rPr lang="en-US" sz="1400" dirty="0"/>
              <a:t>**</a:t>
            </a:r>
          </a:p>
        </p:txBody>
      </p:sp>
    </p:spTree>
    <p:extLst>
      <p:ext uri="{BB962C8B-B14F-4D97-AF65-F5344CB8AC3E}">
        <p14:creationId xmlns:p14="http://schemas.microsoft.com/office/powerpoint/2010/main" val="274843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BAA6-47B0-2D5A-4D2A-C74404B59A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AB8DE6-7ACE-2E5D-3F0E-2E8402B93212}"/>
              </a:ext>
            </a:extLst>
          </p:cNvPr>
          <p:cNvSpPr>
            <a:spLocks noGrp="1"/>
          </p:cNvSpPr>
          <p:nvPr>
            <p:ph type="title"/>
          </p:nvPr>
        </p:nvSpPr>
        <p:spPr/>
        <p:txBody>
          <a:bodyPr>
            <a:noAutofit/>
          </a:bodyPr>
          <a:lstStyle/>
          <a:p>
            <a:r>
              <a:rPr lang="en-US" sz="2400" dirty="0"/>
              <a:t>Cohort Analysis: Percent of students scoring Approaches Grade Level standard on STAAR-Mathematics (Cycle 11 standard)</a:t>
            </a:r>
          </a:p>
        </p:txBody>
      </p:sp>
      <p:sp>
        <p:nvSpPr>
          <p:cNvPr id="2" name="TextBox 1">
            <a:extLst>
              <a:ext uri="{FF2B5EF4-FFF2-40B4-BE49-F238E27FC236}">
                <a16:creationId xmlns:a16="http://schemas.microsoft.com/office/drawing/2014/main" id="{E8180759-5890-3196-1D37-47B435FFFDF1}"/>
              </a:ext>
            </a:extLst>
          </p:cNvPr>
          <p:cNvSpPr txBox="1"/>
          <p:nvPr/>
        </p:nvSpPr>
        <p:spPr>
          <a:xfrm>
            <a:off x="6945086" y="1306286"/>
            <a:ext cx="1854871" cy="3108543"/>
          </a:xfrm>
          <a:prstGeom prst="rect">
            <a:avLst/>
          </a:prstGeom>
          <a:noFill/>
        </p:spPr>
        <p:txBody>
          <a:bodyPr wrap="square" rtlCol="0">
            <a:spAutoFit/>
          </a:bodyPr>
          <a:lstStyle/>
          <a:p>
            <a:r>
              <a:rPr lang="en-US" sz="1400" dirty="0"/>
              <a:t>From 2023 to 2024, STAAR-Mathematics performance declined for </a:t>
            </a:r>
            <a:r>
              <a:rPr lang="en-US" sz="1400" b="1" dirty="0">
                <a:solidFill>
                  <a:srgbClr val="C00000"/>
                </a:solidFill>
              </a:rPr>
              <a:t>all students</a:t>
            </a:r>
            <a:r>
              <a:rPr lang="en-US" sz="1400" dirty="0">
                <a:solidFill>
                  <a:srgbClr val="C00000"/>
                </a:solidFill>
              </a:rPr>
              <a:t>, </a:t>
            </a:r>
            <a:r>
              <a:rPr lang="en-US" sz="1400" b="1" dirty="0">
                <a:solidFill>
                  <a:srgbClr val="7030A0"/>
                </a:solidFill>
              </a:rPr>
              <a:t>students in Title I schools, </a:t>
            </a:r>
            <a:r>
              <a:rPr lang="en-US" sz="1400" dirty="0"/>
              <a:t>and </a:t>
            </a:r>
            <a:r>
              <a:rPr lang="en-US" sz="1400" b="1" dirty="0">
                <a:solidFill>
                  <a:schemeClr val="accent3"/>
                </a:solidFill>
              </a:rPr>
              <a:t>nonparticipants</a:t>
            </a:r>
            <a:r>
              <a:rPr lang="en-US" sz="1400" dirty="0"/>
              <a:t> but was stable for </a:t>
            </a:r>
            <a:r>
              <a:rPr lang="en-US" sz="1400" b="1" dirty="0">
                <a:solidFill>
                  <a:schemeClr val="accent5"/>
                </a:solidFill>
              </a:rPr>
              <a:t>Texas ACE participants who met the Cycle 11 attendance standards</a:t>
            </a:r>
            <a:r>
              <a:rPr lang="en-US" sz="1400" dirty="0">
                <a:solidFill>
                  <a:schemeClr val="accent5"/>
                </a:solidFill>
              </a:rPr>
              <a:t>. </a:t>
            </a:r>
            <a:r>
              <a:rPr lang="en-US" sz="1400" dirty="0"/>
              <a:t>These differences were </a:t>
            </a:r>
            <a:r>
              <a:rPr lang="en-US" sz="1400" b="1" dirty="0"/>
              <a:t>statistically significant.</a:t>
            </a:r>
          </a:p>
        </p:txBody>
      </p:sp>
      <p:graphicFrame>
        <p:nvGraphicFramePr>
          <p:cNvPr id="13" name="Chart 12" descr="State 2023: 71.9%&#10;State 2024: 68.9%***&#10;Title I 2023: 67.6%&#10;Title I 2024: 64.8%***&#10;Nonpartic. 2023: 59.4%&#10;Nonpartic.  2024: 57.5%*&#10;Texas ACE  2023: 65.4%&#10;Texas ACE  2024: 65.5%">
            <a:extLst>
              <a:ext uri="{FF2B5EF4-FFF2-40B4-BE49-F238E27FC236}">
                <a16:creationId xmlns:a16="http://schemas.microsoft.com/office/drawing/2014/main" id="{463AF017-2E37-5E0E-9834-98D10E791735}"/>
              </a:ext>
            </a:extLst>
          </p:cNvPr>
          <p:cNvGraphicFramePr/>
          <p:nvPr>
            <p:extLst>
              <p:ext uri="{D42A27DB-BD31-4B8C-83A1-F6EECF244321}">
                <p14:modId xmlns:p14="http://schemas.microsoft.com/office/powerpoint/2010/main" val="2943589296"/>
              </p:ext>
            </p:extLst>
          </p:nvPr>
        </p:nvGraphicFramePr>
        <p:xfrm>
          <a:off x="620486" y="1397000"/>
          <a:ext cx="6204857" cy="33239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BA36A35-45EB-E32F-8816-94B628C3B496}"/>
              </a:ext>
            </a:extLst>
          </p:cNvPr>
          <p:cNvSpPr txBox="1"/>
          <p:nvPr/>
        </p:nvSpPr>
        <p:spPr>
          <a:xfrm>
            <a:off x="444423" y="4905383"/>
            <a:ext cx="7621397" cy="1061829"/>
          </a:xfrm>
          <a:prstGeom prst="rect">
            <a:avLst/>
          </a:prstGeom>
          <a:noFill/>
        </p:spPr>
        <p:txBody>
          <a:bodyPr wrap="square" rtlCol="0">
            <a:spAutoFit/>
          </a:bodyPr>
          <a:lstStyle/>
          <a:p>
            <a:r>
              <a:rPr lang="en-US" sz="900" dirty="0"/>
              <a:t>Source. Tx21st Student Tracking System, Public Education Information Management System, and State of Texas Assessments of Academic Readiness (STAAR), 2022-23 and 2023-24. </a:t>
            </a:r>
          </a:p>
          <a:p>
            <a:r>
              <a:rPr lang="en-US" sz="900" dirty="0"/>
              <a:t>Note. Texas ACE participants are Cycle 11 students who met Cycle 11 attendance standards in 2022-23 and 2023-24 . Nonparticipants are students who did not participate in 21st CCLC programing during either outcome year. This figure includes: 9,435 Texas ACE participants in 2023, 9,060 Texas ACE participants in 2024, 35,803 nonparticipants in 2023, 32,517 nonparticipants in 2024, 2,145,066 statewide students in 2023, 1,658,741 statewide students in 2024, 1,484,466 statewide students in Title I schools in 2023, and 1,182,057 statewide students in Title I schools in 2024. Statewide and Title I figures exclude Texas ACE participants. Asterisks indicate statistically significant differences from Texas ACE participants: * </a:t>
            </a:r>
            <a:r>
              <a:rPr lang="en-US" sz="900" i="1" dirty="0"/>
              <a:t>p </a:t>
            </a:r>
            <a:r>
              <a:rPr lang="en-US" sz="900" dirty="0"/>
              <a:t>&lt; 0.05, **</a:t>
            </a:r>
            <a:r>
              <a:rPr lang="en-US" sz="900" i="1" dirty="0"/>
              <a:t>p </a:t>
            </a:r>
            <a:r>
              <a:rPr lang="en-US" sz="900" dirty="0"/>
              <a:t>&lt; 0.01, ***</a:t>
            </a:r>
            <a:r>
              <a:rPr lang="en-US" sz="900" i="1" dirty="0"/>
              <a:t>p </a:t>
            </a:r>
            <a:r>
              <a:rPr lang="en-US" sz="900" dirty="0"/>
              <a:t>&lt; 0.001.</a:t>
            </a:r>
          </a:p>
        </p:txBody>
      </p:sp>
      <p:sp>
        <p:nvSpPr>
          <p:cNvPr id="4" name="Slide Number Placeholder 3">
            <a:extLst>
              <a:ext uri="{FF2B5EF4-FFF2-40B4-BE49-F238E27FC236}">
                <a16:creationId xmlns:a16="http://schemas.microsoft.com/office/drawing/2014/main" id="{09C45E0C-B0E8-6742-85A4-3961C842A59C}"/>
              </a:ext>
            </a:extLst>
          </p:cNvPr>
          <p:cNvSpPr>
            <a:spLocks noGrp="1"/>
          </p:cNvSpPr>
          <p:nvPr>
            <p:ph type="sldNum" sz="quarter" idx="11"/>
          </p:nvPr>
        </p:nvSpPr>
        <p:spPr/>
        <p:txBody>
          <a:bodyPr/>
          <a:lstStyle/>
          <a:p>
            <a:fld id="{7E1341B0-7904-4148-9082-6535FE1E4D20}" type="slidenum">
              <a:rPr lang="en-US" smtClean="0"/>
              <a:pPr/>
              <a:t>14</a:t>
            </a:fld>
            <a:endParaRPr lang="en-US"/>
          </a:p>
        </p:txBody>
      </p:sp>
    </p:spTree>
    <p:extLst>
      <p:ext uri="{BB962C8B-B14F-4D97-AF65-F5344CB8AC3E}">
        <p14:creationId xmlns:p14="http://schemas.microsoft.com/office/powerpoint/2010/main" val="2340408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9EACF-741D-1A98-3987-6CD420A457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A7C7B8-01DD-F393-EF2C-1C34C626D75E}"/>
              </a:ext>
            </a:extLst>
          </p:cNvPr>
          <p:cNvSpPr>
            <a:spLocks noGrp="1"/>
          </p:cNvSpPr>
          <p:nvPr>
            <p:ph type="title"/>
          </p:nvPr>
        </p:nvSpPr>
        <p:spPr/>
        <p:txBody>
          <a:bodyPr>
            <a:noAutofit/>
          </a:bodyPr>
          <a:lstStyle/>
          <a:p>
            <a:r>
              <a:rPr lang="en-US" sz="2400" dirty="0"/>
              <a:t>Cohort Analysis: Percent of students scoring Approaches Grade Level standard on STAAR-Mathematics (Cycle 12 standard)</a:t>
            </a:r>
          </a:p>
        </p:txBody>
      </p:sp>
      <p:sp>
        <p:nvSpPr>
          <p:cNvPr id="2" name="TextBox 1">
            <a:extLst>
              <a:ext uri="{FF2B5EF4-FFF2-40B4-BE49-F238E27FC236}">
                <a16:creationId xmlns:a16="http://schemas.microsoft.com/office/drawing/2014/main" id="{CF1589F4-E2B7-6C1B-0529-AB7EA6B276B5}"/>
              </a:ext>
            </a:extLst>
          </p:cNvPr>
          <p:cNvSpPr txBox="1"/>
          <p:nvPr/>
        </p:nvSpPr>
        <p:spPr>
          <a:xfrm>
            <a:off x="6945086" y="1306286"/>
            <a:ext cx="1854871" cy="3108543"/>
          </a:xfrm>
          <a:prstGeom prst="rect">
            <a:avLst/>
          </a:prstGeom>
          <a:noFill/>
        </p:spPr>
        <p:txBody>
          <a:bodyPr wrap="square" rtlCol="0">
            <a:spAutoFit/>
          </a:bodyPr>
          <a:lstStyle/>
          <a:p>
            <a:r>
              <a:rPr lang="en-US" sz="1400" dirty="0"/>
              <a:t>From 2023 to 2024, STAAR-Mathematics performance declined for </a:t>
            </a:r>
            <a:r>
              <a:rPr lang="en-US" sz="1400" b="1" dirty="0">
                <a:solidFill>
                  <a:srgbClr val="C00000"/>
                </a:solidFill>
              </a:rPr>
              <a:t>all students</a:t>
            </a:r>
            <a:r>
              <a:rPr lang="en-US" sz="1400" dirty="0">
                <a:solidFill>
                  <a:srgbClr val="C00000"/>
                </a:solidFill>
              </a:rPr>
              <a:t>, </a:t>
            </a:r>
            <a:r>
              <a:rPr lang="en-US" sz="1400" b="1" dirty="0">
                <a:solidFill>
                  <a:srgbClr val="7030A0"/>
                </a:solidFill>
              </a:rPr>
              <a:t>students in Title I schools, </a:t>
            </a:r>
            <a:r>
              <a:rPr lang="en-US" sz="1400" dirty="0"/>
              <a:t>and </a:t>
            </a:r>
            <a:r>
              <a:rPr lang="en-US" sz="1400" b="1" dirty="0">
                <a:solidFill>
                  <a:schemeClr val="accent3"/>
                </a:solidFill>
              </a:rPr>
              <a:t>nonparticipants</a:t>
            </a:r>
            <a:r>
              <a:rPr lang="en-US" sz="1400" dirty="0"/>
              <a:t> but was stable for </a:t>
            </a:r>
            <a:r>
              <a:rPr lang="en-US" sz="1400" b="1" dirty="0">
                <a:solidFill>
                  <a:schemeClr val="accent5"/>
                </a:solidFill>
              </a:rPr>
              <a:t>Texas ACE participants who met the Cycle 12 </a:t>
            </a:r>
            <a:r>
              <a:rPr lang="en-US" sz="1400" dirty="0"/>
              <a:t>attendance standards. These differences were </a:t>
            </a:r>
            <a:r>
              <a:rPr lang="en-US" sz="1400" b="1" dirty="0"/>
              <a:t>statistically significant.</a:t>
            </a:r>
          </a:p>
        </p:txBody>
      </p:sp>
      <p:graphicFrame>
        <p:nvGraphicFramePr>
          <p:cNvPr id="13" name="Chart 12" descr="State 2023: 71.9%&#10;State 2024: 68.9%***&#10;Title I 2023: 67.6%&#10;Title I 2024: 64.8%***&#10;Nonpartic. 2023: 59.4%&#10;Nonpartic.  2024: 57.5%*&#10;Texas ACE  2023: 66.7%&#10;Texas ACE  2024: 67.1%">
            <a:extLst>
              <a:ext uri="{FF2B5EF4-FFF2-40B4-BE49-F238E27FC236}">
                <a16:creationId xmlns:a16="http://schemas.microsoft.com/office/drawing/2014/main" id="{7B966AB0-6D3B-2E07-39D5-A5DEDFAF6173}"/>
              </a:ext>
            </a:extLst>
          </p:cNvPr>
          <p:cNvGraphicFramePr/>
          <p:nvPr>
            <p:extLst>
              <p:ext uri="{D42A27DB-BD31-4B8C-83A1-F6EECF244321}">
                <p14:modId xmlns:p14="http://schemas.microsoft.com/office/powerpoint/2010/main" val="660489216"/>
              </p:ext>
            </p:extLst>
          </p:nvPr>
        </p:nvGraphicFramePr>
        <p:xfrm>
          <a:off x="620486" y="1397000"/>
          <a:ext cx="6204857" cy="33239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1575095-FC56-6B74-86C9-5086460EEC37}"/>
              </a:ext>
            </a:extLst>
          </p:cNvPr>
          <p:cNvSpPr txBox="1"/>
          <p:nvPr/>
        </p:nvSpPr>
        <p:spPr>
          <a:xfrm>
            <a:off x="444423" y="4905383"/>
            <a:ext cx="7621397" cy="1061829"/>
          </a:xfrm>
          <a:prstGeom prst="rect">
            <a:avLst/>
          </a:prstGeom>
          <a:noFill/>
        </p:spPr>
        <p:txBody>
          <a:bodyPr wrap="square" rtlCol="0">
            <a:spAutoFit/>
          </a:bodyPr>
          <a:lstStyle/>
          <a:p>
            <a:r>
              <a:rPr lang="en-US" sz="900"/>
              <a:t>Source. Tx21st Student Tracking System, Public Education Information Management System, and State of Texas Assessments of Academic Readiness (STAAR), 2022-23 and 2023-24. </a:t>
            </a:r>
          </a:p>
          <a:p>
            <a:r>
              <a:rPr lang="en-US" sz="900"/>
              <a:t>Note. Texas ACE participants are Cycle 11 students who met Cycle 12 attendance standards in 2022-23 and 2023-24. Nonparticipants are students who did not participate in 21st CCLC programing during either outcome year. This figure includes: 6,822 participants in 2023, 6,557 participants in 2024, 35,803 non-participants in 2023, 32,517 non-participants in 2024, 2,145,066 statewide students in 2023, 1,658,741 statewide students in 2024, 1,484,466 statewide students in Title I schools in 2023, and 1,182,057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a:t>
            </a:r>
          </a:p>
        </p:txBody>
      </p:sp>
      <p:sp>
        <p:nvSpPr>
          <p:cNvPr id="4" name="Slide Number Placeholder 3">
            <a:extLst>
              <a:ext uri="{FF2B5EF4-FFF2-40B4-BE49-F238E27FC236}">
                <a16:creationId xmlns:a16="http://schemas.microsoft.com/office/drawing/2014/main" id="{7A72FE01-886A-D430-9061-624D7F707CB2}"/>
              </a:ext>
            </a:extLst>
          </p:cNvPr>
          <p:cNvSpPr>
            <a:spLocks noGrp="1"/>
          </p:cNvSpPr>
          <p:nvPr>
            <p:ph type="sldNum" sz="quarter" idx="11"/>
          </p:nvPr>
        </p:nvSpPr>
        <p:spPr/>
        <p:txBody>
          <a:bodyPr/>
          <a:lstStyle/>
          <a:p>
            <a:fld id="{7E1341B0-7904-4148-9082-6535FE1E4D20}" type="slidenum">
              <a:rPr lang="en-US" smtClean="0"/>
              <a:pPr/>
              <a:t>15</a:t>
            </a:fld>
            <a:endParaRPr lang="en-US"/>
          </a:p>
        </p:txBody>
      </p:sp>
    </p:spTree>
    <p:extLst>
      <p:ext uri="{BB962C8B-B14F-4D97-AF65-F5344CB8AC3E}">
        <p14:creationId xmlns:p14="http://schemas.microsoft.com/office/powerpoint/2010/main" val="162010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2672-4A94-038C-27CE-FE2BC76C0F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0B379F6-9892-5591-9B6B-54ACCF6BE549}"/>
              </a:ext>
            </a:extLst>
          </p:cNvPr>
          <p:cNvSpPr>
            <a:spLocks noGrp="1"/>
          </p:cNvSpPr>
          <p:nvPr>
            <p:ph type="title"/>
          </p:nvPr>
        </p:nvSpPr>
        <p:spPr/>
        <p:txBody>
          <a:bodyPr>
            <a:noAutofit/>
          </a:bodyPr>
          <a:lstStyle/>
          <a:p>
            <a:r>
              <a:rPr lang="en-US" sz="2400"/>
              <a:t>Cohort Analysis: Percent of students who </a:t>
            </a:r>
            <a:r>
              <a:rPr lang="en-US" sz="2400" u="sng"/>
              <a:t>Did Not Meet Grade Level in 2022 </a:t>
            </a:r>
            <a:r>
              <a:rPr lang="en-US" sz="2400"/>
              <a:t>scoring Approaches Grade Level standard on STAAR-RLA (Cycle 11 standard)</a:t>
            </a:r>
          </a:p>
        </p:txBody>
      </p:sp>
      <p:sp>
        <p:nvSpPr>
          <p:cNvPr id="2" name="TextBox 1">
            <a:extLst>
              <a:ext uri="{FF2B5EF4-FFF2-40B4-BE49-F238E27FC236}">
                <a16:creationId xmlns:a16="http://schemas.microsoft.com/office/drawing/2014/main" id="{10FFD755-EDBD-8ED1-EB08-2475FA5D2A6A}"/>
              </a:ext>
            </a:extLst>
          </p:cNvPr>
          <p:cNvSpPr txBox="1"/>
          <p:nvPr/>
        </p:nvSpPr>
        <p:spPr>
          <a:xfrm>
            <a:off x="6945086" y="1490310"/>
            <a:ext cx="1854871" cy="2462213"/>
          </a:xfrm>
          <a:prstGeom prst="rect">
            <a:avLst/>
          </a:prstGeom>
          <a:noFill/>
        </p:spPr>
        <p:txBody>
          <a:bodyPr wrap="square" rtlCol="0">
            <a:spAutoFit/>
          </a:bodyPr>
          <a:lstStyle/>
          <a:p>
            <a:r>
              <a:rPr lang="en-US" sz="1400"/>
              <a:t>From 2023 to 2024, STAAR-RLA performance increased at a similar rate for all groups who Did Not Meet Grade Level on STAAR-Reading in 2022. There were no statistically significant differences between groups.</a:t>
            </a:r>
          </a:p>
        </p:txBody>
      </p:sp>
      <p:graphicFrame>
        <p:nvGraphicFramePr>
          <p:cNvPr id="13" name="Chart 12" descr="State 2023: 35.0%&#10;State 2024: 36.7%&#10;Title I 2023: 33.2%&#10;Title I 2024: 34.7%&#10;Nonpartic. 2023: 28.5%&#10;Nonpartic.  2024: 32.6%&#10;Texas ACE  2023: 31.6%&#10;Texas ACE  2024: 33.6%">
            <a:extLst>
              <a:ext uri="{FF2B5EF4-FFF2-40B4-BE49-F238E27FC236}">
                <a16:creationId xmlns:a16="http://schemas.microsoft.com/office/drawing/2014/main" id="{453B0C3D-0992-AB61-8C78-2DA779C64DDA}"/>
              </a:ext>
            </a:extLst>
          </p:cNvPr>
          <p:cNvGraphicFramePr/>
          <p:nvPr>
            <p:extLst>
              <p:ext uri="{D42A27DB-BD31-4B8C-83A1-F6EECF244321}">
                <p14:modId xmlns:p14="http://schemas.microsoft.com/office/powerpoint/2010/main" val="2039134968"/>
              </p:ext>
            </p:extLst>
          </p:nvPr>
        </p:nvGraphicFramePr>
        <p:xfrm>
          <a:off x="620486" y="1397000"/>
          <a:ext cx="6117771" cy="3673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076640F-18A6-6F70-97AF-5C1429FB46AF}"/>
              </a:ext>
            </a:extLst>
          </p:cNvPr>
          <p:cNvSpPr txBox="1"/>
          <p:nvPr/>
        </p:nvSpPr>
        <p:spPr>
          <a:xfrm>
            <a:off x="434032" y="5070763"/>
            <a:ext cx="7700318"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Cycle 11 students who met Cycle 11 attendance standards in 2022-23 and 2023-24. Nonparticipants are students who did not participate in 21st CCLC programing during either outcome year. All students in this table Did Not Meet Grade Level in the prior year STAAR-Reading test. In 2022-23, STAAR-Reading was redesigned and became STAAR-RLA. This figure includes: 2,080 Texas ACE participants in 2023, 2,062 Texas ACE participants in 2024, 9,367 nonparticipants in 2023, 9,040 nonparticipants in 2024, 425,181 statewide students in 2023, 337,340 statewide students in 2024, 348,506 statewide students in Title I schools in 2023, and 282,751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4" name="Slide Number Placeholder 3">
            <a:extLst>
              <a:ext uri="{FF2B5EF4-FFF2-40B4-BE49-F238E27FC236}">
                <a16:creationId xmlns:a16="http://schemas.microsoft.com/office/drawing/2014/main" id="{CF8CDCB6-D84C-A4CD-BC7D-0DCAA5A17C03}"/>
              </a:ext>
            </a:extLst>
          </p:cNvPr>
          <p:cNvSpPr>
            <a:spLocks noGrp="1"/>
          </p:cNvSpPr>
          <p:nvPr>
            <p:ph type="sldNum" sz="quarter" idx="11"/>
          </p:nvPr>
        </p:nvSpPr>
        <p:spPr/>
        <p:txBody>
          <a:bodyPr/>
          <a:lstStyle/>
          <a:p>
            <a:fld id="{7E1341B0-7904-4148-9082-6535FE1E4D20}" type="slidenum">
              <a:rPr lang="en-US" smtClean="0"/>
              <a:pPr/>
              <a:t>16</a:t>
            </a:fld>
            <a:endParaRPr lang="en-US"/>
          </a:p>
        </p:txBody>
      </p:sp>
    </p:spTree>
    <p:extLst>
      <p:ext uri="{BB962C8B-B14F-4D97-AF65-F5344CB8AC3E}">
        <p14:creationId xmlns:p14="http://schemas.microsoft.com/office/powerpoint/2010/main" val="287820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5B02-AE56-C80D-E369-9CC8A4DD48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9CAAA8-C3F6-78EB-DD86-5930D7499141}"/>
              </a:ext>
            </a:extLst>
          </p:cNvPr>
          <p:cNvSpPr>
            <a:spLocks noGrp="1"/>
          </p:cNvSpPr>
          <p:nvPr>
            <p:ph type="title"/>
          </p:nvPr>
        </p:nvSpPr>
        <p:spPr/>
        <p:txBody>
          <a:bodyPr>
            <a:noAutofit/>
          </a:bodyPr>
          <a:lstStyle/>
          <a:p>
            <a:r>
              <a:rPr lang="en-US" sz="2400"/>
              <a:t>Cohort Analysis: Percent of students who </a:t>
            </a:r>
            <a:r>
              <a:rPr lang="en-US" sz="2400" u="sng"/>
              <a:t>Did Not Meet Grade Level in 2022 </a:t>
            </a:r>
            <a:r>
              <a:rPr lang="en-US" sz="2400"/>
              <a:t>scoring Approaches Grade Level standard on STAAR-RLA (Cycle 12 standard)</a:t>
            </a:r>
            <a:endParaRPr lang="en-US" sz="2400">
              <a:highlight>
                <a:srgbClr val="FFFF00"/>
              </a:highlight>
            </a:endParaRPr>
          </a:p>
        </p:txBody>
      </p:sp>
      <p:sp>
        <p:nvSpPr>
          <p:cNvPr id="14" name="TextBox 13">
            <a:extLst>
              <a:ext uri="{FF2B5EF4-FFF2-40B4-BE49-F238E27FC236}">
                <a16:creationId xmlns:a16="http://schemas.microsoft.com/office/drawing/2014/main" id="{A583DE1F-CD70-111D-049B-14399309880F}"/>
              </a:ext>
            </a:extLst>
          </p:cNvPr>
          <p:cNvSpPr txBox="1"/>
          <p:nvPr/>
        </p:nvSpPr>
        <p:spPr>
          <a:xfrm>
            <a:off x="434032" y="5057462"/>
            <a:ext cx="7881293"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Cycle 11 students who met Cycle 12 attendance standards in 2022-23 and 2023-24. Nonparticipants are students who did not participate in 21st CCLC programing during either outcome year. All students in this table Did Not Meet Grade Level in the prior year STAAR-Reading test. In 2022-23, STAAR-Reading was redesigned and became STAAR-RLA. This figure includes: 1,422 Texas ACE participants in 2023, 1,412 Texas ACE participants in 2024, 9,367 non-participants in 2023, 9,040 non-participants in 2024, 425,181 statewide students in 2023, 337,340 statewide students in 2024, 348,506 statewide students in Title I schools in 2023, and 282,751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2" name="TextBox 1">
            <a:extLst>
              <a:ext uri="{FF2B5EF4-FFF2-40B4-BE49-F238E27FC236}">
                <a16:creationId xmlns:a16="http://schemas.microsoft.com/office/drawing/2014/main" id="{8F56F13E-BE22-581F-916F-68572F3A8D69}"/>
              </a:ext>
            </a:extLst>
          </p:cNvPr>
          <p:cNvSpPr txBox="1"/>
          <p:nvPr/>
        </p:nvSpPr>
        <p:spPr>
          <a:xfrm>
            <a:off x="6945086" y="1674674"/>
            <a:ext cx="1854871" cy="2246769"/>
          </a:xfrm>
          <a:prstGeom prst="rect">
            <a:avLst/>
          </a:prstGeom>
          <a:noFill/>
        </p:spPr>
        <p:txBody>
          <a:bodyPr wrap="square" rtlCol="0">
            <a:spAutoFit/>
          </a:bodyPr>
          <a:lstStyle/>
          <a:p>
            <a:r>
              <a:rPr lang="en-US" sz="1400"/>
              <a:t>From 2023 to 2024, STAAR-RLA performance increased for all groups who Did Not Meet Grade Level on STAAR-Reading in 2022. There were no statistically significant differences between groups.</a:t>
            </a:r>
          </a:p>
        </p:txBody>
      </p:sp>
      <p:graphicFrame>
        <p:nvGraphicFramePr>
          <p:cNvPr id="3" name="Chart 2" descr="State 2023: 35.0%&#10;State 2024: 36.7%&#10;Title I 2023: 33.2%&#10;Title I 2024: 34.7%&#10;Nonpartic. 2023: 28.5%&#10;Nonpartic.  2024: 32.6%&#10;Texas ACE  2023: 30.8%&#10;Texas ACE  2024: 33.1%">
            <a:extLst>
              <a:ext uri="{FF2B5EF4-FFF2-40B4-BE49-F238E27FC236}">
                <a16:creationId xmlns:a16="http://schemas.microsoft.com/office/drawing/2014/main" id="{6CDB2967-7495-1A35-3028-0AB215AF4CA9}"/>
              </a:ext>
            </a:extLst>
          </p:cNvPr>
          <p:cNvGraphicFramePr/>
          <p:nvPr>
            <p:extLst>
              <p:ext uri="{D42A27DB-BD31-4B8C-83A1-F6EECF244321}">
                <p14:modId xmlns:p14="http://schemas.microsoft.com/office/powerpoint/2010/main" val="1568109180"/>
              </p:ext>
            </p:extLst>
          </p:nvPr>
        </p:nvGraphicFramePr>
        <p:xfrm>
          <a:off x="620486" y="1397000"/>
          <a:ext cx="6117771" cy="36737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CA9F3C1-1929-8C2D-C6B3-6A6A08D04A02}"/>
              </a:ext>
            </a:extLst>
          </p:cNvPr>
          <p:cNvSpPr>
            <a:spLocks noGrp="1"/>
          </p:cNvSpPr>
          <p:nvPr>
            <p:ph type="sldNum" sz="quarter" idx="11"/>
          </p:nvPr>
        </p:nvSpPr>
        <p:spPr/>
        <p:txBody>
          <a:bodyPr/>
          <a:lstStyle/>
          <a:p>
            <a:fld id="{7E1341B0-7904-4148-9082-6535FE1E4D20}" type="slidenum">
              <a:rPr lang="en-US" smtClean="0"/>
              <a:pPr/>
              <a:t>17</a:t>
            </a:fld>
            <a:endParaRPr lang="en-US"/>
          </a:p>
        </p:txBody>
      </p:sp>
    </p:spTree>
    <p:extLst>
      <p:ext uri="{BB962C8B-B14F-4D97-AF65-F5344CB8AC3E}">
        <p14:creationId xmlns:p14="http://schemas.microsoft.com/office/powerpoint/2010/main" val="41602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BA7B2-4DF2-9097-7B8F-1005FF09A7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CEF15D-2F45-7F08-CED3-06371154B5D0}"/>
              </a:ext>
            </a:extLst>
          </p:cNvPr>
          <p:cNvSpPr>
            <a:spLocks noGrp="1"/>
          </p:cNvSpPr>
          <p:nvPr>
            <p:ph type="title"/>
          </p:nvPr>
        </p:nvSpPr>
        <p:spPr/>
        <p:txBody>
          <a:bodyPr>
            <a:noAutofit/>
          </a:bodyPr>
          <a:lstStyle/>
          <a:p>
            <a:r>
              <a:rPr lang="en-US" sz="2400"/>
              <a:t>Cohort analysis: Percent of students who </a:t>
            </a:r>
            <a:r>
              <a:rPr lang="en-US" sz="2400" u="sng"/>
              <a:t>Did Not Meet Grade Level in 2022 </a:t>
            </a:r>
            <a:r>
              <a:rPr lang="en-US" sz="2400"/>
              <a:t>scoring Approaches Grade Level standard on STAAR-Mathematics (Cycle 11 standard)</a:t>
            </a:r>
          </a:p>
        </p:txBody>
      </p:sp>
      <p:sp>
        <p:nvSpPr>
          <p:cNvPr id="3" name="TextBox 2">
            <a:extLst>
              <a:ext uri="{FF2B5EF4-FFF2-40B4-BE49-F238E27FC236}">
                <a16:creationId xmlns:a16="http://schemas.microsoft.com/office/drawing/2014/main" id="{8536BF39-572F-4F90-7FFA-8AEF9DABB043}"/>
              </a:ext>
            </a:extLst>
          </p:cNvPr>
          <p:cNvSpPr txBox="1"/>
          <p:nvPr/>
        </p:nvSpPr>
        <p:spPr>
          <a:xfrm>
            <a:off x="6945086" y="1369962"/>
            <a:ext cx="2112204" cy="3323987"/>
          </a:xfrm>
          <a:prstGeom prst="rect">
            <a:avLst/>
          </a:prstGeom>
          <a:noFill/>
        </p:spPr>
        <p:txBody>
          <a:bodyPr wrap="square" lIns="91440" tIns="45720" rIns="91440" bIns="45720" rtlCol="0" anchor="t">
            <a:spAutoFit/>
          </a:bodyPr>
          <a:lstStyle/>
          <a:p>
            <a:r>
              <a:rPr lang="en-US" sz="1400" dirty="0"/>
              <a:t>From 2023 to 2024 </a:t>
            </a:r>
            <a:r>
              <a:rPr lang="en-US" sz="1400" b="1" dirty="0">
                <a:solidFill>
                  <a:schemeClr val="accent5"/>
                </a:solidFill>
              </a:rPr>
              <a:t>Texas ACE participants who met the Cycle 11 attendance standard</a:t>
            </a:r>
            <a:r>
              <a:rPr lang="en-US" sz="1400" dirty="0"/>
              <a:t> and</a:t>
            </a:r>
            <a:r>
              <a:rPr lang="en-US" sz="1400" b="1" dirty="0">
                <a:solidFill>
                  <a:schemeClr val="accent4"/>
                </a:solidFill>
              </a:rPr>
              <a:t> </a:t>
            </a:r>
            <a:r>
              <a:rPr lang="en-US" sz="1400" dirty="0">
                <a:solidFill>
                  <a:schemeClr val="tx2"/>
                </a:solidFill>
              </a:rPr>
              <a:t>who previously Did Not Meet Grade Level on STAAR-Mathematics in 2022, </a:t>
            </a:r>
            <a:r>
              <a:rPr lang="en-US" sz="1400" dirty="0"/>
              <a:t>improved their passing STAAR rate in  Mathematics unlike </a:t>
            </a:r>
            <a:r>
              <a:rPr lang="en-US" sz="1400" b="1" dirty="0">
                <a:solidFill>
                  <a:srgbClr val="C00000"/>
                </a:solidFill>
              </a:rPr>
              <a:t>all students </a:t>
            </a:r>
            <a:r>
              <a:rPr lang="en-US" sz="1400" dirty="0"/>
              <a:t>and</a:t>
            </a:r>
            <a:r>
              <a:rPr lang="en-US" sz="1400" b="1" dirty="0">
                <a:solidFill>
                  <a:srgbClr val="FF0000"/>
                </a:solidFill>
              </a:rPr>
              <a:t> </a:t>
            </a:r>
            <a:r>
              <a:rPr lang="en-US" sz="1400" b="1" dirty="0">
                <a:solidFill>
                  <a:srgbClr val="7030A0"/>
                </a:solidFill>
              </a:rPr>
              <a:t>Title I students</a:t>
            </a:r>
            <a:r>
              <a:rPr lang="en-US" sz="1400" b="1" dirty="0"/>
              <a:t>.</a:t>
            </a:r>
            <a:r>
              <a:rPr lang="en-US" sz="1400" b="1" dirty="0">
                <a:solidFill>
                  <a:srgbClr val="FFC000"/>
                </a:solidFill>
              </a:rPr>
              <a:t> </a:t>
            </a:r>
            <a:r>
              <a:rPr lang="en-US" sz="1400" b="1" dirty="0">
                <a:solidFill>
                  <a:schemeClr val="accent3"/>
                </a:solidFill>
              </a:rPr>
              <a:t>Nonparticipants </a:t>
            </a:r>
            <a:r>
              <a:rPr lang="en-US" sz="1400" dirty="0"/>
              <a:t>improved at a lower rate. These differences were </a:t>
            </a:r>
            <a:r>
              <a:rPr lang="en-US" sz="1400" b="1" dirty="0"/>
              <a:t>statistically significant</a:t>
            </a:r>
            <a:r>
              <a:rPr lang="en-US" sz="1400" dirty="0"/>
              <a:t>.</a:t>
            </a:r>
          </a:p>
        </p:txBody>
      </p:sp>
      <p:graphicFrame>
        <p:nvGraphicFramePr>
          <p:cNvPr id="13" name="Chart 12" descr="State 2023: 37.0%&#10;State 2024: 34.0%***&#10;Title I 2023: 35.6%&#10;Title I 2024: 32.6%***&#10;Nonpartic. 2023: 26.2%&#10;Nonpartic.  2024: 30.1%*&#10;Texas ACE  2023: 29.8%&#10;Texas ACE  2024: 38.1%">
            <a:extLst>
              <a:ext uri="{FF2B5EF4-FFF2-40B4-BE49-F238E27FC236}">
                <a16:creationId xmlns:a16="http://schemas.microsoft.com/office/drawing/2014/main" id="{BBD9FF75-CFB7-67D1-9D4E-4C4990A107A2}"/>
              </a:ext>
            </a:extLst>
          </p:cNvPr>
          <p:cNvGraphicFramePr/>
          <p:nvPr>
            <p:extLst>
              <p:ext uri="{D42A27DB-BD31-4B8C-83A1-F6EECF244321}">
                <p14:modId xmlns:p14="http://schemas.microsoft.com/office/powerpoint/2010/main" val="3046032544"/>
              </p:ext>
            </p:extLst>
          </p:nvPr>
        </p:nvGraphicFramePr>
        <p:xfrm>
          <a:off x="620486" y="1397000"/>
          <a:ext cx="6204857" cy="33932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639F231-9641-BD7A-442B-A501C211AB5C}"/>
              </a:ext>
            </a:extLst>
          </p:cNvPr>
          <p:cNvSpPr txBox="1"/>
          <p:nvPr/>
        </p:nvSpPr>
        <p:spPr>
          <a:xfrm>
            <a:off x="525163" y="5023262"/>
            <a:ext cx="7621397"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Cycle 11 students who met Cycle 11 attendance standards in 2022-23 and 2023-24. Nonparticipants are students who did not participate in 21st CCLC programing during either outcome year. All students in this table Did Not Meet Grade Level in the prior year STAAR-Mathematics test.  This figure includes: 2,249 Texas ACE participants in 2023, 2,200 Texas ACE participants in 2024, 10,264 nonparticipants in 2023, 9,616 nonparticipants in 2024, 519,065 statewide students in 2023, 375,071 statewide students in 2024, 421,401 statewide students in Title I schools in 2023, and 314,296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a:t>
            </a:r>
          </a:p>
        </p:txBody>
      </p:sp>
      <p:sp>
        <p:nvSpPr>
          <p:cNvPr id="4" name="Slide Number Placeholder 3">
            <a:extLst>
              <a:ext uri="{FF2B5EF4-FFF2-40B4-BE49-F238E27FC236}">
                <a16:creationId xmlns:a16="http://schemas.microsoft.com/office/drawing/2014/main" id="{0A2BFE2B-07F2-61E9-B767-FA920053529D}"/>
              </a:ext>
            </a:extLst>
          </p:cNvPr>
          <p:cNvSpPr>
            <a:spLocks noGrp="1"/>
          </p:cNvSpPr>
          <p:nvPr>
            <p:ph type="sldNum" sz="quarter" idx="11"/>
          </p:nvPr>
        </p:nvSpPr>
        <p:spPr/>
        <p:txBody>
          <a:bodyPr/>
          <a:lstStyle/>
          <a:p>
            <a:fld id="{7E1341B0-7904-4148-9082-6535FE1E4D20}" type="slidenum">
              <a:rPr lang="en-US" smtClean="0"/>
              <a:pPr/>
              <a:t>18</a:t>
            </a:fld>
            <a:endParaRPr lang="en-US"/>
          </a:p>
        </p:txBody>
      </p:sp>
    </p:spTree>
    <p:extLst>
      <p:ext uri="{BB962C8B-B14F-4D97-AF65-F5344CB8AC3E}">
        <p14:creationId xmlns:p14="http://schemas.microsoft.com/office/powerpoint/2010/main" val="391874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C1B31-2EAA-7320-1ADD-9D10BEC2B5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896F3E-742D-63DB-0A3F-C15BD7041BC3}"/>
              </a:ext>
            </a:extLst>
          </p:cNvPr>
          <p:cNvSpPr>
            <a:spLocks noGrp="1"/>
          </p:cNvSpPr>
          <p:nvPr>
            <p:ph type="title"/>
          </p:nvPr>
        </p:nvSpPr>
        <p:spPr/>
        <p:txBody>
          <a:bodyPr>
            <a:noAutofit/>
          </a:bodyPr>
          <a:lstStyle/>
          <a:p>
            <a:r>
              <a:rPr lang="en-US" sz="2400"/>
              <a:t>Cohort analysis: Percent of students who </a:t>
            </a:r>
            <a:r>
              <a:rPr lang="en-US" sz="2400" u="sng"/>
              <a:t>Did Not Meet Grade Level in 2022 </a:t>
            </a:r>
            <a:r>
              <a:rPr lang="en-US" sz="2400"/>
              <a:t>scoring Approaches Grade Level standard on STAAR-Mathematics (Cycle 12 standard)</a:t>
            </a:r>
          </a:p>
        </p:txBody>
      </p:sp>
      <p:sp>
        <p:nvSpPr>
          <p:cNvPr id="3" name="TextBox 2">
            <a:extLst>
              <a:ext uri="{FF2B5EF4-FFF2-40B4-BE49-F238E27FC236}">
                <a16:creationId xmlns:a16="http://schemas.microsoft.com/office/drawing/2014/main" id="{27F73519-A2EE-CD24-CEE2-B7B23C59138D}"/>
              </a:ext>
            </a:extLst>
          </p:cNvPr>
          <p:cNvSpPr txBox="1"/>
          <p:nvPr/>
        </p:nvSpPr>
        <p:spPr>
          <a:xfrm>
            <a:off x="6945086" y="1101945"/>
            <a:ext cx="2017611" cy="3754874"/>
          </a:xfrm>
          <a:prstGeom prst="rect">
            <a:avLst/>
          </a:prstGeom>
          <a:noFill/>
        </p:spPr>
        <p:txBody>
          <a:bodyPr wrap="square" lIns="91440" tIns="45720" rIns="91440" bIns="45720" rtlCol="0" anchor="t">
            <a:spAutoFit/>
          </a:bodyPr>
          <a:lstStyle/>
          <a:p>
            <a:r>
              <a:rPr lang="en-US" sz="1400" dirty="0"/>
              <a:t>From 2023 to 2024 </a:t>
            </a:r>
            <a:r>
              <a:rPr lang="en-US" sz="1400" b="1" dirty="0">
                <a:solidFill>
                  <a:schemeClr val="accent5"/>
                </a:solidFill>
              </a:rPr>
              <a:t>Texas ACE participants who met the Cycle 12 attendance standard </a:t>
            </a:r>
            <a:r>
              <a:rPr lang="en-US" sz="1400" dirty="0"/>
              <a:t>and</a:t>
            </a:r>
            <a:r>
              <a:rPr lang="en-US" sz="1400" b="1" dirty="0">
                <a:solidFill>
                  <a:schemeClr val="accent4"/>
                </a:solidFill>
              </a:rPr>
              <a:t> </a:t>
            </a:r>
            <a:r>
              <a:rPr lang="en-US" sz="1400" dirty="0">
                <a:solidFill>
                  <a:schemeClr val="tx2"/>
                </a:solidFill>
              </a:rPr>
              <a:t>who previously Did Not Meet Grade Level on STAAR-Mathematics in 2022, </a:t>
            </a:r>
            <a:r>
              <a:rPr lang="en-US" sz="1400" dirty="0"/>
              <a:t>improved their passing STAAR rate in Mathematics unlike </a:t>
            </a:r>
            <a:r>
              <a:rPr lang="en-US" sz="1400" b="1" dirty="0">
                <a:solidFill>
                  <a:srgbClr val="C00000"/>
                </a:solidFill>
              </a:rPr>
              <a:t>all students</a:t>
            </a:r>
            <a:r>
              <a:rPr lang="en-US" sz="1400" dirty="0">
                <a:solidFill>
                  <a:srgbClr val="C00000"/>
                </a:solidFill>
              </a:rPr>
              <a:t> </a:t>
            </a:r>
            <a:r>
              <a:rPr lang="en-US" sz="1400" dirty="0"/>
              <a:t>and</a:t>
            </a:r>
            <a:r>
              <a:rPr lang="en-US" sz="1400" b="1" dirty="0">
                <a:solidFill>
                  <a:srgbClr val="FF0000"/>
                </a:solidFill>
              </a:rPr>
              <a:t> </a:t>
            </a:r>
            <a:r>
              <a:rPr lang="en-US" sz="1400" b="1" dirty="0">
                <a:solidFill>
                  <a:srgbClr val="7030A0"/>
                </a:solidFill>
              </a:rPr>
              <a:t>Title I students.</a:t>
            </a:r>
            <a:r>
              <a:rPr lang="en-US" sz="1400" dirty="0">
                <a:solidFill>
                  <a:srgbClr val="7030A0"/>
                </a:solidFill>
              </a:rPr>
              <a:t> </a:t>
            </a:r>
            <a:r>
              <a:rPr lang="en-US" sz="1400" b="1" dirty="0">
                <a:solidFill>
                  <a:schemeClr val="accent3"/>
                </a:solidFill>
              </a:rPr>
              <a:t>Nonparticipants </a:t>
            </a:r>
            <a:r>
              <a:rPr lang="en-US" sz="1400" dirty="0"/>
              <a:t>improved at a lower rate. These differences were </a:t>
            </a:r>
            <a:r>
              <a:rPr lang="en-US" sz="1400" b="1" dirty="0"/>
              <a:t>statistically significant</a:t>
            </a:r>
            <a:r>
              <a:rPr lang="en-US" sz="1400" dirty="0"/>
              <a:t>.</a:t>
            </a:r>
            <a:endParaRPr lang="en-US" sz="1400" dirty="0">
              <a:ea typeface="Calibri"/>
              <a:cs typeface="Calibri"/>
            </a:endParaRPr>
          </a:p>
        </p:txBody>
      </p:sp>
      <p:graphicFrame>
        <p:nvGraphicFramePr>
          <p:cNvPr id="13" name="Chart 12" descr="State 2023: 37.0%&#10;State 2024: 34.0%***&#10;Title I 2023: 35.6%&#10;Title I 2024: 32.6%***&#10;Nonpartic. 2023: 26.2%&#10;Nonpartic.  2024: 30.1%**&#10;Texas ACE  2023: 30.1%&#10;Texas ACE  2024: 39.3%">
            <a:extLst>
              <a:ext uri="{FF2B5EF4-FFF2-40B4-BE49-F238E27FC236}">
                <a16:creationId xmlns:a16="http://schemas.microsoft.com/office/drawing/2014/main" id="{ECE4A170-F3E4-EA51-4810-3A0A93E2CEFA}"/>
              </a:ext>
            </a:extLst>
          </p:cNvPr>
          <p:cNvGraphicFramePr/>
          <p:nvPr>
            <p:extLst>
              <p:ext uri="{D42A27DB-BD31-4B8C-83A1-F6EECF244321}">
                <p14:modId xmlns:p14="http://schemas.microsoft.com/office/powerpoint/2010/main" val="3943391540"/>
              </p:ext>
            </p:extLst>
          </p:nvPr>
        </p:nvGraphicFramePr>
        <p:xfrm>
          <a:off x="620486" y="1397000"/>
          <a:ext cx="6204857" cy="339320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FCDA9B8-E380-942C-137F-E35CD94262F2}"/>
              </a:ext>
            </a:extLst>
          </p:cNvPr>
          <p:cNvSpPr txBox="1"/>
          <p:nvPr/>
        </p:nvSpPr>
        <p:spPr>
          <a:xfrm>
            <a:off x="525163" y="5023262"/>
            <a:ext cx="7621397"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Cycle 11 students who met Cycle 12 attendance standards in 2022-23 and 2023-24. Nonparticipants are students who did not participate in 21st CCLC programing during either outcome year. All students in this table Did Not Meet Grade Level in the prior year STAAR-Mathematics test. This figure includes: 1,544 Texas ACE participants in 2023, 1,503 Texas ACE participants in 2024, 10,264 non-participants in 2023, 9,616 non-participants in 2024, 519,065 statewide students in 2023, 375,071 statewide students in 2024, 421,401 statewide students in Title I schools in 2023, and 314,296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a:t>
            </a:r>
          </a:p>
        </p:txBody>
      </p:sp>
      <p:sp>
        <p:nvSpPr>
          <p:cNvPr id="4" name="Slide Number Placeholder 3">
            <a:extLst>
              <a:ext uri="{FF2B5EF4-FFF2-40B4-BE49-F238E27FC236}">
                <a16:creationId xmlns:a16="http://schemas.microsoft.com/office/drawing/2014/main" id="{B3A99039-22F6-2AF9-9DDA-3DBD3B46F853}"/>
              </a:ext>
            </a:extLst>
          </p:cNvPr>
          <p:cNvSpPr>
            <a:spLocks noGrp="1"/>
          </p:cNvSpPr>
          <p:nvPr>
            <p:ph type="sldNum" sz="quarter" idx="11"/>
          </p:nvPr>
        </p:nvSpPr>
        <p:spPr/>
        <p:txBody>
          <a:bodyPr/>
          <a:lstStyle/>
          <a:p>
            <a:fld id="{7E1341B0-7904-4148-9082-6535FE1E4D20}" type="slidenum">
              <a:rPr lang="en-US" smtClean="0"/>
              <a:pPr/>
              <a:t>19</a:t>
            </a:fld>
            <a:endParaRPr lang="en-US"/>
          </a:p>
        </p:txBody>
      </p:sp>
    </p:spTree>
    <p:extLst>
      <p:ext uri="{BB962C8B-B14F-4D97-AF65-F5344CB8AC3E}">
        <p14:creationId xmlns:p14="http://schemas.microsoft.com/office/powerpoint/2010/main" val="236499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4DA2-E120-7BA0-0FCF-7443BAC4D714}"/>
              </a:ext>
            </a:extLst>
          </p:cNvPr>
          <p:cNvSpPr>
            <a:spLocks noGrp="1"/>
          </p:cNvSpPr>
          <p:nvPr>
            <p:ph type="title"/>
          </p:nvPr>
        </p:nvSpPr>
        <p:spPr/>
        <p:txBody>
          <a:bodyPr/>
          <a:lstStyle/>
          <a:p>
            <a:r>
              <a:rPr lang="en-US" dirty="0"/>
              <a:t>Copyright Notice</a:t>
            </a:r>
          </a:p>
        </p:txBody>
      </p:sp>
      <p:sp>
        <p:nvSpPr>
          <p:cNvPr id="4" name="Slide Number Placeholder 3">
            <a:extLst>
              <a:ext uri="{FF2B5EF4-FFF2-40B4-BE49-F238E27FC236}">
                <a16:creationId xmlns:a16="http://schemas.microsoft.com/office/drawing/2014/main" id="{BA2BE5AA-DCC5-6859-9813-DF8727605BAC}"/>
              </a:ext>
            </a:extLst>
          </p:cNvPr>
          <p:cNvSpPr>
            <a:spLocks noGrp="1"/>
          </p:cNvSpPr>
          <p:nvPr>
            <p:ph type="sldNum" sz="quarter" idx="11"/>
          </p:nvPr>
        </p:nvSpPr>
        <p:spPr/>
        <p:txBody>
          <a:bodyPr/>
          <a:lstStyle/>
          <a:p>
            <a:fld id="{7E1341B0-7904-4148-9082-6535FE1E4D20}" type="slidenum">
              <a:rPr lang="en-US" smtClean="0"/>
              <a:pPr/>
              <a:t>2</a:t>
            </a:fld>
            <a:endParaRPr lang="en-US"/>
          </a:p>
        </p:txBody>
      </p:sp>
      <p:sp>
        <p:nvSpPr>
          <p:cNvPr id="8" name="Rectangle 2">
            <a:extLst>
              <a:ext uri="{FF2B5EF4-FFF2-40B4-BE49-F238E27FC236}">
                <a16:creationId xmlns:a16="http://schemas.microsoft.com/office/drawing/2014/main" id="{17292AE2-6DC7-91F1-2635-B69C6FB3FB5C}"/>
              </a:ext>
            </a:extLst>
          </p:cNvPr>
          <p:cNvSpPr>
            <a:spLocks noGrp="1" noChangeArrowheads="1"/>
          </p:cNvSpPr>
          <p:nvPr>
            <p:ph type="body" sz="quarter" idx="10"/>
          </p:nvPr>
        </p:nvSpPr>
        <p:spPr bwMode="auto">
          <a:xfrm>
            <a:off x="434032" y="1613422"/>
            <a:ext cx="737569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Copyright © 2025. Texas Education Agency. All Rights Reserved.</a:t>
            </a:r>
          </a:p>
          <a:p>
            <a:pPr marL="0" lvl="0" indent="0" defTabSz="914400">
              <a:lnSpc>
                <a:spcPct val="100000"/>
              </a:lnSpc>
              <a:buClrTx/>
              <a:buNone/>
            </a:pPr>
            <a:endPar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endParaRP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Notwithstanding the foregoing, the right to reproduce the copyrighted work is granted to</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Texas public school districts, Texas charter schools, and Texas education service centers</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for non-commercial, non-profit educational use within the state of Texas, and to residents</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of the state of Texas for their own personal, non-commercial, non-profit educational use,</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and provided further that no dollar amount is charged for such reproduced materials</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other than to cover the out-of-pocket cost of reproduction and distribution. No other</a:t>
            </a: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rights, express or implied, are granted hereby.</a:t>
            </a:r>
          </a:p>
          <a:p>
            <a:pPr marL="0" lvl="0" indent="0" defTabSz="914400">
              <a:lnSpc>
                <a:spcPct val="100000"/>
              </a:lnSpc>
              <a:buClrTx/>
              <a:buNone/>
            </a:pPr>
            <a:endPar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endParaRPr>
          </a:p>
          <a:p>
            <a:pPr marL="0" lvl="0" indent="0" defTabSz="914400">
              <a:lnSpc>
                <a:spcPct val="100000"/>
              </a:lnSpc>
              <a:buClrTx/>
              <a:buNone/>
            </a:pP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For more information, please contact </a:t>
            </a: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hlinkClick r:id="rId2"/>
              </a:rPr>
              <a:t>copyrights@tea.texas.gov</a:t>
            </a:r>
            <a:r>
              <a:rPr lang="en-US" altLang="en-US" sz="1200" dirty="0">
                <a:solidFill>
                  <a:srgbClr val="1C252D"/>
                </a:solidFill>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70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180D-3C1C-C899-22BD-80E06BE9F2E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DAEF0E1-1135-3105-170F-5743FA5C5900}"/>
              </a:ext>
            </a:extLst>
          </p:cNvPr>
          <p:cNvSpPr>
            <a:spLocks noGrp="1"/>
          </p:cNvSpPr>
          <p:nvPr>
            <p:ph type="ctrTitle"/>
          </p:nvPr>
        </p:nvSpPr>
        <p:spPr>
          <a:noFill/>
          <a:ln/>
        </p:spPr>
        <p:txBody>
          <a:bodyPr>
            <a:normAutofit/>
          </a:bodyPr>
          <a:lstStyle/>
          <a:p>
            <a:r>
              <a:rPr lang="en-US"/>
              <a:t>Cross-sectional Analyses</a:t>
            </a:r>
            <a:endParaRPr lang="en-US" sz="2400" i="1"/>
          </a:p>
        </p:txBody>
      </p:sp>
      <p:sp>
        <p:nvSpPr>
          <p:cNvPr id="3" name="Slide Number Placeholder 2">
            <a:extLst>
              <a:ext uri="{FF2B5EF4-FFF2-40B4-BE49-F238E27FC236}">
                <a16:creationId xmlns:a16="http://schemas.microsoft.com/office/drawing/2014/main" id="{B58727C5-5A5D-1F1D-5954-2D6C2EBC2CDA}"/>
              </a:ext>
            </a:extLst>
          </p:cNvPr>
          <p:cNvSpPr>
            <a:spLocks noGrp="1"/>
          </p:cNvSpPr>
          <p:nvPr>
            <p:ph type="sldNum" sz="quarter" idx="10"/>
          </p:nvPr>
        </p:nvSpPr>
        <p:spPr/>
        <p:txBody>
          <a:bodyPr/>
          <a:lstStyle/>
          <a:p>
            <a:fld id="{7E1341B0-7904-4148-9082-6535FE1E4D20}" type="slidenum">
              <a:rPr lang="en-US" smtClean="0"/>
              <a:pPr/>
              <a:t>20</a:t>
            </a:fld>
            <a:endParaRPr lang="en-US"/>
          </a:p>
        </p:txBody>
      </p:sp>
    </p:spTree>
    <p:extLst>
      <p:ext uri="{BB962C8B-B14F-4D97-AF65-F5344CB8AC3E}">
        <p14:creationId xmlns:p14="http://schemas.microsoft.com/office/powerpoint/2010/main" val="13679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E163B-2F0B-F515-EBFD-A52730BE51C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5096FA-3C62-A6D4-37F7-380BBA2E9701}"/>
              </a:ext>
            </a:extLst>
          </p:cNvPr>
          <p:cNvSpPr>
            <a:spLocks noGrp="1"/>
          </p:cNvSpPr>
          <p:nvPr>
            <p:ph type="title"/>
          </p:nvPr>
        </p:nvSpPr>
        <p:spPr/>
        <p:txBody>
          <a:bodyPr>
            <a:noAutofit/>
          </a:bodyPr>
          <a:lstStyle/>
          <a:p>
            <a:r>
              <a:rPr lang="en-US" sz="2400"/>
              <a:t>Cross-sectional analysis: Percent of students scoring Approaches Grade Level standard on STAAR-RLA (Cycle 11 standard)</a:t>
            </a:r>
          </a:p>
        </p:txBody>
      </p:sp>
      <p:sp>
        <p:nvSpPr>
          <p:cNvPr id="2" name="TextBox 1">
            <a:extLst>
              <a:ext uri="{FF2B5EF4-FFF2-40B4-BE49-F238E27FC236}">
                <a16:creationId xmlns:a16="http://schemas.microsoft.com/office/drawing/2014/main" id="{427D9A2C-D5B9-C44C-07DC-3064B87EB72D}"/>
              </a:ext>
            </a:extLst>
          </p:cNvPr>
          <p:cNvSpPr txBox="1"/>
          <p:nvPr/>
        </p:nvSpPr>
        <p:spPr>
          <a:xfrm>
            <a:off x="7054970" y="1306424"/>
            <a:ext cx="1854871" cy="3323987"/>
          </a:xfrm>
          <a:prstGeom prst="rect">
            <a:avLst/>
          </a:prstGeom>
          <a:noFill/>
        </p:spPr>
        <p:txBody>
          <a:bodyPr wrap="square" lIns="91440" tIns="45720" rIns="91440" bIns="45720" rtlCol="0" anchor="t">
            <a:spAutoFit/>
          </a:bodyPr>
          <a:lstStyle/>
          <a:p>
            <a:r>
              <a:rPr lang="en-US" sz="1400" dirty="0"/>
              <a:t>From 2023 to 2024, STAAR-RLA performance declined for all groups, but the decline was smaller for </a:t>
            </a:r>
            <a:r>
              <a:rPr lang="en-US" sz="1400" b="1" dirty="0">
                <a:solidFill>
                  <a:schemeClr val="accent5"/>
                </a:solidFill>
              </a:rPr>
              <a:t>Texas ACE participants who met the Cycle 11 attendance standards </a:t>
            </a:r>
            <a:r>
              <a:rPr lang="en-US" sz="1400" dirty="0"/>
              <a:t>than for </a:t>
            </a:r>
            <a:r>
              <a:rPr lang="en-US" sz="1400" b="1" dirty="0">
                <a:solidFill>
                  <a:srgbClr val="C00000"/>
                </a:solidFill>
              </a:rPr>
              <a:t>all students</a:t>
            </a:r>
            <a:r>
              <a:rPr lang="en-US" sz="1400" dirty="0">
                <a:solidFill>
                  <a:srgbClr val="C00000"/>
                </a:solidFill>
              </a:rPr>
              <a:t>, </a:t>
            </a:r>
            <a:r>
              <a:rPr lang="en-US" sz="1400" dirty="0"/>
              <a:t>and </a:t>
            </a:r>
            <a:r>
              <a:rPr lang="en-US" sz="1400" b="1" dirty="0">
                <a:solidFill>
                  <a:srgbClr val="7030A0"/>
                </a:solidFill>
              </a:rPr>
              <a:t>students in Title I schools, </a:t>
            </a:r>
            <a:r>
              <a:rPr lang="en-US" sz="1400" dirty="0"/>
              <a:t>and</a:t>
            </a:r>
            <a:r>
              <a:rPr lang="en-US" sz="1400" b="1" dirty="0">
                <a:solidFill>
                  <a:srgbClr val="FFC000"/>
                </a:solidFill>
              </a:rPr>
              <a:t> </a:t>
            </a:r>
            <a:r>
              <a:rPr lang="en-US" sz="1400" b="1" dirty="0">
                <a:solidFill>
                  <a:schemeClr val="accent3"/>
                </a:solidFill>
              </a:rPr>
              <a:t>nonparticipants.</a:t>
            </a:r>
            <a:r>
              <a:rPr lang="en-US" sz="1400" dirty="0">
                <a:solidFill>
                  <a:schemeClr val="accent3"/>
                </a:solidFill>
              </a:rPr>
              <a:t> </a:t>
            </a:r>
            <a:r>
              <a:rPr lang="en-US" sz="1400" dirty="0"/>
              <a:t>These differences were </a:t>
            </a:r>
            <a:r>
              <a:rPr lang="en-US" sz="1400" b="1" dirty="0"/>
              <a:t>statistically significant.</a:t>
            </a:r>
          </a:p>
        </p:txBody>
      </p:sp>
      <p:graphicFrame>
        <p:nvGraphicFramePr>
          <p:cNvPr id="13" name="Chart 12" descr="State 2023: 77.7%&#10;State 2024: 75.9%***&#10;Title I 2023: 73.4%&#10;Title I 2024: 71.6%**&#10;Nonpartic. 2023: 67.3%&#10;Nonpartic. 2024: 65.7%*&#10;Texas ACE 2023: 69.6%&#10;Texas ACE 2024: 68.7%">
            <a:extLst>
              <a:ext uri="{FF2B5EF4-FFF2-40B4-BE49-F238E27FC236}">
                <a16:creationId xmlns:a16="http://schemas.microsoft.com/office/drawing/2014/main" id="{EBC99651-47BB-BA4A-953A-8C8142AB1651}"/>
              </a:ext>
            </a:extLst>
          </p:cNvPr>
          <p:cNvGraphicFramePr/>
          <p:nvPr>
            <p:extLst>
              <p:ext uri="{D42A27DB-BD31-4B8C-83A1-F6EECF244321}">
                <p14:modId xmlns:p14="http://schemas.microsoft.com/office/powerpoint/2010/main" val="1082652696"/>
              </p:ext>
            </p:extLst>
          </p:nvPr>
        </p:nvGraphicFramePr>
        <p:xfrm>
          <a:off x="654170" y="1306424"/>
          <a:ext cx="6400800" cy="332047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4B4BAAB-E0B5-AFE0-5A72-6C926AA03DDD}"/>
              </a:ext>
            </a:extLst>
          </p:cNvPr>
          <p:cNvSpPr txBox="1"/>
          <p:nvPr/>
        </p:nvSpPr>
        <p:spPr>
          <a:xfrm>
            <a:off x="525163" y="4881761"/>
            <a:ext cx="7733012" cy="1200329"/>
          </a:xfrm>
          <a:prstGeom prst="rect">
            <a:avLst/>
          </a:prstGeom>
          <a:noFill/>
        </p:spPr>
        <p:txBody>
          <a:bodyPr wrap="square" rtlCol="0">
            <a:spAutoFit/>
          </a:bodyPr>
          <a:lstStyle/>
          <a:p>
            <a:r>
              <a:rPr lang="en-US" sz="900"/>
              <a:t>Source. Tx21st Student Tracking System, Public Education Information Management System, and State of Texas Assessments of Academic Readiness (STAAR), 2022-23 and 2023-24. </a:t>
            </a:r>
          </a:p>
          <a:p>
            <a:r>
              <a:rPr lang="en-US" sz="900"/>
              <a:t>Note. Texas ACE Participants are students who met the Cycle 11 attendance standards in either outcome year (2022-23 and 2023-24). Nonparticipants are students who did not participate in 21st CCLC programing during either outcome year. This figure includes 39,530 Texas ACE participants in 2023, 42,427 Texas ACE participants in 2024, 157,037 nonparticipants in 2023, 149,883 nonparticipants in 2024, 2,295,043 statewide students in 2023, 2,315,790 statewide students in 2024, 1,577,499 statewide students in Title I schools in 2023, and 1,619,530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4" name="Slide Number Placeholder 3">
            <a:extLst>
              <a:ext uri="{FF2B5EF4-FFF2-40B4-BE49-F238E27FC236}">
                <a16:creationId xmlns:a16="http://schemas.microsoft.com/office/drawing/2014/main" id="{685D2D85-0684-663B-86A0-107A9C8B9B3E}"/>
              </a:ext>
            </a:extLst>
          </p:cNvPr>
          <p:cNvSpPr>
            <a:spLocks noGrp="1"/>
          </p:cNvSpPr>
          <p:nvPr>
            <p:ph type="sldNum" sz="quarter" idx="11"/>
          </p:nvPr>
        </p:nvSpPr>
        <p:spPr/>
        <p:txBody>
          <a:bodyPr/>
          <a:lstStyle/>
          <a:p>
            <a:fld id="{7E1341B0-7904-4148-9082-6535FE1E4D20}" type="slidenum">
              <a:rPr lang="en-US" smtClean="0"/>
              <a:pPr/>
              <a:t>21</a:t>
            </a:fld>
            <a:endParaRPr lang="en-US"/>
          </a:p>
        </p:txBody>
      </p:sp>
      <p:sp>
        <p:nvSpPr>
          <p:cNvPr id="6" name="TextBox 5">
            <a:extLst>
              <a:ext uri="{FF2B5EF4-FFF2-40B4-BE49-F238E27FC236}">
                <a16:creationId xmlns:a16="http://schemas.microsoft.com/office/drawing/2014/main" id="{28206501-8246-BAD8-E314-E4EF7653D9A5}"/>
              </a:ext>
              <a:ext uri="{C183D7F6-B498-43B3-948B-1728B52AA6E4}">
                <adec:decorative xmlns:adec="http://schemas.microsoft.com/office/drawing/2017/decorative" val="1"/>
              </a:ext>
            </a:extLst>
          </p:cNvPr>
          <p:cNvSpPr txBox="1"/>
          <p:nvPr/>
        </p:nvSpPr>
        <p:spPr>
          <a:xfrm>
            <a:off x="5818910" y="1612670"/>
            <a:ext cx="498763" cy="307777"/>
          </a:xfrm>
          <a:prstGeom prst="rect">
            <a:avLst/>
          </a:prstGeom>
          <a:noFill/>
        </p:spPr>
        <p:txBody>
          <a:bodyPr wrap="square" rtlCol="0">
            <a:spAutoFit/>
          </a:bodyPr>
          <a:lstStyle/>
          <a:p>
            <a:r>
              <a:rPr lang="en-US" sz="1400" dirty="0"/>
              <a:t>***</a:t>
            </a:r>
          </a:p>
        </p:txBody>
      </p:sp>
    </p:spTree>
    <p:extLst>
      <p:ext uri="{BB962C8B-B14F-4D97-AF65-F5344CB8AC3E}">
        <p14:creationId xmlns:p14="http://schemas.microsoft.com/office/powerpoint/2010/main" val="394793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A52B8-6D19-F637-E519-F146600417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CDBB2A-7CBB-98FB-60DF-2101FBA14BD4}"/>
              </a:ext>
            </a:extLst>
          </p:cNvPr>
          <p:cNvSpPr>
            <a:spLocks noGrp="1"/>
          </p:cNvSpPr>
          <p:nvPr>
            <p:ph type="title"/>
          </p:nvPr>
        </p:nvSpPr>
        <p:spPr/>
        <p:txBody>
          <a:bodyPr>
            <a:noAutofit/>
          </a:bodyPr>
          <a:lstStyle/>
          <a:p>
            <a:r>
              <a:rPr lang="en-US" sz="2400"/>
              <a:t>Cross-sectional analysis: Percent of students scoring Approaches Grade Level standard on STAAR-RLA (Cycle 12 standard)</a:t>
            </a:r>
          </a:p>
        </p:txBody>
      </p:sp>
      <p:sp>
        <p:nvSpPr>
          <p:cNvPr id="2" name="TextBox 1">
            <a:extLst>
              <a:ext uri="{FF2B5EF4-FFF2-40B4-BE49-F238E27FC236}">
                <a16:creationId xmlns:a16="http://schemas.microsoft.com/office/drawing/2014/main" id="{95690F8E-A457-8870-A10F-04CEC78B371B}"/>
              </a:ext>
            </a:extLst>
          </p:cNvPr>
          <p:cNvSpPr txBox="1"/>
          <p:nvPr/>
        </p:nvSpPr>
        <p:spPr>
          <a:xfrm>
            <a:off x="7054970" y="1306424"/>
            <a:ext cx="1854871" cy="3539430"/>
          </a:xfrm>
          <a:prstGeom prst="rect">
            <a:avLst/>
          </a:prstGeom>
          <a:noFill/>
        </p:spPr>
        <p:txBody>
          <a:bodyPr wrap="square" lIns="91440" tIns="45720" rIns="91440" bIns="45720" rtlCol="0" anchor="t">
            <a:spAutoFit/>
          </a:bodyPr>
          <a:lstStyle/>
          <a:p>
            <a:r>
              <a:rPr lang="en-US" sz="1400" dirty="0"/>
              <a:t>From 2023 to 2024, STAAR-RLA performance declined for all groups, but the decline was smaller for </a:t>
            </a:r>
            <a:r>
              <a:rPr lang="en-US" sz="1400" b="1" dirty="0">
                <a:solidFill>
                  <a:schemeClr val="accent5"/>
                </a:solidFill>
              </a:rPr>
              <a:t>Texas ACE participants who met the Cycle 12 attendance standards </a:t>
            </a:r>
            <a:r>
              <a:rPr lang="en-US" sz="1400" dirty="0"/>
              <a:t>than for </a:t>
            </a:r>
            <a:r>
              <a:rPr lang="en-US" sz="1400" b="1" dirty="0">
                <a:solidFill>
                  <a:schemeClr val="accent3"/>
                </a:solidFill>
              </a:rPr>
              <a:t>nonparticipants</a:t>
            </a:r>
            <a:r>
              <a:rPr lang="en-US" sz="1400" dirty="0"/>
              <a:t>, </a:t>
            </a:r>
            <a:r>
              <a:rPr lang="en-US" sz="1400" b="1" dirty="0">
                <a:solidFill>
                  <a:srgbClr val="C00000"/>
                </a:solidFill>
              </a:rPr>
              <a:t>all students, </a:t>
            </a:r>
            <a:r>
              <a:rPr lang="en-US" sz="1400" dirty="0">
                <a:solidFill>
                  <a:srgbClr val="000000"/>
                </a:solidFill>
              </a:rPr>
              <a:t>and</a:t>
            </a:r>
            <a:r>
              <a:rPr lang="en-US" sz="1400" dirty="0"/>
              <a:t> </a:t>
            </a:r>
            <a:r>
              <a:rPr lang="en-US" sz="1400" b="1" dirty="0">
                <a:solidFill>
                  <a:srgbClr val="7030A0"/>
                </a:solidFill>
              </a:rPr>
              <a:t>students in Title I schools. </a:t>
            </a:r>
            <a:r>
              <a:rPr lang="en-US" sz="1400" dirty="0"/>
              <a:t>These differences were </a:t>
            </a:r>
            <a:r>
              <a:rPr lang="en-US" sz="1400" b="1" dirty="0"/>
              <a:t>statistically significant.</a:t>
            </a:r>
          </a:p>
        </p:txBody>
      </p:sp>
      <p:graphicFrame>
        <p:nvGraphicFramePr>
          <p:cNvPr id="3" name="Chart 2" descr="State 2023: 77.7%&#10;State 2024: 75.9%***&#10;Title I 2023: 73.4%&#10;Title I 2024: 71.6%***&#10;Nonpartic. 2023: 67.3%&#10;Nonpartic. 2024: 65.7%*&#10;Texas ACE 2023: 70.2%&#10;Texas ACE 2024: 69.7%">
            <a:extLst>
              <a:ext uri="{FF2B5EF4-FFF2-40B4-BE49-F238E27FC236}">
                <a16:creationId xmlns:a16="http://schemas.microsoft.com/office/drawing/2014/main" id="{B7B82663-15D0-1D9C-4E95-76B22D94CF0D}"/>
              </a:ext>
            </a:extLst>
          </p:cNvPr>
          <p:cNvGraphicFramePr/>
          <p:nvPr>
            <p:extLst>
              <p:ext uri="{D42A27DB-BD31-4B8C-83A1-F6EECF244321}">
                <p14:modId xmlns:p14="http://schemas.microsoft.com/office/powerpoint/2010/main" val="1449196777"/>
              </p:ext>
            </p:extLst>
          </p:nvPr>
        </p:nvGraphicFramePr>
        <p:xfrm>
          <a:off x="654170" y="1306424"/>
          <a:ext cx="6400800" cy="332047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76BA05DE-6D86-B095-9117-B1C605D6D578}"/>
              </a:ext>
            </a:extLst>
          </p:cNvPr>
          <p:cNvSpPr txBox="1"/>
          <p:nvPr/>
        </p:nvSpPr>
        <p:spPr>
          <a:xfrm>
            <a:off x="525163" y="4881761"/>
            <a:ext cx="7809212" cy="1200329"/>
          </a:xfrm>
          <a:prstGeom prst="rect">
            <a:avLst/>
          </a:prstGeom>
          <a:noFill/>
        </p:spPr>
        <p:txBody>
          <a:bodyPr wrap="square" rtlCol="0">
            <a:spAutoFit/>
          </a:bodyPr>
          <a:lstStyle/>
          <a:p>
            <a:r>
              <a:rPr lang="en-US" sz="900"/>
              <a:t>Source. Tx21st Student Tracking System, Public Education Information Management System, and State of Texas Assessments of Academic Readiness (STAAR), 2022-23 and 2023-24. </a:t>
            </a:r>
          </a:p>
          <a:p>
            <a:r>
              <a:rPr lang="en-US" sz="900"/>
              <a:t>Note. Texas ACE Participants are students who met the Cycle 12 attendance standards in either outcome year (2022-23 and 2023-24). Nonparticipants are students who did not participate in 21st CCLC programing during either outcome year. This figure includes 31,584 Texas ACE participants in 2023, 35,709 Texas ACE participants in 2024, 157,037 non-participants in 2023, 149,883 non-participants in 2024, 2,295,043 statewide students in 2023, 2,315,790 statewide students in 2024, 1,577,499 statewide students in Title I schools in 2023, and 1,619,530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4" name="Slide Number Placeholder 3">
            <a:extLst>
              <a:ext uri="{FF2B5EF4-FFF2-40B4-BE49-F238E27FC236}">
                <a16:creationId xmlns:a16="http://schemas.microsoft.com/office/drawing/2014/main" id="{C72D3091-BCE1-6009-6ABD-42B01F5E3819}"/>
              </a:ext>
            </a:extLst>
          </p:cNvPr>
          <p:cNvSpPr>
            <a:spLocks noGrp="1"/>
          </p:cNvSpPr>
          <p:nvPr>
            <p:ph type="sldNum" sz="quarter" idx="11"/>
          </p:nvPr>
        </p:nvSpPr>
        <p:spPr/>
        <p:txBody>
          <a:bodyPr/>
          <a:lstStyle/>
          <a:p>
            <a:fld id="{7E1341B0-7904-4148-9082-6535FE1E4D20}" type="slidenum">
              <a:rPr lang="en-US" smtClean="0"/>
              <a:pPr/>
              <a:t>22</a:t>
            </a:fld>
            <a:endParaRPr lang="en-US"/>
          </a:p>
        </p:txBody>
      </p:sp>
      <p:sp>
        <p:nvSpPr>
          <p:cNvPr id="6" name="TextBox 5">
            <a:extLst>
              <a:ext uri="{FF2B5EF4-FFF2-40B4-BE49-F238E27FC236}">
                <a16:creationId xmlns:a16="http://schemas.microsoft.com/office/drawing/2014/main" id="{0F6CF617-F4FA-D140-EEAB-540E9346018E}"/>
              </a:ext>
              <a:ext uri="{C183D7F6-B498-43B3-948B-1728B52AA6E4}">
                <adec:decorative xmlns:adec="http://schemas.microsoft.com/office/drawing/2017/decorative" val="1"/>
              </a:ext>
            </a:extLst>
          </p:cNvPr>
          <p:cNvSpPr txBox="1"/>
          <p:nvPr/>
        </p:nvSpPr>
        <p:spPr>
          <a:xfrm>
            <a:off x="5839691" y="1633451"/>
            <a:ext cx="613063" cy="307777"/>
          </a:xfrm>
          <a:prstGeom prst="rect">
            <a:avLst/>
          </a:prstGeom>
          <a:noFill/>
        </p:spPr>
        <p:txBody>
          <a:bodyPr wrap="square" rtlCol="0">
            <a:spAutoFit/>
          </a:bodyPr>
          <a:lstStyle/>
          <a:p>
            <a:r>
              <a:rPr lang="en-US" sz="1400"/>
              <a:t>***</a:t>
            </a:r>
          </a:p>
        </p:txBody>
      </p:sp>
    </p:spTree>
    <p:extLst>
      <p:ext uri="{BB962C8B-B14F-4D97-AF65-F5344CB8AC3E}">
        <p14:creationId xmlns:p14="http://schemas.microsoft.com/office/powerpoint/2010/main" val="634478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43B65-472B-1814-F39B-4DC6403E3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4D294-6D2D-3558-0B9D-31E0BAD24C63}"/>
              </a:ext>
            </a:extLst>
          </p:cNvPr>
          <p:cNvSpPr>
            <a:spLocks noGrp="1"/>
          </p:cNvSpPr>
          <p:nvPr>
            <p:ph type="title"/>
          </p:nvPr>
        </p:nvSpPr>
        <p:spPr/>
        <p:txBody>
          <a:bodyPr>
            <a:noAutofit/>
          </a:bodyPr>
          <a:lstStyle/>
          <a:p>
            <a:r>
              <a:rPr lang="en-US" sz="2400"/>
              <a:t>Cross-sectional analysis: Percent of students scoring Approaches Grade Level standard on STAAR-Mathematics (Cycle 11 standard)</a:t>
            </a:r>
          </a:p>
        </p:txBody>
      </p:sp>
      <p:sp>
        <p:nvSpPr>
          <p:cNvPr id="2" name="TextBox 1">
            <a:extLst>
              <a:ext uri="{FF2B5EF4-FFF2-40B4-BE49-F238E27FC236}">
                <a16:creationId xmlns:a16="http://schemas.microsoft.com/office/drawing/2014/main" id="{E6AB2996-BB51-56CD-1B47-8C3EF3C94044}"/>
              </a:ext>
            </a:extLst>
          </p:cNvPr>
          <p:cNvSpPr txBox="1"/>
          <p:nvPr/>
        </p:nvSpPr>
        <p:spPr>
          <a:xfrm>
            <a:off x="6945086" y="1339273"/>
            <a:ext cx="1939141" cy="2893100"/>
          </a:xfrm>
          <a:prstGeom prst="rect">
            <a:avLst/>
          </a:prstGeom>
          <a:noFill/>
        </p:spPr>
        <p:txBody>
          <a:bodyPr wrap="square" lIns="91440" tIns="45720" rIns="91440" bIns="45720" rtlCol="0" anchor="t">
            <a:spAutoFit/>
          </a:bodyPr>
          <a:lstStyle/>
          <a:p>
            <a:r>
              <a:rPr lang="en-US" sz="1400" dirty="0"/>
              <a:t>From 2023 to 2024, STAAR-Mathematics performance declined for all groups, but the decline was smaller for </a:t>
            </a:r>
            <a:r>
              <a:rPr lang="en-US" sz="1400" b="1" dirty="0">
                <a:solidFill>
                  <a:schemeClr val="accent5"/>
                </a:solidFill>
              </a:rPr>
              <a:t>Texas ACE participants who met the Cycle 11 attendance standards</a:t>
            </a:r>
            <a:r>
              <a:rPr lang="en-US" sz="1400" dirty="0">
                <a:solidFill>
                  <a:schemeClr val="accent5"/>
                </a:solidFill>
              </a:rPr>
              <a:t> </a:t>
            </a:r>
            <a:r>
              <a:rPr lang="en-US" sz="1400" dirty="0"/>
              <a:t>than for </a:t>
            </a:r>
            <a:r>
              <a:rPr lang="en-US" sz="1400" b="1" dirty="0">
                <a:solidFill>
                  <a:srgbClr val="C00000"/>
                </a:solidFill>
              </a:rPr>
              <a:t>all students </a:t>
            </a:r>
            <a:r>
              <a:rPr lang="en-US" sz="1400" dirty="0">
                <a:solidFill>
                  <a:srgbClr val="000000"/>
                </a:solidFill>
              </a:rPr>
              <a:t>and</a:t>
            </a:r>
            <a:r>
              <a:rPr lang="en-US" sz="1400" dirty="0"/>
              <a:t> </a:t>
            </a:r>
            <a:r>
              <a:rPr lang="en-US" sz="1400" b="1" dirty="0">
                <a:solidFill>
                  <a:srgbClr val="7030A0"/>
                </a:solidFill>
              </a:rPr>
              <a:t>students in Title I schools</a:t>
            </a:r>
            <a:r>
              <a:rPr lang="en-US" sz="1400" dirty="0">
                <a:solidFill>
                  <a:srgbClr val="7030A0"/>
                </a:solidFill>
              </a:rPr>
              <a:t>. </a:t>
            </a:r>
            <a:r>
              <a:rPr lang="en-US" sz="1400" dirty="0"/>
              <a:t>These differences were </a:t>
            </a:r>
            <a:r>
              <a:rPr lang="en-US" sz="1400" b="1" dirty="0"/>
              <a:t>statistically significant.</a:t>
            </a:r>
          </a:p>
        </p:txBody>
      </p:sp>
      <p:graphicFrame>
        <p:nvGraphicFramePr>
          <p:cNvPr id="13" name="Chart 12" descr="State 2023: 71.8%&#10;State 2024: 67.6%***&#10;Title I 2023: 67.5%&#10;Title I 2024: 63.3%*&#10;Nonpartic. 2023: 60.3%&#10;Nonpartic. 2024: 56.3%&#10;Texas ACE 2023: 65.6%&#10;Texas ACE 2024: 62.2%">
            <a:extLst>
              <a:ext uri="{FF2B5EF4-FFF2-40B4-BE49-F238E27FC236}">
                <a16:creationId xmlns:a16="http://schemas.microsoft.com/office/drawing/2014/main" id="{DBE16508-AF7A-5300-E83F-AB3574EDA94B}"/>
              </a:ext>
            </a:extLst>
          </p:cNvPr>
          <p:cNvGraphicFramePr/>
          <p:nvPr>
            <p:extLst>
              <p:ext uri="{D42A27DB-BD31-4B8C-83A1-F6EECF244321}">
                <p14:modId xmlns:p14="http://schemas.microsoft.com/office/powerpoint/2010/main" val="2138214194"/>
              </p:ext>
            </p:extLst>
          </p:nvPr>
        </p:nvGraphicFramePr>
        <p:xfrm>
          <a:off x="620486" y="1397000"/>
          <a:ext cx="6204857" cy="3559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560DF27-F8CA-034F-F494-E51AB2D80E6F}"/>
              </a:ext>
            </a:extLst>
          </p:cNvPr>
          <p:cNvSpPr txBox="1"/>
          <p:nvPr/>
        </p:nvSpPr>
        <p:spPr>
          <a:xfrm>
            <a:off x="525163" y="5081261"/>
            <a:ext cx="7875887" cy="1061829"/>
          </a:xfrm>
          <a:prstGeom prst="rect">
            <a:avLst/>
          </a:prstGeom>
          <a:noFill/>
        </p:spPr>
        <p:txBody>
          <a:bodyPr wrap="square" rtlCol="0">
            <a:spAutoFit/>
          </a:bodyPr>
          <a:lstStyle/>
          <a:p>
            <a:r>
              <a:rPr lang="en-US" sz="900"/>
              <a:t>Source. Tx21st Student Tracking System, Public Education Information Management System, and State of Texas Assessments of Academic Readiness (STAAR) data, 2022-23 and 2023-24. </a:t>
            </a:r>
          </a:p>
          <a:p>
            <a:r>
              <a:rPr lang="en-US" sz="900"/>
              <a:t>Note. Texas ACE Participants are students who met the Cycle 11 attendance standards in either outcome year (2022-23 and 2023-24). Nonparticipants are students who did not participate in 21st CCLC programing during either outcome year. This figure includes: 38,561 participants in 2023, 41,337 participants in 2024, 149,373 nonparticipants in 2023, 143,569 nonparticipants in 2024, 2,172,377 statewide students in 2023, 2,187,980 statewide students in 2024, 1,510,921 statewide students in Title I schools in 2023, and 1,547,697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a:t>
            </a:r>
          </a:p>
        </p:txBody>
      </p:sp>
      <p:sp>
        <p:nvSpPr>
          <p:cNvPr id="4" name="Slide Number Placeholder 3">
            <a:extLst>
              <a:ext uri="{FF2B5EF4-FFF2-40B4-BE49-F238E27FC236}">
                <a16:creationId xmlns:a16="http://schemas.microsoft.com/office/drawing/2014/main" id="{70037013-CB3C-AE8F-2C00-B084BCE34A37}"/>
              </a:ext>
            </a:extLst>
          </p:cNvPr>
          <p:cNvSpPr>
            <a:spLocks noGrp="1"/>
          </p:cNvSpPr>
          <p:nvPr>
            <p:ph type="sldNum" sz="quarter" idx="11"/>
          </p:nvPr>
        </p:nvSpPr>
        <p:spPr/>
        <p:txBody>
          <a:bodyPr/>
          <a:lstStyle/>
          <a:p>
            <a:fld id="{7E1341B0-7904-4148-9082-6535FE1E4D20}" type="slidenum">
              <a:rPr lang="en-US" smtClean="0"/>
              <a:pPr/>
              <a:t>23</a:t>
            </a:fld>
            <a:endParaRPr lang="en-US"/>
          </a:p>
        </p:txBody>
      </p:sp>
    </p:spTree>
    <p:extLst>
      <p:ext uri="{BB962C8B-B14F-4D97-AF65-F5344CB8AC3E}">
        <p14:creationId xmlns:p14="http://schemas.microsoft.com/office/powerpoint/2010/main" val="412752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7ABE9-A63E-7343-16A2-0BE8ED59BC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B56E34C-730F-0B67-90C0-C33E4DD8EFCF}"/>
              </a:ext>
            </a:extLst>
          </p:cNvPr>
          <p:cNvSpPr>
            <a:spLocks noGrp="1"/>
          </p:cNvSpPr>
          <p:nvPr>
            <p:ph type="title"/>
          </p:nvPr>
        </p:nvSpPr>
        <p:spPr/>
        <p:txBody>
          <a:bodyPr>
            <a:noAutofit/>
          </a:bodyPr>
          <a:lstStyle/>
          <a:p>
            <a:r>
              <a:rPr lang="en-US" sz="2400"/>
              <a:t>Cross-sectional analysis: Percent of students scoring Approaches Grade Level standard on STAAR-Mathematics (Cycle 12 standard)</a:t>
            </a:r>
          </a:p>
        </p:txBody>
      </p:sp>
      <p:sp>
        <p:nvSpPr>
          <p:cNvPr id="2" name="TextBox 1">
            <a:extLst>
              <a:ext uri="{FF2B5EF4-FFF2-40B4-BE49-F238E27FC236}">
                <a16:creationId xmlns:a16="http://schemas.microsoft.com/office/drawing/2014/main" id="{540E5D12-408A-1BDE-AE2E-EEF55D5D8B44}"/>
              </a:ext>
            </a:extLst>
          </p:cNvPr>
          <p:cNvSpPr txBox="1"/>
          <p:nvPr/>
        </p:nvSpPr>
        <p:spPr>
          <a:xfrm>
            <a:off x="6945086" y="1339273"/>
            <a:ext cx="1939141" cy="2893100"/>
          </a:xfrm>
          <a:prstGeom prst="rect">
            <a:avLst/>
          </a:prstGeom>
          <a:noFill/>
        </p:spPr>
        <p:txBody>
          <a:bodyPr wrap="square" lIns="91440" tIns="45720" rIns="91440" bIns="45720" rtlCol="0" anchor="t">
            <a:spAutoFit/>
          </a:bodyPr>
          <a:lstStyle/>
          <a:p>
            <a:r>
              <a:rPr lang="en-US" sz="1400" dirty="0"/>
              <a:t>From 2023 to 2024, STAAR-Mathematics performance declined for all groups, but the decline was smaller for </a:t>
            </a:r>
            <a:r>
              <a:rPr lang="en-US" sz="1400" b="1" dirty="0">
                <a:solidFill>
                  <a:schemeClr val="accent5"/>
                </a:solidFill>
              </a:rPr>
              <a:t>Texas ACE participants who met the Cycle 12 attendance standards </a:t>
            </a:r>
            <a:r>
              <a:rPr lang="en-US" sz="1400" dirty="0"/>
              <a:t>than for </a:t>
            </a:r>
            <a:r>
              <a:rPr lang="en-US" sz="1400" b="1" dirty="0">
                <a:solidFill>
                  <a:srgbClr val="C00000"/>
                </a:solidFill>
              </a:rPr>
              <a:t>all students </a:t>
            </a:r>
            <a:r>
              <a:rPr lang="en-US" sz="1400" dirty="0">
                <a:solidFill>
                  <a:srgbClr val="000000"/>
                </a:solidFill>
              </a:rPr>
              <a:t>and</a:t>
            </a:r>
            <a:r>
              <a:rPr lang="en-US" sz="1400" dirty="0"/>
              <a:t> </a:t>
            </a:r>
            <a:r>
              <a:rPr lang="en-US" sz="1400" b="1" dirty="0">
                <a:solidFill>
                  <a:srgbClr val="7030A0"/>
                </a:solidFill>
              </a:rPr>
              <a:t>students in Title I schools</a:t>
            </a:r>
            <a:r>
              <a:rPr lang="en-US" sz="1400" dirty="0">
                <a:solidFill>
                  <a:srgbClr val="7030A0"/>
                </a:solidFill>
              </a:rPr>
              <a:t>. </a:t>
            </a:r>
            <a:r>
              <a:rPr lang="en-US" sz="1400" dirty="0"/>
              <a:t>These differences were </a:t>
            </a:r>
            <a:r>
              <a:rPr lang="en-US" sz="1400" b="1" dirty="0"/>
              <a:t>statistically significant.</a:t>
            </a:r>
          </a:p>
        </p:txBody>
      </p:sp>
      <p:graphicFrame>
        <p:nvGraphicFramePr>
          <p:cNvPr id="13" name="Chart 12" descr="State 2023: 71.8%&#10;State 2024: 67.6%***&#10;Title I 2023: 67.5%&#10;Title I 2024: 63.3%*&#10;Nonpartic. 2023: 60.3%&#10;Nonpartic. 2024: 56.3%&#10;Texas ACE 2023: 66.6%&#10;Texas ACE 2024: 63.3%">
            <a:extLst>
              <a:ext uri="{FF2B5EF4-FFF2-40B4-BE49-F238E27FC236}">
                <a16:creationId xmlns:a16="http://schemas.microsoft.com/office/drawing/2014/main" id="{3A8DF49D-42CB-8118-8C46-FAFF20E2BD33}"/>
              </a:ext>
            </a:extLst>
          </p:cNvPr>
          <p:cNvGraphicFramePr/>
          <p:nvPr>
            <p:extLst>
              <p:ext uri="{D42A27DB-BD31-4B8C-83A1-F6EECF244321}">
                <p14:modId xmlns:p14="http://schemas.microsoft.com/office/powerpoint/2010/main" val="3127648584"/>
              </p:ext>
            </p:extLst>
          </p:nvPr>
        </p:nvGraphicFramePr>
        <p:xfrm>
          <a:off x="620486" y="1397000"/>
          <a:ext cx="6204857" cy="3559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A90BE03-F74D-B6F3-2AB6-CB91F2F3EA5D}"/>
              </a:ext>
            </a:extLst>
          </p:cNvPr>
          <p:cNvSpPr txBox="1"/>
          <p:nvPr/>
        </p:nvSpPr>
        <p:spPr>
          <a:xfrm>
            <a:off x="525163" y="5081261"/>
            <a:ext cx="7847312" cy="1061829"/>
          </a:xfrm>
          <a:prstGeom prst="rect">
            <a:avLst/>
          </a:prstGeom>
          <a:noFill/>
        </p:spPr>
        <p:txBody>
          <a:bodyPr wrap="square" rtlCol="0">
            <a:spAutoFit/>
          </a:bodyPr>
          <a:lstStyle/>
          <a:p>
            <a:r>
              <a:rPr lang="en-US" sz="900"/>
              <a:t>Source. Tx21st Student Tracking System, Public Education Information Management System, and State of Texas Assessments of Academic Readiness (STAAR), 2022-23 and 2023-24. </a:t>
            </a:r>
          </a:p>
          <a:p>
            <a:r>
              <a:rPr lang="en-US" sz="900"/>
              <a:t>Note. Texas ACE Participants are students who met the Cycle 12 attendance standards in either outcome year (2022-23 and 2023-24). Nonparticipants are students who did not participate in 21st CCLC programing during either outcome year. This figure includes 30,862 Texas ACE participants in 2023, 34,776 Texas ACE participants in 2024, 149,373 non-participants in 2023, 143,569 non-participants in 2024, 2,172,377 statewide students in 2023, 2,187,980 statewide students in 2024, 1,510,921 statewide students in Title I schools in 2023, and 1,547,697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a:t>
            </a:r>
          </a:p>
        </p:txBody>
      </p:sp>
      <p:sp>
        <p:nvSpPr>
          <p:cNvPr id="4" name="Slide Number Placeholder 3">
            <a:extLst>
              <a:ext uri="{FF2B5EF4-FFF2-40B4-BE49-F238E27FC236}">
                <a16:creationId xmlns:a16="http://schemas.microsoft.com/office/drawing/2014/main" id="{12890586-8B4B-6A4F-64F8-B2B7A8E85C10}"/>
              </a:ext>
            </a:extLst>
          </p:cNvPr>
          <p:cNvSpPr>
            <a:spLocks noGrp="1"/>
          </p:cNvSpPr>
          <p:nvPr>
            <p:ph type="sldNum" sz="quarter" idx="11"/>
          </p:nvPr>
        </p:nvSpPr>
        <p:spPr/>
        <p:txBody>
          <a:bodyPr/>
          <a:lstStyle/>
          <a:p>
            <a:fld id="{7E1341B0-7904-4148-9082-6535FE1E4D20}" type="slidenum">
              <a:rPr lang="en-US" smtClean="0"/>
              <a:pPr/>
              <a:t>24</a:t>
            </a:fld>
            <a:endParaRPr lang="en-US"/>
          </a:p>
        </p:txBody>
      </p:sp>
    </p:spTree>
    <p:extLst>
      <p:ext uri="{BB962C8B-B14F-4D97-AF65-F5344CB8AC3E}">
        <p14:creationId xmlns:p14="http://schemas.microsoft.com/office/powerpoint/2010/main" val="216891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54C62-5C7F-0F43-DD7C-EF4512F3F6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E23894-4090-8837-B6AE-DFC01CEA8088}"/>
              </a:ext>
            </a:extLst>
          </p:cNvPr>
          <p:cNvSpPr>
            <a:spLocks noGrp="1"/>
          </p:cNvSpPr>
          <p:nvPr>
            <p:ph type="title"/>
          </p:nvPr>
        </p:nvSpPr>
        <p:spPr/>
        <p:txBody>
          <a:bodyPr>
            <a:noAutofit/>
          </a:bodyPr>
          <a:lstStyle/>
          <a:p>
            <a:r>
              <a:rPr lang="en-US" sz="2400" dirty="0"/>
              <a:t>Cross-sectional analysis: </a:t>
            </a:r>
            <a:r>
              <a:rPr lang="en-US" sz="2400" dirty="0">
                <a:cs typeface="Arial"/>
              </a:rPr>
              <a:t>Percent of students who </a:t>
            </a:r>
            <a:r>
              <a:rPr lang="en-US" sz="2400" u="sng" dirty="0">
                <a:cs typeface="Arial"/>
              </a:rPr>
              <a:t>Did Not Meet Grade Level </a:t>
            </a:r>
            <a:r>
              <a:rPr lang="en-US" sz="2400" dirty="0">
                <a:cs typeface="Arial"/>
              </a:rPr>
              <a:t>in the prior year scoring Approaches Grade Level</a:t>
            </a:r>
            <a:r>
              <a:rPr lang="en-US" sz="2400" dirty="0"/>
              <a:t> standard </a:t>
            </a:r>
            <a:r>
              <a:rPr lang="en-US" sz="2400" dirty="0">
                <a:cs typeface="Arial"/>
              </a:rPr>
              <a:t>on STAAR-RLA (Cycle 11 standard)</a:t>
            </a:r>
          </a:p>
        </p:txBody>
      </p:sp>
      <p:sp>
        <p:nvSpPr>
          <p:cNvPr id="3" name="TextBox 2">
            <a:extLst>
              <a:ext uri="{FF2B5EF4-FFF2-40B4-BE49-F238E27FC236}">
                <a16:creationId xmlns:a16="http://schemas.microsoft.com/office/drawing/2014/main" id="{C5C693D4-F48A-7692-8C8E-012C3682C7D4}"/>
              </a:ext>
            </a:extLst>
          </p:cNvPr>
          <p:cNvSpPr txBox="1"/>
          <p:nvPr/>
        </p:nvSpPr>
        <p:spPr>
          <a:xfrm>
            <a:off x="6842318" y="1153856"/>
            <a:ext cx="1854871" cy="3539430"/>
          </a:xfrm>
          <a:prstGeom prst="rect">
            <a:avLst/>
          </a:prstGeom>
          <a:noFill/>
        </p:spPr>
        <p:txBody>
          <a:bodyPr wrap="square" lIns="91440" tIns="45720" rIns="91440" bIns="45720" rtlCol="0" anchor="t">
            <a:spAutoFit/>
          </a:bodyPr>
          <a:lstStyle/>
          <a:p>
            <a:r>
              <a:rPr lang="en-US" sz="1400" dirty="0"/>
              <a:t>All student groups who had previously failed STAAR-Reading or STAAR-RLA had lower passing percentages on STAAR-RLA in 2024 than in 2023, but the decline was smaller for</a:t>
            </a:r>
            <a:r>
              <a:rPr lang="en-US" sz="1400" b="1" dirty="0"/>
              <a:t> </a:t>
            </a:r>
            <a:r>
              <a:rPr lang="en-US" sz="1400" b="1" dirty="0">
                <a:solidFill>
                  <a:schemeClr val="accent5"/>
                </a:solidFill>
              </a:rPr>
              <a:t>Texas ACE participants who met the Cycle 11 attendance standard </a:t>
            </a:r>
            <a:r>
              <a:rPr lang="en-US" sz="1400" dirty="0"/>
              <a:t>than for </a:t>
            </a:r>
            <a:r>
              <a:rPr lang="en-US" sz="1400" b="1" dirty="0">
                <a:solidFill>
                  <a:srgbClr val="C00000"/>
                </a:solidFill>
              </a:rPr>
              <a:t>all students statewide</a:t>
            </a:r>
            <a:r>
              <a:rPr lang="en-US" sz="1400" dirty="0">
                <a:solidFill>
                  <a:srgbClr val="C00000"/>
                </a:solidFill>
              </a:rPr>
              <a:t>. </a:t>
            </a:r>
            <a:r>
              <a:rPr lang="en-US" sz="1400" dirty="0"/>
              <a:t>This difference was </a:t>
            </a:r>
            <a:r>
              <a:rPr lang="en-US" sz="1400" b="1" dirty="0"/>
              <a:t>statistically significant.</a:t>
            </a:r>
          </a:p>
        </p:txBody>
      </p:sp>
      <p:graphicFrame>
        <p:nvGraphicFramePr>
          <p:cNvPr id="13" name="Chart 12" descr="State 2023: 34.9%&#10;State 2024: 30.6%***&#10;Title I 2023: 33.4%&#10;Title I 2024: 30.1%&#10;Nonpartic. 2023: 30.2%&#10;Nonpartic. 2024: 27.1%&#10;Texas ACE 2023: 32.3%&#10;Texas ACE 2024: 30.2%">
            <a:extLst>
              <a:ext uri="{FF2B5EF4-FFF2-40B4-BE49-F238E27FC236}">
                <a16:creationId xmlns:a16="http://schemas.microsoft.com/office/drawing/2014/main" id="{1AADFBB1-0D57-E5F8-6228-0A6895EA5E9E}"/>
              </a:ext>
            </a:extLst>
          </p:cNvPr>
          <p:cNvGraphicFramePr/>
          <p:nvPr>
            <p:extLst>
              <p:ext uri="{D42A27DB-BD31-4B8C-83A1-F6EECF244321}">
                <p14:modId xmlns:p14="http://schemas.microsoft.com/office/powerpoint/2010/main" val="2089722405"/>
              </p:ext>
            </p:extLst>
          </p:nvPr>
        </p:nvGraphicFramePr>
        <p:xfrm>
          <a:off x="587131" y="1265645"/>
          <a:ext cx="6204857" cy="339987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C244569F-1656-4415-CABC-C001A88A48B4}"/>
              </a:ext>
            </a:extLst>
          </p:cNvPr>
          <p:cNvSpPr txBox="1"/>
          <p:nvPr/>
        </p:nvSpPr>
        <p:spPr>
          <a:xfrm>
            <a:off x="446811" y="4879603"/>
            <a:ext cx="7621397" cy="1338828"/>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students who met Cycle 11 attendance standards in either outcome year (2022-23 and 2023-24). Nonparticipants are students who did not participate in 21st CCLC during either outcome year. All students in this table Did Not Meet Grade Level in the prior year STAAR-Reading or STAAR-RLA test. In 2022-23, STAAR-Reading was redesigned and became STAAR-RLA. This figure includes: 10,083 Texas ACE participants in 2023, 10,279 Texas ACE participants in 2024, 42,333 nonparticipants in 2023, 37,818 nonparticipants in 2024, 432,226 statewide students in 2023, 418,932 statewide students in 2024, 344,064 statewide students in Title I schools in 2023, and 341,320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4" name="Slide Number Placeholder 3">
            <a:extLst>
              <a:ext uri="{FF2B5EF4-FFF2-40B4-BE49-F238E27FC236}">
                <a16:creationId xmlns:a16="http://schemas.microsoft.com/office/drawing/2014/main" id="{552EC496-00EC-D3ED-B869-E6694F0EE75C}"/>
              </a:ext>
            </a:extLst>
          </p:cNvPr>
          <p:cNvSpPr>
            <a:spLocks noGrp="1"/>
          </p:cNvSpPr>
          <p:nvPr>
            <p:ph type="sldNum" sz="quarter" idx="11"/>
          </p:nvPr>
        </p:nvSpPr>
        <p:spPr/>
        <p:txBody>
          <a:bodyPr/>
          <a:lstStyle/>
          <a:p>
            <a:fld id="{7E1341B0-7904-4148-9082-6535FE1E4D20}" type="slidenum">
              <a:rPr lang="en-US" smtClean="0"/>
              <a:pPr/>
              <a:t>25</a:t>
            </a:fld>
            <a:endParaRPr lang="en-US"/>
          </a:p>
        </p:txBody>
      </p:sp>
      <p:sp>
        <p:nvSpPr>
          <p:cNvPr id="2" name="TextBox 1">
            <a:extLst>
              <a:ext uri="{FF2B5EF4-FFF2-40B4-BE49-F238E27FC236}">
                <a16:creationId xmlns:a16="http://schemas.microsoft.com/office/drawing/2014/main" id="{6B9D40F7-6775-1E7A-C688-CCE27D83B23F}"/>
              </a:ext>
              <a:ext uri="{C183D7F6-B498-43B3-948B-1728B52AA6E4}">
                <adec:decorative xmlns:adec="http://schemas.microsoft.com/office/drawing/2017/decorative" val="1"/>
              </a:ext>
            </a:extLst>
          </p:cNvPr>
          <p:cNvSpPr txBox="1"/>
          <p:nvPr/>
        </p:nvSpPr>
        <p:spPr>
          <a:xfrm>
            <a:off x="5891646" y="2503916"/>
            <a:ext cx="498763" cy="307777"/>
          </a:xfrm>
          <a:prstGeom prst="rect">
            <a:avLst/>
          </a:prstGeom>
          <a:noFill/>
        </p:spPr>
        <p:txBody>
          <a:bodyPr wrap="square" rtlCol="0">
            <a:spAutoFit/>
          </a:bodyPr>
          <a:lstStyle/>
          <a:p>
            <a:r>
              <a:rPr lang="en-US" sz="1400"/>
              <a:t>***</a:t>
            </a:r>
          </a:p>
        </p:txBody>
      </p:sp>
    </p:spTree>
    <p:extLst>
      <p:ext uri="{BB962C8B-B14F-4D97-AF65-F5344CB8AC3E}">
        <p14:creationId xmlns:p14="http://schemas.microsoft.com/office/powerpoint/2010/main" val="155420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F5D06-5EA8-5BF8-DC56-ECF747C5C9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1540B2-6391-CEA3-C78C-F62F7D032DB6}"/>
              </a:ext>
            </a:extLst>
          </p:cNvPr>
          <p:cNvSpPr>
            <a:spLocks noGrp="1"/>
          </p:cNvSpPr>
          <p:nvPr>
            <p:ph type="title"/>
          </p:nvPr>
        </p:nvSpPr>
        <p:spPr/>
        <p:txBody>
          <a:bodyPr>
            <a:noAutofit/>
          </a:bodyPr>
          <a:lstStyle/>
          <a:p>
            <a:r>
              <a:rPr lang="en-US" sz="2400"/>
              <a:t>Cross-sectional analysis: </a:t>
            </a:r>
            <a:r>
              <a:rPr lang="en-US" sz="2400">
                <a:cs typeface="Arial"/>
              </a:rPr>
              <a:t>Percent of students who </a:t>
            </a:r>
            <a:r>
              <a:rPr lang="en-US" sz="2400" u="sng">
                <a:cs typeface="Arial"/>
              </a:rPr>
              <a:t>Did Not Meet Grade Level </a:t>
            </a:r>
            <a:r>
              <a:rPr lang="en-US" sz="2400">
                <a:cs typeface="Arial"/>
              </a:rPr>
              <a:t>in the prior year scoring Approaches Grade Level</a:t>
            </a:r>
            <a:r>
              <a:rPr lang="en-US" sz="2400"/>
              <a:t> standard </a:t>
            </a:r>
            <a:r>
              <a:rPr lang="en-US" sz="2400">
                <a:cs typeface="Arial"/>
              </a:rPr>
              <a:t>on STAAR-RLA (Cycle 12 standard)</a:t>
            </a:r>
          </a:p>
        </p:txBody>
      </p:sp>
      <p:sp>
        <p:nvSpPr>
          <p:cNvPr id="3" name="TextBox 2">
            <a:extLst>
              <a:ext uri="{FF2B5EF4-FFF2-40B4-BE49-F238E27FC236}">
                <a16:creationId xmlns:a16="http://schemas.microsoft.com/office/drawing/2014/main" id="{14871DCA-56B0-0D89-30A1-0C191D4401D2}"/>
              </a:ext>
            </a:extLst>
          </p:cNvPr>
          <p:cNvSpPr txBox="1"/>
          <p:nvPr/>
        </p:nvSpPr>
        <p:spPr>
          <a:xfrm>
            <a:off x="6945086" y="909285"/>
            <a:ext cx="1970314" cy="3754874"/>
          </a:xfrm>
          <a:prstGeom prst="rect">
            <a:avLst/>
          </a:prstGeom>
          <a:noFill/>
        </p:spPr>
        <p:txBody>
          <a:bodyPr wrap="square" lIns="91440" tIns="45720" rIns="91440" bIns="45720" rtlCol="0" anchor="t">
            <a:spAutoFit/>
          </a:bodyPr>
          <a:lstStyle/>
          <a:p>
            <a:r>
              <a:rPr lang="en-US" sz="1400" dirty="0"/>
              <a:t>All student groups who had previously failed STAAR-Reading or STAAR-RLA had lower passing percentages on STAAR-Reading in 2024 than in 2023, but the decline was  smaller for</a:t>
            </a:r>
            <a:r>
              <a:rPr lang="en-US" sz="1400" b="1" dirty="0"/>
              <a:t> </a:t>
            </a:r>
            <a:r>
              <a:rPr lang="en-US" sz="1400" b="1" dirty="0">
                <a:solidFill>
                  <a:schemeClr val="accent5"/>
                </a:solidFill>
              </a:rPr>
              <a:t>Texas ACE participants meeting the Cycle 12 attendance standard </a:t>
            </a:r>
            <a:r>
              <a:rPr lang="en-US" sz="1400" dirty="0"/>
              <a:t>than for </a:t>
            </a:r>
            <a:r>
              <a:rPr lang="en-US" sz="1400" b="1" dirty="0">
                <a:solidFill>
                  <a:srgbClr val="C00000"/>
                </a:solidFill>
              </a:rPr>
              <a:t>all students statewide, </a:t>
            </a:r>
            <a:r>
              <a:rPr lang="en-US" sz="1400" b="1" dirty="0">
                <a:solidFill>
                  <a:srgbClr val="7030A0"/>
                </a:solidFill>
              </a:rPr>
              <a:t>students at Title I schools, </a:t>
            </a:r>
            <a:r>
              <a:rPr lang="en-US" sz="1400" dirty="0"/>
              <a:t>and</a:t>
            </a:r>
            <a:r>
              <a:rPr lang="en-US" sz="1400" b="1" dirty="0">
                <a:solidFill>
                  <a:srgbClr val="FF0000"/>
                </a:solidFill>
              </a:rPr>
              <a:t> </a:t>
            </a:r>
            <a:r>
              <a:rPr lang="en-US" sz="1400" b="1" dirty="0">
                <a:solidFill>
                  <a:schemeClr val="accent3"/>
                </a:solidFill>
              </a:rPr>
              <a:t>nonparticipants</a:t>
            </a:r>
            <a:r>
              <a:rPr lang="en-US" sz="1400" dirty="0">
                <a:solidFill>
                  <a:schemeClr val="accent3"/>
                </a:solidFill>
              </a:rPr>
              <a:t>. </a:t>
            </a:r>
            <a:r>
              <a:rPr lang="en-US" sz="1400" dirty="0"/>
              <a:t>These differences were </a:t>
            </a:r>
            <a:r>
              <a:rPr lang="en-US" sz="1400" b="1" dirty="0"/>
              <a:t>statistically significant.</a:t>
            </a:r>
          </a:p>
        </p:txBody>
      </p:sp>
      <p:graphicFrame>
        <p:nvGraphicFramePr>
          <p:cNvPr id="13" name="Chart 12" descr="State 2023: 34.9%&#10;State 2024: 30.6%***&#10;Title I 2023: 33.4%&#10;Title I 2024: 30.1%**&#10;Nonpartic. 2023: 30.2%&#10;Nonpartic. 2024: 27.1%*&#10;Texas ACE 2023: 32.5%&#10;Texas ACE 2024: 31.2%">
            <a:extLst>
              <a:ext uri="{FF2B5EF4-FFF2-40B4-BE49-F238E27FC236}">
                <a16:creationId xmlns:a16="http://schemas.microsoft.com/office/drawing/2014/main" id="{29ED2111-27F2-93B7-143C-1C219326F553}"/>
              </a:ext>
            </a:extLst>
          </p:cNvPr>
          <p:cNvGraphicFramePr/>
          <p:nvPr>
            <p:extLst>
              <p:ext uri="{D42A27DB-BD31-4B8C-83A1-F6EECF244321}">
                <p14:modId xmlns:p14="http://schemas.microsoft.com/office/powerpoint/2010/main" val="3422255"/>
              </p:ext>
            </p:extLst>
          </p:nvPr>
        </p:nvGraphicFramePr>
        <p:xfrm>
          <a:off x="587131" y="1265645"/>
          <a:ext cx="6204857" cy="339987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62A51D35-6505-E185-4A99-9CC563FADD57}"/>
              </a:ext>
            </a:extLst>
          </p:cNvPr>
          <p:cNvSpPr txBox="1"/>
          <p:nvPr/>
        </p:nvSpPr>
        <p:spPr>
          <a:xfrm>
            <a:off x="446811" y="4879603"/>
            <a:ext cx="7621397"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students who met Cycle 12 attendance standards in either outcome year (2022-23 and 2023-24). Nonparticipants are students who did not participate in 21st CCLC during either outcome year. All students in this table Did Not Meet Grade Level in the prior year STAAR-Reading or STAAR-RLA test. In 2022-23, STAAR-Reading was redesigned and became STAAR-RLA. This figure includes: 7,869 participants in 2023, 8,355 participants in 2024, 42,333 non-participants in 2023, 37,818 non-participants in 2024, 432,226 statewide students in 2023, 418,932 statewide students in 2024, 344,064 statewide students in Title I schools in 2023, and 341,320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RLA = Reading Language Arts.</a:t>
            </a:r>
          </a:p>
        </p:txBody>
      </p:sp>
      <p:sp>
        <p:nvSpPr>
          <p:cNvPr id="4" name="Slide Number Placeholder 3">
            <a:extLst>
              <a:ext uri="{FF2B5EF4-FFF2-40B4-BE49-F238E27FC236}">
                <a16:creationId xmlns:a16="http://schemas.microsoft.com/office/drawing/2014/main" id="{E162CB32-EBEC-26CA-9466-4E6A780525D6}"/>
              </a:ext>
            </a:extLst>
          </p:cNvPr>
          <p:cNvSpPr>
            <a:spLocks noGrp="1"/>
          </p:cNvSpPr>
          <p:nvPr>
            <p:ph type="sldNum" sz="quarter" idx="11"/>
          </p:nvPr>
        </p:nvSpPr>
        <p:spPr/>
        <p:txBody>
          <a:bodyPr/>
          <a:lstStyle/>
          <a:p>
            <a:fld id="{7E1341B0-7904-4148-9082-6535FE1E4D20}" type="slidenum">
              <a:rPr lang="en-US" smtClean="0"/>
              <a:pPr/>
              <a:t>26</a:t>
            </a:fld>
            <a:endParaRPr lang="en-US"/>
          </a:p>
        </p:txBody>
      </p:sp>
      <p:sp>
        <p:nvSpPr>
          <p:cNvPr id="6" name="TextBox 5">
            <a:extLst>
              <a:ext uri="{FF2B5EF4-FFF2-40B4-BE49-F238E27FC236}">
                <a16:creationId xmlns:a16="http://schemas.microsoft.com/office/drawing/2014/main" id="{26CDC6D8-BEA8-5074-D1D9-5D58C040F544}"/>
              </a:ext>
              <a:ext uri="{C183D7F6-B498-43B3-948B-1728B52AA6E4}">
                <adec:decorative xmlns:adec="http://schemas.microsoft.com/office/drawing/2017/decorative" val="1"/>
              </a:ext>
            </a:extLst>
          </p:cNvPr>
          <p:cNvSpPr txBox="1"/>
          <p:nvPr/>
        </p:nvSpPr>
        <p:spPr>
          <a:xfrm>
            <a:off x="5883764" y="2503916"/>
            <a:ext cx="498763" cy="307777"/>
          </a:xfrm>
          <a:prstGeom prst="rect">
            <a:avLst/>
          </a:prstGeom>
          <a:noFill/>
        </p:spPr>
        <p:txBody>
          <a:bodyPr wrap="square" rtlCol="0">
            <a:spAutoFit/>
          </a:bodyPr>
          <a:lstStyle/>
          <a:p>
            <a:r>
              <a:rPr lang="en-US" sz="1400"/>
              <a:t>***</a:t>
            </a:r>
          </a:p>
        </p:txBody>
      </p:sp>
      <p:sp>
        <p:nvSpPr>
          <p:cNvPr id="7" name="TextBox 6">
            <a:extLst>
              <a:ext uri="{FF2B5EF4-FFF2-40B4-BE49-F238E27FC236}">
                <a16:creationId xmlns:a16="http://schemas.microsoft.com/office/drawing/2014/main" id="{50B2047F-B3A9-74BD-5811-3F0CE3F05B45}"/>
              </a:ext>
              <a:ext uri="{C183D7F6-B498-43B3-948B-1728B52AA6E4}">
                <adec:decorative xmlns:adec="http://schemas.microsoft.com/office/drawing/2017/decorative" val="1"/>
              </a:ext>
            </a:extLst>
          </p:cNvPr>
          <p:cNvSpPr txBox="1"/>
          <p:nvPr/>
        </p:nvSpPr>
        <p:spPr>
          <a:xfrm>
            <a:off x="5836466" y="2886561"/>
            <a:ext cx="498763" cy="307777"/>
          </a:xfrm>
          <a:prstGeom prst="rect">
            <a:avLst/>
          </a:prstGeom>
          <a:noFill/>
        </p:spPr>
        <p:txBody>
          <a:bodyPr wrap="square" rtlCol="0">
            <a:spAutoFit/>
          </a:bodyPr>
          <a:lstStyle/>
          <a:p>
            <a:r>
              <a:rPr lang="en-US" sz="1400"/>
              <a:t>**</a:t>
            </a:r>
          </a:p>
        </p:txBody>
      </p:sp>
      <p:sp>
        <p:nvSpPr>
          <p:cNvPr id="8" name="TextBox 7">
            <a:extLst>
              <a:ext uri="{FF2B5EF4-FFF2-40B4-BE49-F238E27FC236}">
                <a16:creationId xmlns:a16="http://schemas.microsoft.com/office/drawing/2014/main" id="{41FAF77A-F2CE-1877-D2B1-D661FCD79463}"/>
              </a:ext>
              <a:ext uri="{C183D7F6-B498-43B3-948B-1728B52AA6E4}">
                <adec:decorative xmlns:adec="http://schemas.microsoft.com/office/drawing/2017/decorative" val="1"/>
              </a:ext>
            </a:extLst>
          </p:cNvPr>
          <p:cNvSpPr txBox="1"/>
          <p:nvPr/>
        </p:nvSpPr>
        <p:spPr>
          <a:xfrm>
            <a:off x="5883764" y="3290559"/>
            <a:ext cx="498763" cy="307777"/>
          </a:xfrm>
          <a:prstGeom prst="rect">
            <a:avLst/>
          </a:prstGeom>
          <a:noFill/>
        </p:spPr>
        <p:txBody>
          <a:bodyPr wrap="square" rtlCol="0">
            <a:spAutoFit/>
          </a:bodyPr>
          <a:lstStyle/>
          <a:p>
            <a:r>
              <a:rPr lang="en-US" sz="1400"/>
              <a:t>*</a:t>
            </a:r>
          </a:p>
        </p:txBody>
      </p:sp>
    </p:spTree>
    <p:extLst>
      <p:ext uri="{BB962C8B-B14F-4D97-AF65-F5344CB8AC3E}">
        <p14:creationId xmlns:p14="http://schemas.microsoft.com/office/powerpoint/2010/main" val="243995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E0410-1FE1-F5DA-3FEB-46DF02556A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101BDB-1091-26FF-14A1-245F53D12755}"/>
              </a:ext>
            </a:extLst>
          </p:cNvPr>
          <p:cNvSpPr>
            <a:spLocks noGrp="1"/>
          </p:cNvSpPr>
          <p:nvPr>
            <p:ph type="title"/>
          </p:nvPr>
        </p:nvSpPr>
        <p:spPr/>
        <p:txBody>
          <a:bodyPr>
            <a:noAutofit/>
          </a:bodyPr>
          <a:lstStyle/>
          <a:p>
            <a:r>
              <a:rPr lang="en-US" sz="2400"/>
              <a:t>Cross-sectional analysis: </a:t>
            </a:r>
            <a:r>
              <a:rPr lang="en-US" sz="2400">
                <a:cs typeface="Arial"/>
              </a:rPr>
              <a:t>Percent of students who </a:t>
            </a:r>
            <a:r>
              <a:rPr lang="en-US" sz="2400" u="sng">
                <a:cs typeface="Arial"/>
              </a:rPr>
              <a:t>Did Not Meet Grade Level </a:t>
            </a:r>
            <a:r>
              <a:rPr lang="en-US" sz="2400">
                <a:cs typeface="Arial"/>
              </a:rPr>
              <a:t>in the prior year  scoring Approaches Grade Level</a:t>
            </a:r>
            <a:r>
              <a:rPr lang="en-US" sz="2400"/>
              <a:t> standard </a:t>
            </a:r>
            <a:r>
              <a:rPr lang="en-US" sz="2400">
                <a:cs typeface="Arial"/>
              </a:rPr>
              <a:t>on STAAR-Mathematics (Cycle 11 standard)</a:t>
            </a:r>
          </a:p>
        </p:txBody>
      </p:sp>
      <p:sp>
        <p:nvSpPr>
          <p:cNvPr id="2" name="TextBox 1">
            <a:extLst>
              <a:ext uri="{FF2B5EF4-FFF2-40B4-BE49-F238E27FC236}">
                <a16:creationId xmlns:a16="http://schemas.microsoft.com/office/drawing/2014/main" id="{76D1A4DC-0FB7-8BC6-4D0F-0A6A62B2C574}"/>
              </a:ext>
            </a:extLst>
          </p:cNvPr>
          <p:cNvSpPr txBox="1"/>
          <p:nvPr/>
        </p:nvSpPr>
        <p:spPr>
          <a:xfrm>
            <a:off x="6887603" y="1289892"/>
            <a:ext cx="1912354" cy="3108543"/>
          </a:xfrm>
          <a:prstGeom prst="rect">
            <a:avLst/>
          </a:prstGeom>
          <a:noFill/>
        </p:spPr>
        <p:txBody>
          <a:bodyPr wrap="square" lIns="91440" tIns="45720" rIns="91440" bIns="45720" rtlCol="0" anchor="t">
            <a:spAutoFit/>
          </a:bodyPr>
          <a:lstStyle/>
          <a:p>
            <a:r>
              <a:rPr lang="en-US" sz="1400" dirty="0"/>
              <a:t>All student groups who had previously failed STAAR-Mathematics had lower passing percentages on STAAR-Mathematics in 2024 than in 2023, but the decline was smaller for</a:t>
            </a:r>
            <a:r>
              <a:rPr lang="en-US" sz="1400" b="1" dirty="0"/>
              <a:t> </a:t>
            </a:r>
            <a:r>
              <a:rPr lang="en-US" sz="1400" b="1" dirty="0">
                <a:solidFill>
                  <a:schemeClr val="accent5"/>
                </a:solidFill>
              </a:rPr>
              <a:t>Texas ACE participants meeting the Cycle 11 standard </a:t>
            </a:r>
            <a:r>
              <a:rPr lang="en-US" sz="1400" dirty="0"/>
              <a:t>than for </a:t>
            </a:r>
            <a:r>
              <a:rPr lang="en-US" sz="1400" b="1" dirty="0">
                <a:solidFill>
                  <a:srgbClr val="C00000"/>
                </a:solidFill>
              </a:rPr>
              <a:t>all students statewide</a:t>
            </a:r>
            <a:r>
              <a:rPr lang="en-US" sz="1400" dirty="0">
                <a:solidFill>
                  <a:srgbClr val="C00000"/>
                </a:solidFill>
              </a:rPr>
              <a:t>. </a:t>
            </a:r>
            <a:r>
              <a:rPr lang="en-US" sz="1400" dirty="0"/>
              <a:t>This difference was </a:t>
            </a:r>
            <a:r>
              <a:rPr lang="en-US" sz="1400" b="1" dirty="0"/>
              <a:t>statistically significant.</a:t>
            </a:r>
          </a:p>
        </p:txBody>
      </p:sp>
      <p:graphicFrame>
        <p:nvGraphicFramePr>
          <p:cNvPr id="13" name="Chart 12" descr="State 2023: 36.9%&#10;State 2024: 30.9%**&#10;Title I 2023: 35.7%&#10;Title I 2024: 30.3%&#10;Nonpartic. 2023: 32.2%&#10;Nonpartic. 2024: 27.5%&#10;Texas ACE 2023: 36.0%&#10;Texas ACE 2024: 31.6%">
            <a:extLst>
              <a:ext uri="{FF2B5EF4-FFF2-40B4-BE49-F238E27FC236}">
                <a16:creationId xmlns:a16="http://schemas.microsoft.com/office/drawing/2014/main" id="{E714A338-45E5-6493-EFB0-2CFEDE7DE902}"/>
              </a:ext>
            </a:extLst>
          </p:cNvPr>
          <p:cNvGraphicFramePr/>
          <p:nvPr>
            <p:extLst>
              <p:ext uri="{D42A27DB-BD31-4B8C-83A1-F6EECF244321}">
                <p14:modId xmlns:p14="http://schemas.microsoft.com/office/powerpoint/2010/main" val="989226247"/>
              </p:ext>
            </p:extLst>
          </p:nvPr>
        </p:nvGraphicFramePr>
        <p:xfrm>
          <a:off x="620486" y="1397000"/>
          <a:ext cx="6204857" cy="307109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D0361178-AB63-8388-4BAC-F63B8D2536F0}"/>
              </a:ext>
            </a:extLst>
          </p:cNvPr>
          <p:cNvSpPr txBox="1"/>
          <p:nvPr/>
        </p:nvSpPr>
        <p:spPr>
          <a:xfrm>
            <a:off x="434032" y="4676170"/>
            <a:ext cx="7621397"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 </a:t>
            </a:r>
          </a:p>
          <a:p>
            <a:r>
              <a:rPr lang="en-US" sz="900"/>
              <a:t>Note. Texas ACE Participants are students who met Cycle 11 attendance standards in either outcome year (2022-23 and 2023-24). Nonparticipants are students who did not participate in 21st CCLC during either outcome year. All students in this table Did Not Meet Grade Level in the prior year STAAR-Mathematics test. This figure includes: 11,651 Texas ACE participants in 2023, 11,522 Texas ACE participants in 2024, 50,191 nonparticipants in 2023, 43,297 nonparticipants in 2024, 527,548 statewide students in 2023, 492,077 statewide students in 2024, 416,456 statewide students in Title I schools in 2023, and 393,101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a:t>
            </a:r>
          </a:p>
        </p:txBody>
      </p:sp>
      <p:sp>
        <p:nvSpPr>
          <p:cNvPr id="4" name="Slide Number Placeholder 3">
            <a:extLst>
              <a:ext uri="{FF2B5EF4-FFF2-40B4-BE49-F238E27FC236}">
                <a16:creationId xmlns:a16="http://schemas.microsoft.com/office/drawing/2014/main" id="{6FFC28BE-2E2C-4EE5-6F9C-740A97D83190}"/>
              </a:ext>
            </a:extLst>
          </p:cNvPr>
          <p:cNvSpPr>
            <a:spLocks noGrp="1"/>
          </p:cNvSpPr>
          <p:nvPr>
            <p:ph type="sldNum" sz="quarter" idx="11"/>
          </p:nvPr>
        </p:nvSpPr>
        <p:spPr/>
        <p:txBody>
          <a:bodyPr/>
          <a:lstStyle/>
          <a:p>
            <a:fld id="{7E1341B0-7904-4148-9082-6535FE1E4D20}" type="slidenum">
              <a:rPr lang="en-US" smtClean="0"/>
              <a:pPr/>
              <a:t>27</a:t>
            </a:fld>
            <a:endParaRPr lang="en-US"/>
          </a:p>
        </p:txBody>
      </p:sp>
    </p:spTree>
    <p:extLst>
      <p:ext uri="{BB962C8B-B14F-4D97-AF65-F5344CB8AC3E}">
        <p14:creationId xmlns:p14="http://schemas.microsoft.com/office/powerpoint/2010/main" val="175473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58DB-AC7D-8A76-8FF9-E0D8F0C86E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2DE226-351F-3E2D-773F-A76307FF7F83}"/>
              </a:ext>
            </a:extLst>
          </p:cNvPr>
          <p:cNvSpPr>
            <a:spLocks noGrp="1"/>
          </p:cNvSpPr>
          <p:nvPr>
            <p:ph type="title"/>
          </p:nvPr>
        </p:nvSpPr>
        <p:spPr/>
        <p:txBody>
          <a:bodyPr>
            <a:noAutofit/>
          </a:bodyPr>
          <a:lstStyle/>
          <a:p>
            <a:r>
              <a:rPr lang="en-US" sz="2400"/>
              <a:t>Cross-sectional analysis: </a:t>
            </a:r>
            <a:r>
              <a:rPr lang="en-US" sz="2400">
                <a:cs typeface="Arial"/>
              </a:rPr>
              <a:t>Percent of students who </a:t>
            </a:r>
            <a:r>
              <a:rPr lang="en-US" sz="2400" u="sng">
                <a:cs typeface="Arial"/>
              </a:rPr>
              <a:t>Did Not Meet Grade Level </a:t>
            </a:r>
            <a:r>
              <a:rPr lang="en-US" sz="2400">
                <a:cs typeface="Arial"/>
              </a:rPr>
              <a:t>in the prior year scoring Approaches Grade Level</a:t>
            </a:r>
            <a:r>
              <a:rPr lang="en-US" sz="2400"/>
              <a:t> standard </a:t>
            </a:r>
            <a:r>
              <a:rPr lang="en-US" sz="2400">
                <a:cs typeface="Arial"/>
              </a:rPr>
              <a:t>on STAAR-Mathematics (Cycle 12 standard)</a:t>
            </a:r>
          </a:p>
        </p:txBody>
      </p:sp>
      <p:sp>
        <p:nvSpPr>
          <p:cNvPr id="2" name="TextBox 1">
            <a:extLst>
              <a:ext uri="{FF2B5EF4-FFF2-40B4-BE49-F238E27FC236}">
                <a16:creationId xmlns:a16="http://schemas.microsoft.com/office/drawing/2014/main" id="{AAC5CB7C-A11D-27B6-8478-3262307B78D2}"/>
              </a:ext>
            </a:extLst>
          </p:cNvPr>
          <p:cNvSpPr txBox="1"/>
          <p:nvPr/>
        </p:nvSpPr>
        <p:spPr>
          <a:xfrm>
            <a:off x="6887603" y="1289892"/>
            <a:ext cx="1912354" cy="3323987"/>
          </a:xfrm>
          <a:prstGeom prst="rect">
            <a:avLst/>
          </a:prstGeom>
          <a:noFill/>
        </p:spPr>
        <p:txBody>
          <a:bodyPr wrap="square" lIns="91440" tIns="45720" rIns="91440" bIns="45720" rtlCol="0" anchor="t">
            <a:spAutoFit/>
          </a:bodyPr>
          <a:lstStyle/>
          <a:p>
            <a:r>
              <a:rPr lang="en-US" sz="1400" dirty="0"/>
              <a:t>All student groups who had previously failed STAAR-Mathematics had lower passing percentages on STAAR- Mathematics in 2024 than in 2023, but the decline was smaller for</a:t>
            </a:r>
            <a:r>
              <a:rPr lang="en-US" sz="1400" b="1" dirty="0"/>
              <a:t> </a:t>
            </a:r>
            <a:r>
              <a:rPr lang="en-US" sz="1400" b="1" dirty="0">
                <a:solidFill>
                  <a:schemeClr val="accent5"/>
                </a:solidFill>
              </a:rPr>
              <a:t>Texas ACE participants meeting the Cycle 12 standard </a:t>
            </a:r>
            <a:r>
              <a:rPr lang="en-US" sz="1400" dirty="0"/>
              <a:t>than for </a:t>
            </a:r>
            <a:r>
              <a:rPr lang="en-US" sz="1400" b="1" dirty="0">
                <a:solidFill>
                  <a:srgbClr val="C00000"/>
                </a:solidFill>
              </a:rPr>
              <a:t>all students </a:t>
            </a:r>
            <a:r>
              <a:rPr lang="en-US" sz="1400" dirty="0">
                <a:solidFill>
                  <a:schemeClr val="tx2"/>
                </a:solidFill>
              </a:rPr>
              <a:t>and </a:t>
            </a:r>
            <a:r>
              <a:rPr lang="en-US" sz="1400" b="1" dirty="0">
                <a:solidFill>
                  <a:srgbClr val="7030A0"/>
                </a:solidFill>
              </a:rPr>
              <a:t>students at Title I schools</a:t>
            </a:r>
            <a:r>
              <a:rPr lang="en-US" sz="1400" dirty="0">
                <a:solidFill>
                  <a:srgbClr val="7030A0"/>
                </a:solidFill>
              </a:rPr>
              <a:t>. </a:t>
            </a:r>
            <a:r>
              <a:rPr lang="en-US" sz="1400" dirty="0"/>
              <a:t>These differences were </a:t>
            </a:r>
            <a:r>
              <a:rPr lang="en-US" sz="1400" b="1" dirty="0"/>
              <a:t>statistically significant.</a:t>
            </a:r>
          </a:p>
        </p:txBody>
      </p:sp>
      <p:graphicFrame>
        <p:nvGraphicFramePr>
          <p:cNvPr id="13" name="Chart 12" descr="State 2023: 36.9%&#10;State 2024: 30.9%***&#10;Title I 2023: 35.7%&#10;Title I 2024: 30.3%**&#10;Nonpartic. 2023: 32.2%&#10;Nonpartic. 2024: 27.5%&#10;Texas ACE 2023: 36.6%&#10;Texas ACE 2024: 33.0%">
            <a:extLst>
              <a:ext uri="{FF2B5EF4-FFF2-40B4-BE49-F238E27FC236}">
                <a16:creationId xmlns:a16="http://schemas.microsoft.com/office/drawing/2014/main" id="{88225003-5460-4876-1074-CBBF89ADBED2}"/>
              </a:ext>
            </a:extLst>
          </p:cNvPr>
          <p:cNvGraphicFramePr/>
          <p:nvPr>
            <p:extLst>
              <p:ext uri="{D42A27DB-BD31-4B8C-83A1-F6EECF244321}">
                <p14:modId xmlns:p14="http://schemas.microsoft.com/office/powerpoint/2010/main" val="2351108840"/>
              </p:ext>
            </p:extLst>
          </p:nvPr>
        </p:nvGraphicFramePr>
        <p:xfrm>
          <a:off x="620486" y="1397000"/>
          <a:ext cx="6204857" cy="307109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3205CD37-5178-102C-BCFB-EDACA085EB77}"/>
              </a:ext>
            </a:extLst>
          </p:cNvPr>
          <p:cNvSpPr txBox="1"/>
          <p:nvPr/>
        </p:nvSpPr>
        <p:spPr>
          <a:xfrm>
            <a:off x="434032" y="4676170"/>
            <a:ext cx="7621397" cy="1200329"/>
          </a:xfrm>
          <a:prstGeom prst="rect">
            <a:avLst/>
          </a:prstGeom>
          <a:noFill/>
        </p:spPr>
        <p:txBody>
          <a:bodyPr wrap="square" rtlCol="0">
            <a:spAutoFit/>
          </a:bodyPr>
          <a:lstStyle/>
          <a:p>
            <a:r>
              <a:rPr lang="en-US" sz="900"/>
              <a:t>Source. Tx21st Student Tracking System and Public Education Information Management System, 2022-23 and 2023-24. State of Texas Assessments of Academic Readiness (STAAR), 2021-22 to 2023-24. </a:t>
            </a:r>
          </a:p>
          <a:p>
            <a:r>
              <a:rPr lang="en-US" sz="900"/>
              <a:t>Note. Texas ACE Participants are students who met Cycle 12 attendance standards in either outcome year (2022-23 and 2023-24). Nonparticipants are students who did not participate in 21st CCLC during either outcome year. All students in this table Did Not Meet Grade Level in the prior year STAAR-Mathematics test. This figure includes 9,090 participants in 2023, 9,402 participants in 2024, 50,191 non-participants in 2023, 43,297 non-participants in 2024, 527,548 statewide students in 2023, 492,077 statewide students in 2024, 416,456 statewide students in Title I schools in 2023, and 393,101 statewide students in Title I schools in 2024. Statewide and Title I figures exclude Texas ACE participants. Asterisks indicate statistically significant differences from Texas ACE participants: * </a:t>
            </a:r>
            <a:r>
              <a:rPr lang="en-US" sz="900" i="1"/>
              <a:t>p </a:t>
            </a:r>
            <a:r>
              <a:rPr lang="en-US" sz="900"/>
              <a:t>&lt; 0.05, **</a:t>
            </a:r>
            <a:r>
              <a:rPr lang="en-US" sz="900" i="1"/>
              <a:t>p </a:t>
            </a:r>
            <a:r>
              <a:rPr lang="en-US" sz="900"/>
              <a:t>&lt; 0.01, ***</a:t>
            </a:r>
            <a:r>
              <a:rPr lang="en-US" sz="900" i="1"/>
              <a:t>p </a:t>
            </a:r>
            <a:r>
              <a:rPr lang="en-US" sz="900"/>
              <a:t>&lt; 0.001. </a:t>
            </a:r>
          </a:p>
        </p:txBody>
      </p:sp>
      <p:sp>
        <p:nvSpPr>
          <p:cNvPr id="4" name="Slide Number Placeholder 3">
            <a:extLst>
              <a:ext uri="{FF2B5EF4-FFF2-40B4-BE49-F238E27FC236}">
                <a16:creationId xmlns:a16="http://schemas.microsoft.com/office/drawing/2014/main" id="{FFBD5ED6-E7FD-DF50-5085-EFE58DC3FA2A}"/>
              </a:ext>
            </a:extLst>
          </p:cNvPr>
          <p:cNvSpPr>
            <a:spLocks noGrp="1"/>
          </p:cNvSpPr>
          <p:nvPr>
            <p:ph type="sldNum" sz="quarter" idx="11"/>
          </p:nvPr>
        </p:nvSpPr>
        <p:spPr/>
        <p:txBody>
          <a:bodyPr/>
          <a:lstStyle/>
          <a:p>
            <a:fld id="{7E1341B0-7904-4148-9082-6535FE1E4D20}" type="slidenum">
              <a:rPr lang="en-US" smtClean="0"/>
              <a:pPr/>
              <a:t>28</a:t>
            </a:fld>
            <a:endParaRPr lang="en-US"/>
          </a:p>
        </p:txBody>
      </p:sp>
    </p:spTree>
    <p:extLst>
      <p:ext uri="{BB962C8B-B14F-4D97-AF65-F5344CB8AC3E}">
        <p14:creationId xmlns:p14="http://schemas.microsoft.com/office/powerpoint/2010/main" val="2576373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B7AC-D28A-4AD4-AC0A-6F2EB1CF9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EA532-9D1B-285B-553A-5FC24F5A30C3}"/>
              </a:ext>
            </a:extLst>
          </p:cNvPr>
          <p:cNvSpPr>
            <a:spLocks noGrp="1"/>
          </p:cNvSpPr>
          <p:nvPr>
            <p:ph type="title"/>
          </p:nvPr>
        </p:nvSpPr>
        <p:spPr/>
        <p:txBody>
          <a:bodyPr>
            <a:normAutofit/>
          </a:bodyPr>
          <a:lstStyle/>
          <a:p>
            <a:r>
              <a:rPr lang="en-US"/>
              <a:t>Conclusions</a:t>
            </a:r>
          </a:p>
        </p:txBody>
      </p:sp>
      <p:sp>
        <p:nvSpPr>
          <p:cNvPr id="6" name="Content Placeholder 5">
            <a:extLst>
              <a:ext uri="{FF2B5EF4-FFF2-40B4-BE49-F238E27FC236}">
                <a16:creationId xmlns:a16="http://schemas.microsoft.com/office/drawing/2014/main" id="{D825E4AC-BB62-ECF8-D5DD-5F413941113A}"/>
              </a:ext>
            </a:extLst>
          </p:cNvPr>
          <p:cNvSpPr>
            <a:spLocks noGrp="1"/>
          </p:cNvSpPr>
          <p:nvPr>
            <p:ph sz="quarter" idx="18"/>
          </p:nvPr>
        </p:nvSpPr>
        <p:spPr>
          <a:xfrm>
            <a:off x="342899" y="1307592"/>
            <a:ext cx="8682281" cy="4498848"/>
          </a:xfrm>
        </p:spPr>
        <p:txBody>
          <a:bodyPr vert="horz" lIns="0" tIns="0" rIns="0" bIns="0" rtlCol="0" anchor="t">
            <a:normAutofit lnSpcReduction="10000"/>
          </a:bodyPr>
          <a:lstStyle/>
          <a:p>
            <a:pPr marL="0" indent="0">
              <a:buNone/>
            </a:pPr>
            <a:r>
              <a:rPr lang="en-US">
                <a:cs typeface="Arial"/>
              </a:rPr>
              <a:t>These results show promising evidence that </a:t>
            </a:r>
            <a:r>
              <a:rPr lang="en-US" b="1">
                <a:cs typeface="Arial"/>
              </a:rPr>
              <a:t>students who consistently meet the Texas ACE attendance standard </a:t>
            </a:r>
            <a:r>
              <a:rPr lang="en-US">
                <a:cs typeface="Arial"/>
              </a:rPr>
              <a:t>more often pass STAAR-RLA and STAAR-Mathematics than other student groups.</a:t>
            </a:r>
          </a:p>
          <a:p>
            <a:pPr marL="285750" indent="-285750">
              <a:buFont typeface="Arial" panose="020B0604020202020204" pitchFamily="34" charset="0"/>
              <a:buChar char="•"/>
            </a:pPr>
            <a:r>
              <a:rPr lang="en-US">
                <a:cs typeface="Arial"/>
              </a:rPr>
              <a:t>In some cases, </a:t>
            </a:r>
            <a:r>
              <a:rPr lang="en-US" b="1">
                <a:solidFill>
                  <a:schemeClr val="accent3"/>
                </a:solidFill>
                <a:cs typeface="Arial"/>
              </a:rPr>
              <a:t>Texas ACE participation was associated with more growth </a:t>
            </a:r>
            <a:r>
              <a:rPr lang="en-US">
                <a:cs typeface="Arial"/>
              </a:rPr>
              <a:t>than experienced by other groups.</a:t>
            </a:r>
            <a:endParaRPr lang="en-US">
              <a:ea typeface="Calibri"/>
              <a:cs typeface="Arial"/>
            </a:endParaRPr>
          </a:p>
          <a:p>
            <a:pPr marL="628650" lvl="1" indent="-285750">
              <a:buFont typeface="Arial" panose="020B0604020202020204" pitchFamily="34" charset="0"/>
              <a:buChar char="•"/>
            </a:pPr>
            <a:r>
              <a:rPr lang="en-US" i="1">
                <a:cs typeface="Arial"/>
              </a:rPr>
              <a:t>Cohort Analysis: </a:t>
            </a:r>
            <a:r>
              <a:rPr lang="en-US">
                <a:cs typeface="Arial"/>
              </a:rPr>
              <a:t>STAAR-RLA (all students only), STAAR-Mathematics (students who previously Did Not Meet Grade Level).</a:t>
            </a:r>
            <a:endParaRPr lang="en-US">
              <a:ea typeface="Calibri"/>
              <a:cs typeface="Arial"/>
            </a:endParaRPr>
          </a:p>
          <a:p>
            <a:pPr marL="285750" indent="-285750">
              <a:buFont typeface="Arial" panose="020B0604020202020204" pitchFamily="34" charset="0"/>
              <a:buChar char="•"/>
            </a:pPr>
            <a:r>
              <a:rPr lang="en-US">
                <a:cs typeface="Arial"/>
              </a:rPr>
              <a:t>In other cases, </a:t>
            </a:r>
            <a:r>
              <a:rPr lang="en-US" b="1">
                <a:solidFill>
                  <a:schemeClr val="accent3"/>
                </a:solidFill>
                <a:cs typeface="Arial"/>
              </a:rPr>
              <a:t>Texas ACE participation appears to have been a protective factor </a:t>
            </a:r>
            <a:r>
              <a:rPr lang="en-US">
                <a:cs typeface="Arial"/>
              </a:rPr>
              <a:t>that resulted in smaller declines than were experienced by other student groups.</a:t>
            </a:r>
            <a:endParaRPr lang="en-US">
              <a:ea typeface="Calibri"/>
              <a:cs typeface="Arial"/>
            </a:endParaRPr>
          </a:p>
          <a:p>
            <a:pPr marL="628650" lvl="1" indent="-285750">
              <a:buFont typeface="Arial" panose="020B0604020202020204" pitchFamily="34" charset="0"/>
              <a:buChar char="•"/>
            </a:pPr>
            <a:r>
              <a:rPr lang="en-US" i="1">
                <a:cs typeface="Arial"/>
              </a:rPr>
              <a:t>Cohort analysis</a:t>
            </a:r>
            <a:r>
              <a:rPr lang="en-US">
                <a:cs typeface="Arial"/>
              </a:rPr>
              <a:t>: STAAR Mathematics (all students)</a:t>
            </a:r>
            <a:endParaRPr lang="en-US">
              <a:ea typeface="Calibri"/>
              <a:cs typeface="Arial"/>
            </a:endParaRPr>
          </a:p>
          <a:p>
            <a:pPr marL="628650" lvl="1" indent="-285750">
              <a:buFont typeface="Arial" panose="020B0604020202020204" pitchFamily="34" charset="0"/>
              <a:buChar char="•"/>
            </a:pPr>
            <a:r>
              <a:rPr lang="en-US" i="1">
                <a:cs typeface="Arial"/>
              </a:rPr>
              <a:t>Cross-sectional analysis</a:t>
            </a:r>
            <a:r>
              <a:rPr lang="en-US">
                <a:cs typeface="Arial"/>
              </a:rPr>
              <a:t>: STAAR-RLA (all students), STAAR-Mathematics (all students), STAAR-RLA (previously Did Not Meet Grade Level), STAAR-Mathematics (previously Did Not Meet Grade Level)</a:t>
            </a:r>
            <a:endParaRPr lang="en-US">
              <a:ea typeface="Calibri"/>
              <a:cs typeface="Arial"/>
            </a:endParaRPr>
          </a:p>
          <a:p>
            <a:pPr marL="6286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0F2479E9-0D3D-DE26-F23E-D67D62EAED28}"/>
              </a:ext>
            </a:extLst>
          </p:cNvPr>
          <p:cNvSpPr>
            <a:spLocks noGrp="1"/>
          </p:cNvSpPr>
          <p:nvPr>
            <p:ph type="sldNum" sz="quarter" idx="20"/>
          </p:nvPr>
        </p:nvSpPr>
        <p:spPr/>
        <p:txBody>
          <a:bodyPr/>
          <a:lstStyle/>
          <a:p>
            <a:fld id="{7E1341B0-7904-4148-9082-6535FE1E4D20}" type="slidenum">
              <a:rPr lang="en-US" smtClean="0"/>
              <a:pPr/>
              <a:t>29</a:t>
            </a:fld>
            <a:endParaRPr lang="en-US"/>
          </a:p>
        </p:txBody>
      </p:sp>
    </p:spTree>
    <p:extLst>
      <p:ext uri="{BB962C8B-B14F-4D97-AF65-F5344CB8AC3E}">
        <p14:creationId xmlns:p14="http://schemas.microsoft.com/office/powerpoint/2010/main" val="10055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E7BA-0792-E9BC-2181-F2EA32E8B78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3D685B6E-E64F-9E53-0A67-E9D43C7EFA79}"/>
              </a:ext>
            </a:extLst>
          </p:cNvPr>
          <p:cNvSpPr>
            <a:spLocks noGrp="1"/>
          </p:cNvSpPr>
          <p:nvPr>
            <p:ph type="body" sz="quarter" idx="10"/>
          </p:nvPr>
        </p:nvSpPr>
        <p:spPr/>
        <p:txBody>
          <a:bodyPr/>
          <a:lstStyle/>
          <a:p>
            <a:r>
              <a:rPr lang="en-US" dirty="0"/>
              <a:t>Review visualizations of data from the recently prepared Objective 3 Longitudinal Analyses</a:t>
            </a:r>
          </a:p>
          <a:p>
            <a:endParaRPr lang="en-US" dirty="0"/>
          </a:p>
        </p:txBody>
      </p:sp>
      <p:sp>
        <p:nvSpPr>
          <p:cNvPr id="4" name="Slide Number Placeholder 3">
            <a:extLst>
              <a:ext uri="{FF2B5EF4-FFF2-40B4-BE49-F238E27FC236}">
                <a16:creationId xmlns:a16="http://schemas.microsoft.com/office/drawing/2014/main" id="{3AB21449-A140-875B-3784-2BAFE43D59B6}"/>
              </a:ext>
            </a:extLst>
          </p:cNvPr>
          <p:cNvSpPr>
            <a:spLocks noGrp="1"/>
          </p:cNvSpPr>
          <p:nvPr>
            <p:ph type="sldNum" sz="quarter" idx="11"/>
          </p:nvPr>
        </p:nvSpPr>
        <p:spPr/>
        <p:txBody>
          <a:bodyPr/>
          <a:lstStyle/>
          <a:p>
            <a:fld id="{7E1341B0-7904-4148-9082-6535FE1E4D20}" type="slidenum">
              <a:rPr lang="en-US" smtClean="0"/>
              <a:pPr/>
              <a:t>3</a:t>
            </a:fld>
            <a:endParaRPr lang="en-US"/>
          </a:p>
        </p:txBody>
      </p:sp>
    </p:spTree>
    <p:extLst>
      <p:ext uri="{BB962C8B-B14F-4D97-AF65-F5344CB8AC3E}">
        <p14:creationId xmlns:p14="http://schemas.microsoft.com/office/powerpoint/2010/main" val="270849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3223D9-FAB8-8B46-B02A-D182ABAACE1E}"/>
              </a:ext>
            </a:extLst>
          </p:cNvPr>
          <p:cNvSpPr>
            <a:spLocks noGrp="1"/>
          </p:cNvSpPr>
          <p:nvPr>
            <p:ph type="ctrTitle"/>
          </p:nvPr>
        </p:nvSpPr>
        <p:spPr>
          <a:noFill/>
          <a:ln/>
        </p:spPr>
        <p:txBody>
          <a:bodyPr>
            <a:normAutofit/>
          </a:bodyPr>
          <a:lstStyle/>
          <a:p>
            <a:r>
              <a:rPr lang="en-US" dirty="0"/>
              <a:t>Approach</a:t>
            </a:r>
          </a:p>
        </p:txBody>
      </p:sp>
      <p:sp>
        <p:nvSpPr>
          <p:cNvPr id="3" name="Slide Number Placeholder 2">
            <a:extLst>
              <a:ext uri="{FF2B5EF4-FFF2-40B4-BE49-F238E27FC236}">
                <a16:creationId xmlns:a16="http://schemas.microsoft.com/office/drawing/2014/main" id="{99EA4F83-CD5E-435E-B6B0-CE0E9D6C52DF}"/>
              </a:ext>
            </a:extLst>
          </p:cNvPr>
          <p:cNvSpPr>
            <a:spLocks noGrp="1"/>
          </p:cNvSpPr>
          <p:nvPr>
            <p:ph type="sldNum" sz="quarter" idx="10"/>
          </p:nvPr>
        </p:nvSpPr>
        <p:spPr/>
        <p:txBody>
          <a:bodyPr/>
          <a:lstStyle/>
          <a:p>
            <a:fld id="{7E1341B0-7904-4148-9082-6535FE1E4D20}" type="slidenum">
              <a:rPr lang="en-US" smtClean="0"/>
              <a:pPr/>
              <a:t>4</a:t>
            </a:fld>
            <a:endParaRPr lang="en-US"/>
          </a:p>
        </p:txBody>
      </p:sp>
    </p:spTree>
    <p:extLst>
      <p:ext uri="{BB962C8B-B14F-4D97-AF65-F5344CB8AC3E}">
        <p14:creationId xmlns:p14="http://schemas.microsoft.com/office/powerpoint/2010/main" val="67209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Approach – Analysis</a:t>
            </a:r>
          </a:p>
        </p:txBody>
      </p:sp>
      <p:sp>
        <p:nvSpPr>
          <p:cNvPr id="6" name="Content Placeholder 5">
            <a:extLst>
              <a:ext uri="{FF2B5EF4-FFF2-40B4-BE49-F238E27FC236}">
                <a16:creationId xmlns:a16="http://schemas.microsoft.com/office/drawing/2014/main" id="{0734E97C-8F87-EF02-0FF5-D279FC698A9C}"/>
              </a:ext>
            </a:extLst>
          </p:cNvPr>
          <p:cNvSpPr>
            <a:spLocks noGrp="1"/>
          </p:cNvSpPr>
          <p:nvPr>
            <p:ph sz="quarter" idx="18"/>
          </p:nvPr>
        </p:nvSpPr>
        <p:spPr>
          <a:xfrm>
            <a:off x="342899" y="1325880"/>
            <a:ext cx="8682281" cy="4407408"/>
          </a:xfrm>
        </p:spPr>
        <p:txBody>
          <a:bodyPr>
            <a:normAutofit/>
          </a:bodyPr>
          <a:lstStyle/>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presentation summarizes </a:t>
            </a:r>
            <a:r>
              <a:rPr lang="en-US" sz="1600" b="1" dirty="0">
                <a:latin typeface="Calibri" panose="020F0502020204030204" pitchFamily="34" charset="0"/>
                <a:ea typeface="Calibri" panose="020F0502020204030204" pitchFamily="34" charset="0"/>
                <a:cs typeface="Times New Roman" panose="02020603050405020304" pitchFamily="18" charset="0"/>
              </a:rPr>
              <a:t>student-level</a:t>
            </a:r>
            <a:r>
              <a:rPr lang="en-US" sz="1600" dirty="0">
                <a:latin typeface="Calibri" panose="020F0502020204030204" pitchFamily="34" charset="0"/>
                <a:ea typeface="Calibri" panose="020F0502020204030204" pitchFamily="34" charset="0"/>
                <a:cs typeface="Times New Roman" panose="02020603050405020304" pitchFamily="18" charset="0"/>
              </a:rPr>
              <a:t> analyses comparing four groups:</a:t>
            </a:r>
          </a:p>
          <a:p>
            <a:pPr lvl="1">
              <a:buFont typeface="Arial" panose="020B0604020202020204" pitchFamily="34" charset="0"/>
              <a:buChar char="•"/>
            </a:pPr>
            <a:r>
              <a:rPr lang="en-US" sz="1600" b="1" dirty="0">
                <a:solidFill>
                  <a:schemeClr val="accent5"/>
                </a:solidFill>
              </a:rPr>
              <a:t>Texas ACE program participants </a:t>
            </a:r>
            <a:r>
              <a:rPr lang="en-US" sz="1600" dirty="0"/>
              <a:t>who met the Cycle 11 and Cycle 12 attendance standards</a:t>
            </a:r>
          </a:p>
          <a:p>
            <a:pPr lvl="1">
              <a:buFont typeface="Arial" panose="020B0604020202020204" pitchFamily="34" charset="0"/>
              <a:buChar char="•"/>
            </a:pPr>
            <a:r>
              <a:rPr lang="en-US" sz="1600" b="1" dirty="0">
                <a:solidFill>
                  <a:schemeClr val="accent3"/>
                </a:solidFill>
              </a:rPr>
              <a:t>Nonparticipants</a:t>
            </a:r>
            <a:r>
              <a:rPr lang="en-US" sz="1600" dirty="0">
                <a:solidFill>
                  <a:schemeClr val="accent3"/>
                </a:solidFill>
              </a:rPr>
              <a:t> </a:t>
            </a:r>
            <a:r>
              <a:rPr lang="en-US" sz="1600" dirty="0"/>
              <a:t>from the same feeder schools</a:t>
            </a:r>
          </a:p>
          <a:p>
            <a:pPr lvl="1">
              <a:buFont typeface="Arial" panose="020B0604020202020204" pitchFamily="34" charset="0"/>
              <a:buChar char="•"/>
            </a:pPr>
            <a:r>
              <a:rPr lang="en-US" sz="1600" b="1" dirty="0">
                <a:solidFill>
                  <a:srgbClr val="7030A0"/>
                </a:solidFill>
              </a:rPr>
              <a:t>All students in Title I schools </a:t>
            </a:r>
            <a:r>
              <a:rPr lang="en-US" sz="1600" dirty="0"/>
              <a:t>across the state*</a:t>
            </a:r>
          </a:p>
          <a:p>
            <a:pPr lvl="1">
              <a:buFont typeface="Arial" panose="020B0604020202020204" pitchFamily="34" charset="0"/>
              <a:buChar char="•"/>
            </a:pPr>
            <a:r>
              <a:rPr lang="en-US" sz="1600" b="1" dirty="0">
                <a:solidFill>
                  <a:srgbClr val="C00000"/>
                </a:solidFill>
              </a:rPr>
              <a:t>All students </a:t>
            </a:r>
            <a:r>
              <a:rPr lang="en-US" sz="1600" dirty="0"/>
              <a:t>across the state.* </a:t>
            </a:r>
          </a:p>
          <a:p>
            <a:pPr marL="285750" indent="-285750">
              <a:buFont typeface="Arial" panose="020B0604020202020204" pitchFamily="34" charset="0"/>
              <a:buChar char="•"/>
            </a:pPr>
            <a:r>
              <a:rPr lang="en-US" sz="1600" dirty="0"/>
              <a:t>Two types of analysis are presented in these slides: </a:t>
            </a:r>
          </a:p>
          <a:p>
            <a:pPr marL="628650" lvl="1" indent="-285750">
              <a:buFont typeface="Arial" panose="020B0604020202020204" pitchFamily="34" charset="0"/>
              <a:buChar char="•"/>
            </a:pPr>
            <a:r>
              <a:rPr lang="en-US" sz="1600" b="1" dirty="0"/>
              <a:t>Cohort </a:t>
            </a:r>
            <a:r>
              <a:rPr lang="en-US" sz="1600" dirty="0"/>
              <a:t>analyses examine one group of Texas ACE students over the entire period 2022-23 through 2023-24.</a:t>
            </a:r>
          </a:p>
          <a:p>
            <a:pPr marL="628650" lvl="1" indent="-285750">
              <a:buFont typeface="Arial" panose="020B0604020202020204" pitchFamily="34" charset="0"/>
              <a:buChar char="•"/>
            </a:pPr>
            <a:r>
              <a:rPr lang="en-US" sz="1600" b="1" dirty="0"/>
              <a:t>Cross-sectional </a:t>
            </a:r>
            <a:r>
              <a:rPr lang="en-US" sz="1600" dirty="0"/>
              <a:t>analyses examine Texas ACE students who participated in 2022-23 and/or 2023-24</a:t>
            </a:r>
          </a:p>
          <a:p>
            <a:pPr marL="285750" indent="-285750">
              <a:buFont typeface="Arial" panose="020B0604020202020204" pitchFamily="34" charset="0"/>
              <a:buChar char="•"/>
            </a:pPr>
            <a:r>
              <a:rPr lang="en-US" sz="1600" dirty="0"/>
              <a:t>Some slides show data only for students who </a:t>
            </a:r>
            <a:r>
              <a:rPr lang="en-US" sz="1600" b="1" dirty="0"/>
              <a:t>Did Not Meet Grade Level in the same subject area </a:t>
            </a:r>
            <a:r>
              <a:rPr lang="en-US" sz="1600" dirty="0"/>
              <a:t>previously (2021-22 for the cohort analysis and the prior year in the cross-sectional analysis)</a:t>
            </a:r>
            <a:r>
              <a:rPr lang="en-US" sz="1600" dirty="0">
                <a:latin typeface="Calibri" panose="020F0502020204030204" pitchFamily="34" charset="0"/>
                <a:cs typeface="Times New Roman" panose="02020603050405020304" pitchFamily="18" charset="0"/>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extBox 2">
            <a:extLst>
              <a:ext uri="{FF2B5EF4-FFF2-40B4-BE49-F238E27FC236}">
                <a16:creationId xmlns:a16="http://schemas.microsoft.com/office/drawing/2014/main" id="{FBE795B9-30C3-04FF-F817-85DD264669FF}"/>
              </a:ext>
            </a:extLst>
          </p:cNvPr>
          <p:cNvSpPr txBox="1"/>
          <p:nvPr/>
        </p:nvSpPr>
        <p:spPr>
          <a:xfrm>
            <a:off x="409219" y="5715000"/>
            <a:ext cx="8549640" cy="261610"/>
          </a:xfrm>
          <a:prstGeom prst="rect">
            <a:avLst/>
          </a:prstGeom>
          <a:noFill/>
        </p:spPr>
        <p:txBody>
          <a:bodyPr wrap="square" rtlCol="0">
            <a:spAutoFit/>
          </a:bodyPr>
          <a:lstStyle/>
          <a:p>
            <a:r>
              <a:rPr lang="en-US" sz="1100"/>
              <a:t>*Texas ACE Participants were removed from State and Title I figures.</a:t>
            </a:r>
          </a:p>
        </p:txBody>
      </p:sp>
      <p:sp>
        <p:nvSpPr>
          <p:cNvPr id="5" name="Slide Number Placeholder 4">
            <a:extLst>
              <a:ext uri="{FF2B5EF4-FFF2-40B4-BE49-F238E27FC236}">
                <a16:creationId xmlns:a16="http://schemas.microsoft.com/office/drawing/2014/main" id="{B0D688CD-B3DF-4863-9969-F791391AABB4}"/>
              </a:ext>
            </a:extLst>
          </p:cNvPr>
          <p:cNvSpPr>
            <a:spLocks noGrp="1"/>
          </p:cNvSpPr>
          <p:nvPr>
            <p:ph type="sldNum" sz="quarter" idx="20"/>
          </p:nvPr>
        </p:nvSpPr>
        <p:spPr/>
        <p:txBody>
          <a:bodyPr/>
          <a:lstStyle/>
          <a:p>
            <a:fld id="{7E1341B0-7904-4148-9082-6535FE1E4D20}" type="slidenum">
              <a:rPr lang="en-US" smtClean="0"/>
              <a:pPr/>
              <a:t>5</a:t>
            </a:fld>
            <a:endParaRPr lang="en-US"/>
          </a:p>
        </p:txBody>
      </p:sp>
    </p:spTree>
    <p:extLst>
      <p:ext uri="{BB962C8B-B14F-4D97-AF65-F5344CB8AC3E}">
        <p14:creationId xmlns:p14="http://schemas.microsoft.com/office/powerpoint/2010/main" val="56023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F807-2A30-1ACE-3D15-0C888C605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BD67E-4E38-E908-1ABC-5FB28FFCEEE1}"/>
              </a:ext>
            </a:extLst>
          </p:cNvPr>
          <p:cNvSpPr>
            <a:spLocks noGrp="1"/>
          </p:cNvSpPr>
          <p:nvPr>
            <p:ph type="title"/>
          </p:nvPr>
        </p:nvSpPr>
        <p:spPr/>
        <p:txBody>
          <a:bodyPr>
            <a:normAutofit/>
          </a:bodyPr>
          <a:lstStyle/>
          <a:p>
            <a:r>
              <a:rPr lang="en-US" sz="2400" dirty="0"/>
              <a:t>Approach – Statistical Significance Testing</a:t>
            </a:r>
          </a:p>
        </p:txBody>
      </p:sp>
      <p:sp>
        <p:nvSpPr>
          <p:cNvPr id="6" name="Content Placeholder 5">
            <a:extLst>
              <a:ext uri="{FF2B5EF4-FFF2-40B4-BE49-F238E27FC236}">
                <a16:creationId xmlns:a16="http://schemas.microsoft.com/office/drawing/2014/main" id="{5E35554B-93D1-444B-5D18-1261B1326BB6}"/>
              </a:ext>
            </a:extLst>
          </p:cNvPr>
          <p:cNvSpPr>
            <a:spLocks noGrp="1"/>
          </p:cNvSpPr>
          <p:nvPr>
            <p:ph sz="quarter" idx="18"/>
          </p:nvPr>
        </p:nvSpPr>
        <p:spPr>
          <a:xfrm>
            <a:off x="342899" y="1307592"/>
            <a:ext cx="8682281" cy="4498848"/>
          </a:xfrm>
        </p:spPr>
        <p:txBody>
          <a:bodyPr vert="horz" lIns="0" tIns="0" rIns="0" bIns="0" rtlCol="0" anchor="t">
            <a:normAutofit/>
          </a:bodyPr>
          <a:lstStyle/>
          <a:p>
            <a:pPr marL="285750" indent="-285750">
              <a:buFont typeface="Arial" panose="020B0604020202020204" pitchFamily="34" charset="0"/>
              <a:buChar char="•"/>
            </a:pPr>
            <a:r>
              <a:rPr lang="en-US" sz="1600" dirty="0">
                <a:latin typeface="Calibri"/>
                <a:ea typeface="Calibri"/>
                <a:cs typeface="Times New Roman"/>
              </a:rPr>
              <a:t>We calculated the statistical significance of the difference in the change in STAAR Mathematics and Reading Language Arts proficiency rates between Texas ACE participants and comparison groups, including non-participants, statewide averages, and Title I students.</a:t>
            </a:r>
          </a:p>
          <a:p>
            <a:pPr marL="628650" lvl="1" indent="-285750">
              <a:buFont typeface="Arial" panose="020B0604020202020204" pitchFamily="34" charset="0"/>
              <a:buChar char="•"/>
            </a:pPr>
            <a:r>
              <a:rPr lang="en-US" sz="1600" dirty="0">
                <a:latin typeface="Calibri"/>
                <a:ea typeface="Calibri"/>
                <a:cs typeface="Times New Roman"/>
              </a:rPr>
              <a:t>A statistically significant difference (which is denoted by asterisks) indicates that Texas ACE participants improved or declined at a different rate than non-participants between 2023 and 2024. </a:t>
            </a:r>
          </a:p>
          <a:p>
            <a:pPr marL="285750" indent="-285750">
              <a:buFont typeface="Arial" panose="020B0604020202020204" pitchFamily="34" charset="0"/>
              <a:buChar char="•"/>
            </a:pPr>
            <a:r>
              <a:rPr lang="en-US" sz="1600" dirty="0">
                <a:latin typeface="Calibri"/>
                <a:ea typeface="Calibri"/>
                <a:cs typeface="Times New Roman"/>
              </a:rPr>
              <a:t>Because each comparison group (</a:t>
            </a:r>
            <a:r>
              <a:rPr lang="en-US" sz="1600" b="1" dirty="0">
                <a:solidFill>
                  <a:schemeClr val="accent3"/>
                </a:solidFill>
                <a:cs typeface="Arial"/>
              </a:rPr>
              <a:t>Nonparticipants</a:t>
            </a:r>
            <a:r>
              <a:rPr lang="en-US" sz="1600" dirty="0">
                <a:solidFill>
                  <a:schemeClr val="accent3"/>
                </a:solidFill>
                <a:cs typeface="Arial"/>
              </a:rPr>
              <a:t> </a:t>
            </a:r>
            <a:r>
              <a:rPr lang="en-US" sz="1600" b="1" dirty="0">
                <a:solidFill>
                  <a:schemeClr val="accent3"/>
                </a:solidFill>
                <a:cs typeface="Arial"/>
              </a:rPr>
              <a:t>from the same feeder schools, </a:t>
            </a:r>
            <a:r>
              <a:rPr lang="en-US" sz="1600" b="1" dirty="0">
                <a:solidFill>
                  <a:srgbClr val="7030A0"/>
                </a:solidFill>
                <a:cs typeface="Arial"/>
              </a:rPr>
              <a:t>All students in Title I schools, </a:t>
            </a:r>
            <a:r>
              <a:rPr lang="en-US" sz="1600" dirty="0">
                <a:cs typeface="Arial"/>
              </a:rPr>
              <a:t>and</a:t>
            </a:r>
            <a:r>
              <a:rPr lang="en-US" sz="1600" b="1" dirty="0">
                <a:solidFill>
                  <a:srgbClr val="FFC000"/>
                </a:solidFill>
                <a:cs typeface="Arial"/>
              </a:rPr>
              <a:t> </a:t>
            </a:r>
            <a:r>
              <a:rPr lang="en-US" sz="1600" b="1" dirty="0">
                <a:solidFill>
                  <a:srgbClr val="C00000"/>
                </a:solidFill>
                <a:cs typeface="Arial"/>
              </a:rPr>
              <a:t>All students</a:t>
            </a:r>
            <a:r>
              <a:rPr lang="en-US" sz="1600" dirty="0">
                <a:latin typeface="Calibri"/>
                <a:ea typeface="Calibri"/>
                <a:cs typeface="Times New Roman"/>
              </a:rPr>
              <a:t>) was compared to </a:t>
            </a:r>
            <a:r>
              <a:rPr lang="en-US" sz="1600" b="1" dirty="0">
                <a:solidFill>
                  <a:schemeClr val="accent5"/>
                </a:solidFill>
                <a:cs typeface="Arial"/>
              </a:rPr>
              <a:t>Texas ACE participants</a:t>
            </a:r>
            <a:r>
              <a:rPr lang="en-US" sz="1600" dirty="0">
                <a:solidFill>
                  <a:schemeClr val="accent5"/>
                </a:solidFill>
                <a:latin typeface="Calibri"/>
                <a:ea typeface="Calibri"/>
                <a:cs typeface="Times New Roman"/>
              </a:rPr>
              <a:t>, </a:t>
            </a:r>
            <a:r>
              <a:rPr lang="en-US" sz="1600" dirty="0">
                <a:latin typeface="Calibri"/>
                <a:ea typeface="Calibri"/>
                <a:cs typeface="Times New Roman"/>
              </a:rPr>
              <a:t>statistical significance asterisks indicate that this nonparticipant comparison was statistically significantly different from the participant group. </a:t>
            </a:r>
          </a:p>
          <a:p>
            <a:pPr marL="285750" indent="-285750">
              <a:buFont typeface="Arial" panose="020B0604020202020204" pitchFamily="34" charset="0"/>
              <a:buChar char="•"/>
            </a:pPr>
            <a:r>
              <a:rPr lang="en-US" sz="1600" dirty="0">
                <a:latin typeface="Calibri"/>
                <a:ea typeface="Calibri"/>
                <a:cs typeface="Times New Roman"/>
              </a:rPr>
              <a:t>The statistical significance of the trend between 2023 and 2024 was obtained by estimating a logistic regression which interacted ACE participation with year to ascertain whether the slope of the lines were different for participating students than nonparticipating students, including robust standard errors.</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E536715-C391-A7E8-7C15-5F93EC4A041D}"/>
              </a:ext>
            </a:extLst>
          </p:cNvPr>
          <p:cNvSpPr>
            <a:spLocks noGrp="1"/>
          </p:cNvSpPr>
          <p:nvPr>
            <p:ph type="sldNum" sz="quarter" idx="20"/>
          </p:nvPr>
        </p:nvSpPr>
        <p:spPr/>
        <p:txBody>
          <a:bodyPr/>
          <a:lstStyle/>
          <a:p>
            <a:fld id="{7E1341B0-7904-4148-9082-6535FE1E4D20}" type="slidenum">
              <a:rPr lang="en-US" smtClean="0"/>
              <a:pPr/>
              <a:t>6</a:t>
            </a:fld>
            <a:endParaRPr lang="en-US"/>
          </a:p>
        </p:txBody>
      </p:sp>
    </p:spTree>
    <p:extLst>
      <p:ext uri="{BB962C8B-B14F-4D97-AF65-F5344CB8AC3E}">
        <p14:creationId xmlns:p14="http://schemas.microsoft.com/office/powerpoint/2010/main" val="415030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5FB1-8E1A-A1E3-C81F-BF61EE336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7FB77-9E61-E6EB-C697-8004CA2BF96D}"/>
              </a:ext>
            </a:extLst>
          </p:cNvPr>
          <p:cNvSpPr>
            <a:spLocks noGrp="1"/>
          </p:cNvSpPr>
          <p:nvPr>
            <p:ph type="title"/>
          </p:nvPr>
        </p:nvSpPr>
        <p:spPr/>
        <p:txBody>
          <a:bodyPr>
            <a:normAutofit/>
          </a:bodyPr>
          <a:lstStyle/>
          <a:p>
            <a:r>
              <a:rPr lang="en-US" sz="2400"/>
              <a:t>The cohort analysis includes Cycle 11 participants only.</a:t>
            </a:r>
          </a:p>
        </p:txBody>
      </p:sp>
      <p:sp>
        <p:nvSpPr>
          <p:cNvPr id="6" name="Content Placeholder 5">
            <a:extLst>
              <a:ext uri="{FF2B5EF4-FFF2-40B4-BE49-F238E27FC236}">
                <a16:creationId xmlns:a16="http://schemas.microsoft.com/office/drawing/2014/main" id="{DA9EDE70-D34E-1FDC-E531-A440E98283A8}"/>
              </a:ext>
            </a:extLst>
          </p:cNvPr>
          <p:cNvSpPr>
            <a:spLocks noGrp="1"/>
          </p:cNvSpPr>
          <p:nvPr>
            <p:ph sz="quarter" idx="18"/>
          </p:nvPr>
        </p:nvSpPr>
        <p:spPr>
          <a:xfrm>
            <a:off x="342899" y="1307592"/>
            <a:ext cx="8682281" cy="4080196"/>
          </a:xfrm>
        </p:spPr>
        <p:txBody>
          <a:bodyPr vert="horz" lIns="0" tIns="0" rIns="0" bIns="0" rtlCol="0" anchor="t">
            <a:normAutofit/>
          </a:bodyPr>
          <a:lstStyle/>
          <a:p>
            <a:pPr marL="0" lvl="0" indent="0">
              <a:buNone/>
            </a:pPr>
            <a:r>
              <a:rPr lang="en-US" dirty="0"/>
              <a:t>For the </a:t>
            </a:r>
            <a:r>
              <a:rPr lang="en-US" b="1" dirty="0"/>
              <a:t>cohort </a:t>
            </a:r>
            <a:r>
              <a:rPr lang="en-US" dirty="0"/>
              <a:t>analyses:</a:t>
            </a:r>
            <a:endParaRPr lang="en-US" dirty="0">
              <a:cs typeface="Arial"/>
            </a:endParaRPr>
          </a:p>
          <a:p>
            <a:r>
              <a:rPr lang="en-US" dirty="0">
                <a:cs typeface="Arial"/>
              </a:rPr>
              <a:t>Students must have completed a STAAR test in Reading </a:t>
            </a:r>
            <a:r>
              <a:rPr lang="en-US" dirty="0">
                <a:ea typeface="Calibri"/>
                <a:cs typeface="Times New Roman"/>
              </a:rPr>
              <a:t>Language Arts</a:t>
            </a:r>
            <a:r>
              <a:rPr lang="en-US" dirty="0">
                <a:cs typeface="Arial"/>
              </a:rPr>
              <a:t> (RLA) and/or Mathematics in 2023.</a:t>
            </a:r>
            <a:endParaRPr lang="en-US" dirty="0">
              <a:ea typeface="Calibri"/>
              <a:cs typeface="Arial"/>
            </a:endParaRPr>
          </a:p>
          <a:p>
            <a:pPr lvl="0"/>
            <a:r>
              <a:rPr lang="en-US" dirty="0">
                <a:cs typeface="Arial"/>
              </a:rPr>
              <a:t>Texas ACE students must have met Texas ACE participation standard in 2023 </a:t>
            </a:r>
            <a:r>
              <a:rPr lang="en-US" b="1" dirty="0">
                <a:cs typeface="Arial"/>
              </a:rPr>
              <a:t>and</a:t>
            </a:r>
            <a:r>
              <a:rPr lang="en-US" dirty="0">
                <a:cs typeface="Arial"/>
              </a:rPr>
              <a:t> 2024.</a:t>
            </a:r>
            <a:endParaRPr lang="en-US" dirty="0">
              <a:ea typeface="Calibri"/>
              <a:cs typeface="Arial"/>
            </a:endParaRPr>
          </a:p>
          <a:p>
            <a:pPr lvl="0"/>
            <a:r>
              <a:rPr lang="en-US" dirty="0">
                <a:cs typeface="Arial"/>
              </a:rPr>
              <a:t>Non-participating students must not have participated in the 21st Century Community Learning Center (CCLC) program in </a:t>
            </a:r>
            <a:r>
              <a:rPr lang="en-US" b="1" dirty="0">
                <a:cs typeface="Arial"/>
              </a:rPr>
              <a:t>either</a:t>
            </a:r>
            <a:r>
              <a:rPr lang="en-US" dirty="0">
                <a:cs typeface="Arial"/>
              </a:rPr>
              <a:t> of the outcome years.</a:t>
            </a:r>
          </a:p>
          <a:p>
            <a:r>
              <a:rPr lang="en-US" dirty="0"/>
              <a:t>For the analysis of those who Did Not Meet Grade Level previously, students who took the same subject STAAR test in 2022, the baseline year, and have scored “Did Not Meet Grade Level” in this year are included.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endParaRPr lang="en-US" dirty="0">
              <a:latin typeface="Calibri" panose="020F0502020204030204" pitchFamily="34" charset="0"/>
              <a:ea typeface="Calibri" panose="020F0502020204030204" pitchFamily="34" charset="0"/>
              <a:cs typeface="Arial"/>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46DE6D1-051A-7964-6455-5D3864C0DC0C}"/>
              </a:ext>
            </a:extLst>
          </p:cNvPr>
          <p:cNvSpPr>
            <a:spLocks noGrp="1"/>
          </p:cNvSpPr>
          <p:nvPr>
            <p:ph type="sldNum" sz="quarter" idx="20"/>
          </p:nvPr>
        </p:nvSpPr>
        <p:spPr/>
        <p:txBody>
          <a:bodyPr/>
          <a:lstStyle/>
          <a:p>
            <a:fld id="{7E1341B0-7904-4148-9082-6535FE1E4D20}" type="slidenum">
              <a:rPr lang="en-US" smtClean="0"/>
              <a:pPr/>
              <a:t>7</a:t>
            </a:fld>
            <a:endParaRPr lang="en-US"/>
          </a:p>
        </p:txBody>
      </p:sp>
    </p:spTree>
    <p:extLst>
      <p:ext uri="{BB962C8B-B14F-4D97-AF65-F5344CB8AC3E}">
        <p14:creationId xmlns:p14="http://schemas.microsoft.com/office/powerpoint/2010/main" val="159738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78374-9493-DEC1-EEB1-EBCD13C3B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9C7CC-222D-7511-761F-81B85262871F}"/>
              </a:ext>
            </a:extLst>
          </p:cNvPr>
          <p:cNvSpPr>
            <a:spLocks noGrp="1"/>
          </p:cNvSpPr>
          <p:nvPr>
            <p:ph type="title"/>
          </p:nvPr>
        </p:nvSpPr>
        <p:spPr/>
        <p:txBody>
          <a:bodyPr>
            <a:normAutofit/>
          </a:bodyPr>
          <a:lstStyle/>
          <a:p>
            <a:r>
              <a:rPr lang="en-US" sz="2400"/>
              <a:t>The cross-sectional analysis includes Cycle 11 and 12 participants. </a:t>
            </a:r>
          </a:p>
        </p:txBody>
      </p:sp>
      <p:sp>
        <p:nvSpPr>
          <p:cNvPr id="6" name="Content Placeholder 5">
            <a:extLst>
              <a:ext uri="{FF2B5EF4-FFF2-40B4-BE49-F238E27FC236}">
                <a16:creationId xmlns:a16="http://schemas.microsoft.com/office/drawing/2014/main" id="{13DA5F46-0F80-2D10-9B7E-F386BB5B5F60}"/>
              </a:ext>
            </a:extLst>
          </p:cNvPr>
          <p:cNvSpPr>
            <a:spLocks noGrp="1"/>
          </p:cNvSpPr>
          <p:nvPr>
            <p:ph sz="quarter" idx="18"/>
          </p:nvPr>
        </p:nvSpPr>
        <p:spPr>
          <a:xfrm>
            <a:off x="342899" y="1307592"/>
            <a:ext cx="8682281" cy="4498848"/>
          </a:xfrm>
        </p:spPr>
        <p:txBody>
          <a:bodyPr vert="horz" lIns="0" tIns="0" rIns="0" bIns="0" rtlCol="0" anchor="t">
            <a:normAutofit/>
          </a:bodyPr>
          <a:lstStyle/>
          <a:p>
            <a:pPr marL="0" lvl="0" indent="0">
              <a:buNone/>
            </a:pPr>
            <a:r>
              <a:rPr lang="en-US" dirty="0"/>
              <a:t>For the </a:t>
            </a:r>
            <a:r>
              <a:rPr lang="en-US" b="1" dirty="0"/>
              <a:t>cross-sectional </a:t>
            </a:r>
            <a:r>
              <a:rPr lang="en-US" dirty="0"/>
              <a:t>analyses:</a:t>
            </a:r>
            <a:endParaRPr lang="en-US" dirty="0">
              <a:cs typeface="Arial"/>
            </a:endParaRPr>
          </a:p>
          <a:p>
            <a:r>
              <a:rPr lang="en-US" dirty="0">
                <a:cs typeface="Arial"/>
              </a:rPr>
              <a:t>Students must have completed a STAAR test in Reading Language Arts (RLA) and/or Mathematics in each year they are included.</a:t>
            </a:r>
            <a:endParaRPr lang="en-US" dirty="0">
              <a:ea typeface="Calibri"/>
              <a:cs typeface="Arial"/>
            </a:endParaRPr>
          </a:p>
          <a:p>
            <a:pPr lvl="0"/>
            <a:r>
              <a:rPr lang="en-US" dirty="0">
                <a:cs typeface="Arial"/>
              </a:rPr>
              <a:t>Texas ACE students must have met Texas ACE participation standard in that outcome year (2023 or 2024).</a:t>
            </a:r>
            <a:endParaRPr lang="en-US" dirty="0">
              <a:ea typeface="Calibri"/>
              <a:cs typeface="Arial"/>
            </a:endParaRPr>
          </a:p>
          <a:p>
            <a:pPr lvl="0"/>
            <a:r>
              <a:rPr lang="en-US" dirty="0">
                <a:cs typeface="Arial"/>
              </a:rPr>
              <a:t>Non-participating students must not have participated in the 21st Century Community Learning Center (CCLC) program in that outcome year.</a:t>
            </a:r>
          </a:p>
          <a:p>
            <a:r>
              <a:rPr lang="en-US" dirty="0"/>
              <a:t>For the analysis of those who Did Not Meet Grade Level in the prior year, students who took the same subject STAAR test in the prior year (2022 for 2023 and 2023 for 2024)  and scored “Did Not Meet Grade Level” on that test are included.</a:t>
            </a:r>
            <a:endParaRPr lang="en-US" dirty="0">
              <a:latin typeface="Calibri" panose="020F0502020204030204" pitchFamily="34" charset="0"/>
              <a:ea typeface="Calibri" panose="020F0502020204030204" pitchFamily="34" charset="0"/>
              <a:cs typeface="Arial"/>
            </a:endParaRPr>
          </a:p>
        </p:txBody>
      </p:sp>
      <p:sp>
        <p:nvSpPr>
          <p:cNvPr id="5" name="Slide Number Placeholder 4">
            <a:extLst>
              <a:ext uri="{FF2B5EF4-FFF2-40B4-BE49-F238E27FC236}">
                <a16:creationId xmlns:a16="http://schemas.microsoft.com/office/drawing/2014/main" id="{A9EB0EC6-5EF1-7C98-1777-C954FF1958EF}"/>
              </a:ext>
            </a:extLst>
          </p:cNvPr>
          <p:cNvSpPr>
            <a:spLocks noGrp="1"/>
          </p:cNvSpPr>
          <p:nvPr>
            <p:ph type="sldNum" sz="quarter" idx="20"/>
          </p:nvPr>
        </p:nvSpPr>
        <p:spPr/>
        <p:txBody>
          <a:bodyPr/>
          <a:lstStyle/>
          <a:p>
            <a:fld id="{7E1341B0-7904-4148-9082-6535FE1E4D20}" type="slidenum">
              <a:rPr lang="en-US" smtClean="0"/>
              <a:pPr/>
              <a:t>8</a:t>
            </a:fld>
            <a:endParaRPr lang="en-US"/>
          </a:p>
        </p:txBody>
      </p:sp>
    </p:spTree>
    <p:extLst>
      <p:ext uri="{BB962C8B-B14F-4D97-AF65-F5344CB8AC3E}">
        <p14:creationId xmlns:p14="http://schemas.microsoft.com/office/powerpoint/2010/main" val="355019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851B8-0066-AD8C-677F-EDFFEE2448B8}"/>
              </a:ext>
            </a:extLst>
          </p:cNvPr>
          <p:cNvSpPr>
            <a:spLocks noGrp="1"/>
          </p:cNvSpPr>
          <p:nvPr>
            <p:ph type="title"/>
          </p:nvPr>
        </p:nvSpPr>
        <p:spPr>
          <a:xfrm>
            <a:off x="342900" y="0"/>
            <a:ext cx="8566322" cy="996696"/>
          </a:xfrm>
        </p:spPr>
        <p:txBody>
          <a:bodyPr anchor="b">
            <a:normAutofit/>
          </a:bodyPr>
          <a:lstStyle/>
          <a:p>
            <a:r>
              <a:rPr lang="en-US" sz="2800" dirty="0">
                <a:cs typeface="Arial"/>
              </a:rPr>
              <a:t>Texas ACE Attendance Dosage Groups - Cycle 11 standard </a:t>
            </a:r>
            <a:endParaRPr lang="en-US" sz="2800" dirty="0">
              <a:ea typeface="Calibri"/>
              <a:cs typeface="Arial"/>
            </a:endParaRPr>
          </a:p>
        </p:txBody>
      </p:sp>
      <p:graphicFrame>
        <p:nvGraphicFramePr>
          <p:cNvPr id="8" name="Table 7">
            <a:extLst>
              <a:ext uri="{FF2B5EF4-FFF2-40B4-BE49-F238E27FC236}">
                <a16:creationId xmlns:a16="http://schemas.microsoft.com/office/drawing/2014/main" id="{AFC039A8-1DCB-E09B-BD3D-A2FAD2D120EB}"/>
              </a:ext>
            </a:extLst>
          </p:cNvPr>
          <p:cNvGraphicFramePr>
            <a:graphicFrameLocks noGrp="1"/>
          </p:cNvGraphicFramePr>
          <p:nvPr>
            <p:extLst>
              <p:ext uri="{D42A27DB-BD31-4B8C-83A1-F6EECF244321}">
                <p14:modId xmlns:p14="http://schemas.microsoft.com/office/powerpoint/2010/main" val="176689705"/>
              </p:ext>
            </p:extLst>
          </p:nvPr>
        </p:nvGraphicFramePr>
        <p:xfrm>
          <a:off x="342900" y="1308100"/>
          <a:ext cx="8348518" cy="4018372"/>
        </p:xfrm>
        <a:graphic>
          <a:graphicData uri="http://schemas.openxmlformats.org/drawingml/2006/table">
            <a:tbl>
              <a:tblPr firstRow="1" bandRow="1">
                <a:tableStyleId>{577794B7-0F68-450A-8CF4-2D9CDB5CE098}</a:tableStyleId>
              </a:tblPr>
              <a:tblGrid>
                <a:gridCol w="2585027">
                  <a:extLst>
                    <a:ext uri="{9D8B030D-6E8A-4147-A177-3AD203B41FA5}">
                      <a16:colId xmlns:a16="http://schemas.microsoft.com/office/drawing/2014/main" val="3584064095"/>
                    </a:ext>
                  </a:extLst>
                </a:gridCol>
                <a:gridCol w="5763491">
                  <a:extLst>
                    <a:ext uri="{9D8B030D-6E8A-4147-A177-3AD203B41FA5}">
                      <a16:colId xmlns:a16="http://schemas.microsoft.com/office/drawing/2014/main" val="1676957290"/>
                    </a:ext>
                  </a:extLst>
                </a:gridCol>
              </a:tblGrid>
              <a:tr h="0">
                <a:tc>
                  <a:txBody>
                    <a:bodyPr/>
                    <a:lstStyle/>
                    <a:p>
                      <a:r>
                        <a:rPr lang="en-US" sz="1800" dirty="0">
                          <a:latin typeface="+mn-lt"/>
                        </a:rPr>
                        <a:t>Group</a:t>
                      </a:r>
                    </a:p>
                  </a:txBody>
                  <a:tcPr/>
                </a:tc>
                <a:tc>
                  <a:txBody>
                    <a:bodyPr/>
                    <a:lstStyle/>
                    <a:p>
                      <a:r>
                        <a:rPr lang="en-US" sz="1800">
                          <a:latin typeface="+mn-lt"/>
                        </a:rPr>
                        <a:t>Definition</a:t>
                      </a:r>
                    </a:p>
                  </a:txBody>
                  <a:tcPr/>
                </a:tc>
                <a:extLst>
                  <a:ext uri="{0D108BD9-81ED-4DB2-BD59-A6C34878D82A}">
                    <a16:rowId xmlns:a16="http://schemas.microsoft.com/office/drawing/2014/main" val="1286315747"/>
                  </a:ext>
                </a:extLst>
              </a:tr>
              <a:tr h="785135">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none" kern="1200">
                          <a:solidFill>
                            <a:schemeClr val="tx2"/>
                          </a:solidFill>
                          <a:effectLst/>
                          <a:latin typeface="+mn-lt"/>
                          <a:ea typeface="+mn-ea"/>
                          <a:cs typeface="+mn-cs"/>
                        </a:rPr>
                        <a:t>Nonparticipants</a:t>
                      </a:r>
                    </a:p>
                  </a:txBody>
                  <a:tcPr anchor="ctr"/>
                </a:tc>
                <a:tc>
                  <a:txBody>
                    <a:bodyPr/>
                    <a:lstStyle/>
                    <a:p>
                      <a:pPr algn="l"/>
                      <a:r>
                        <a:rPr lang="en-US" sz="1600"/>
                        <a:t>Students who did not participate in Texas ACE and attending the same schools as participating students.</a:t>
                      </a:r>
                    </a:p>
                  </a:txBody>
                  <a:tcPr anchor="ctr"/>
                </a:tc>
                <a:extLst>
                  <a:ext uri="{0D108BD9-81ED-4DB2-BD59-A6C34878D82A}">
                    <a16:rowId xmlns:a16="http://schemas.microsoft.com/office/drawing/2014/main" val="2704566170"/>
                  </a:ext>
                </a:extLst>
              </a:tr>
              <a:tr h="822021">
                <a:tc>
                  <a:txBody>
                    <a:bodyPr/>
                    <a:lstStyle/>
                    <a:p>
                      <a:pPr marL="0" indent="0" algn="l">
                        <a:buFont typeface="Arial" panose="020B0604020202020204" pitchFamily="34" charset="0"/>
                        <a:buNone/>
                      </a:pPr>
                      <a:r>
                        <a:rPr lang="en-US" sz="1800" i="0"/>
                        <a:t>Texas ACE participants who did not meet attendance standards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u="none" kern="1200">
                          <a:solidFill>
                            <a:schemeClr val="tx2"/>
                          </a:solidFill>
                          <a:effectLst/>
                          <a:latin typeface="+mn-lt"/>
                          <a:ea typeface="+mn-ea"/>
                          <a:cs typeface="+mn-cs"/>
                        </a:rPr>
                        <a:t>[Excluded from this analysis.]</a:t>
                      </a:r>
                    </a:p>
                  </a:txBody>
                  <a:tcPr anchor="ctr"/>
                </a:tc>
                <a:extLst>
                  <a:ext uri="{0D108BD9-81ED-4DB2-BD59-A6C34878D82A}">
                    <a16:rowId xmlns:a16="http://schemas.microsoft.com/office/drawing/2014/main" val="816095042"/>
                  </a:ext>
                </a:extLst>
              </a:tr>
              <a:tr h="886277">
                <a:tc>
                  <a:txBody>
                    <a:bodyPr/>
                    <a:lstStyle/>
                    <a:p>
                      <a:pPr marL="0" indent="0" algn="l">
                        <a:buFont typeface="Arial" panose="020B0604020202020204" pitchFamily="34" charset="0"/>
                        <a:buNone/>
                      </a:pPr>
                      <a:r>
                        <a:rPr lang="en-US" sz="1800" i="0"/>
                        <a:t>45 days or more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a:t>Grades K</a:t>
                      </a:r>
                      <a:r>
                        <a:rPr lang="en-US" sz="1800" i="1" kern="1200">
                          <a:solidFill>
                            <a:schemeClr val="tx2"/>
                          </a:solidFill>
                          <a:effectLst/>
                          <a:latin typeface="+mn-lt"/>
                          <a:ea typeface="+mn-ea"/>
                          <a:cs typeface="+mn-cs"/>
                        </a:rPr>
                        <a:t>–8</a:t>
                      </a:r>
                      <a:endParaRPr lang="en-US" sz="1800" i="1"/>
                    </a:p>
                  </a:txBody>
                  <a:tcPr anchor="ct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en-US" sz="1600" kern="1200">
                          <a:solidFill>
                            <a:schemeClr val="tx2"/>
                          </a:solidFill>
                          <a:effectLst/>
                          <a:latin typeface="+mn-lt"/>
                          <a:ea typeface="+mn-ea"/>
                          <a:cs typeface="+mn-cs"/>
                        </a:rPr>
                        <a:t>Eligible students who attended Texas ACE programming at least 45 days for 120 minutes per day during the school year or at least 12 days for 240 minutes per day during the summer. </a:t>
                      </a:r>
                    </a:p>
                    <a:p>
                      <a:pPr lvl="1"/>
                      <a:endParaRPr lang="en-US" sz="1600" u="none" kern="1200">
                        <a:solidFill>
                          <a:schemeClr val="tx2"/>
                        </a:solidFill>
                        <a:effectLst/>
                        <a:latin typeface="+mn-lt"/>
                        <a:ea typeface="+mn-ea"/>
                        <a:cs typeface="+mn-cs"/>
                      </a:endParaRPr>
                    </a:p>
                  </a:txBody>
                  <a:tcPr anchor="ctr"/>
                </a:tc>
                <a:extLst>
                  <a:ext uri="{0D108BD9-81ED-4DB2-BD59-A6C34878D82A}">
                    <a16:rowId xmlns:a16="http://schemas.microsoft.com/office/drawing/2014/main" val="3076951778"/>
                  </a:ext>
                </a:extLst>
              </a:tr>
              <a:tr h="886277">
                <a:tc>
                  <a:txBody>
                    <a:bodyPr/>
                    <a:lstStyle/>
                    <a:p>
                      <a:pPr marL="0" indent="0" algn="l">
                        <a:buFont typeface="Arial" panose="020B0604020202020204" pitchFamily="34" charset="0"/>
                        <a:buNone/>
                      </a:pPr>
                      <a:r>
                        <a:rPr lang="en-US" sz="1800" i="0"/>
                        <a:t>45 days or more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i="1"/>
                        <a:t>Grades 9</a:t>
                      </a:r>
                      <a:r>
                        <a:rPr lang="en-US" sz="1800" i="1" kern="1200">
                          <a:solidFill>
                            <a:schemeClr val="tx2"/>
                          </a:solidFill>
                          <a:effectLst/>
                          <a:latin typeface="+mn-lt"/>
                          <a:ea typeface="+mn-ea"/>
                          <a:cs typeface="+mn-cs"/>
                        </a:rPr>
                        <a:t>–12</a:t>
                      </a:r>
                      <a:endParaRPr lang="en-US" sz="1800" i="1"/>
                    </a:p>
                  </a:txBody>
                  <a:tcPr anchor="ctr"/>
                </a:tc>
                <a:tc>
                  <a:txBody>
                    <a:bodyPr/>
                    <a:lstStyle/>
                    <a:p>
                      <a:pPr lvl="1"/>
                      <a:r>
                        <a:rPr lang="en-US" sz="1600" u="none" kern="1200" dirty="0">
                          <a:solidFill>
                            <a:schemeClr val="tx2"/>
                          </a:solidFill>
                          <a:effectLst/>
                          <a:latin typeface="+mn-lt"/>
                          <a:ea typeface="+mn-ea"/>
                          <a:cs typeface="+mn-cs"/>
                        </a:rPr>
                        <a:t>Eligible students who attended Texas ACE programming at least </a:t>
                      </a:r>
                      <a:r>
                        <a:rPr lang="en-US" sz="1600" kern="1200" dirty="0">
                          <a:solidFill>
                            <a:schemeClr val="tx2"/>
                          </a:solidFill>
                          <a:effectLst/>
                          <a:latin typeface="+mn-lt"/>
                          <a:ea typeface="+mn-ea"/>
                          <a:cs typeface="+mn-cs"/>
                        </a:rPr>
                        <a:t>45 days or more at 90 minutes or more per day during the school year and summer.</a:t>
                      </a:r>
                      <a:endParaRPr lang="en-US" sz="1600" u="none" kern="1200" dirty="0">
                        <a:solidFill>
                          <a:schemeClr val="tx2"/>
                        </a:solidFill>
                        <a:effectLst/>
                        <a:latin typeface="+mn-lt"/>
                        <a:ea typeface="+mn-ea"/>
                        <a:cs typeface="+mn-cs"/>
                      </a:endParaRPr>
                    </a:p>
                  </a:txBody>
                  <a:tcPr anchor="ctr"/>
                </a:tc>
                <a:extLst>
                  <a:ext uri="{0D108BD9-81ED-4DB2-BD59-A6C34878D82A}">
                    <a16:rowId xmlns:a16="http://schemas.microsoft.com/office/drawing/2014/main" val="2421990608"/>
                  </a:ext>
                </a:extLst>
              </a:tr>
            </a:tbl>
          </a:graphicData>
        </a:graphic>
      </p:graphicFrame>
      <p:sp>
        <p:nvSpPr>
          <p:cNvPr id="12" name="Text Placeholder 11">
            <a:extLst>
              <a:ext uri="{FF2B5EF4-FFF2-40B4-BE49-F238E27FC236}">
                <a16:creationId xmlns:a16="http://schemas.microsoft.com/office/drawing/2014/main" id="{78C9BF39-74D1-52E5-2E4B-2999B298BEA2}"/>
              </a:ext>
            </a:extLst>
          </p:cNvPr>
          <p:cNvSpPr>
            <a:spLocks noGrp="1"/>
          </p:cNvSpPr>
          <p:nvPr>
            <p:ph type="body" sz="quarter" idx="14"/>
          </p:nvPr>
        </p:nvSpPr>
        <p:spPr>
          <a:xfrm>
            <a:off x="342900" y="5777668"/>
            <a:ext cx="8458200" cy="338328"/>
          </a:xfrm>
        </p:spPr>
        <p:txBody>
          <a:bodyPr/>
          <a:lstStyle/>
          <a:p>
            <a:pPr marL="0" marR="0">
              <a:lnSpc>
                <a:spcPct val="115000"/>
              </a:lnSpc>
              <a:spcBef>
                <a:spcPts val="600"/>
              </a:spcBef>
              <a:spcAft>
                <a:spcPts val="0"/>
              </a:spcAft>
            </a:pPr>
            <a:r>
              <a:rPr lang="en-US" sz="800" i="1"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rPr>
              <a:t>Source.</a:t>
            </a:r>
            <a:r>
              <a:rPr lang="en-US" sz="800" dirty="0">
                <a:solidFill>
                  <a:srgbClr val="1C252D"/>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dirty="0">
                <a:solidFill>
                  <a:srgbClr val="1C252D"/>
                </a:solidFill>
                <a:latin typeface="Calibri" panose="020F0502020204030204" pitchFamily="34" charset="0"/>
                <a:ea typeface="Calibri" panose="020F0502020204030204" pitchFamily="34" charset="0"/>
                <a:cs typeface="Times New Roman" panose="02020603050405020304" pitchFamily="18" charset="0"/>
              </a:rPr>
              <a:t>Texas ACE Evaluation Objective 3, Year 4 Analysis Plan</a:t>
            </a:r>
            <a:endParaRPr lang="en-US" sz="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800"/>
              </a:spcAft>
            </a:pPr>
            <a:r>
              <a:rPr lang="en-US" sz="800" i="1"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Notes.</a:t>
            </a:r>
            <a:r>
              <a:rPr lang="en-US" sz="800" dirty="0">
                <a:solidFill>
                  <a:srgbClr val="1C252D"/>
                </a:solidFill>
                <a:effectLst/>
                <a:latin typeface="Calibri" panose="020F0502020204030204" pitchFamily="34" charset="0"/>
                <a:ea typeface="Times New Roman" panose="02020603050405020304" pitchFamily="18" charset="0"/>
                <a:cs typeface="Times New Roman" panose="02020603050405020304" pitchFamily="18" charset="0"/>
              </a:rPr>
              <a:t> Texas ACE – Afterschool Centers on Education. </a:t>
            </a:r>
            <a:endParaRPr lang="en-US" dirty="0"/>
          </a:p>
        </p:txBody>
      </p:sp>
      <p:sp>
        <p:nvSpPr>
          <p:cNvPr id="4" name="Slide Number Placeholder 3">
            <a:extLst>
              <a:ext uri="{FF2B5EF4-FFF2-40B4-BE49-F238E27FC236}">
                <a16:creationId xmlns:a16="http://schemas.microsoft.com/office/drawing/2014/main" id="{12EEDF59-30B0-375C-7B5B-9A5969C3EEE4}"/>
              </a:ext>
            </a:extLst>
          </p:cNvPr>
          <p:cNvSpPr>
            <a:spLocks noGrp="1"/>
          </p:cNvSpPr>
          <p:nvPr>
            <p:ph type="sldNum" sz="quarter" idx="20"/>
          </p:nvPr>
        </p:nvSpPr>
        <p:spPr/>
        <p:txBody>
          <a:bodyPr wrap="none" anchor="ctr">
            <a:normAutofit/>
          </a:bodyPr>
          <a:lstStyle/>
          <a:p>
            <a:pPr>
              <a:lnSpc>
                <a:spcPct val="90000"/>
              </a:lnSpc>
              <a:spcAft>
                <a:spcPts val="600"/>
              </a:spcAft>
            </a:pPr>
            <a:fld id="{7E1341B0-7904-4148-9082-6535FE1E4D20}"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1272906062"/>
      </p:ext>
    </p:extLst>
  </p:cSld>
  <p:clrMapOvr>
    <a:masterClrMapping/>
  </p:clrMapOvr>
</p:sld>
</file>

<file path=ppt/theme/theme1.xml><?xml version="1.0" encoding="utf-8"?>
<a:theme xmlns:a="http://schemas.openxmlformats.org/drawingml/2006/main" name="AIR 2021 Dark">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2021_Internal-External_PPT_Guidelines-Standard-123121.potx" id="{E943A8B8-106A-4B56-9AD3-AC7D7087E40B}" vid="{9CB8D6C5-3F91-489A-9F45-59E48A7797F9}"/>
    </a:ext>
  </a:extLst>
</a:theme>
</file>

<file path=ppt/theme/theme2.xml><?xml version="1.0" encoding="utf-8"?>
<a:theme xmlns:a="http://schemas.openxmlformats.org/drawingml/2006/main" name="AIR 2021 Light">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2021_Internal-External_PPT_Guidelines-Standard-123121.potx" id="{E943A8B8-106A-4B56-9AD3-AC7D7087E40B}" vid="{D95421BA-E90D-4DE3-9536-4C713ED1FED1}"/>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00e7fe-3e62-475f-97da-4da6ce25821b">
      <UserInfo>
        <DisplayName>Belmont, Allison</DisplayName>
        <AccountId>22</AccountId>
        <AccountType/>
      </UserInfo>
      <UserInfo>
        <DisplayName>Naftzger, Neil</DisplayName>
        <AccountId>12</AccountId>
        <AccountType/>
      </UserInfo>
    </SharedWithUsers>
    <lcf76f155ced4ddcb4097134ff3c332f xmlns="c23a9d7d-90e7-41ed-9506-1cbfd66dac92">
      <Terms xmlns="http://schemas.microsoft.com/office/infopath/2007/PartnerControls"/>
    </lcf76f155ced4ddcb4097134ff3c332f>
    <TaxCatchAll xmlns="1c00e7fe-3e62-475f-97da-4da6ce2582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B16403EA6B99499E46EEBE13913E7B" ma:contentTypeVersion="17" ma:contentTypeDescription="Create a new document." ma:contentTypeScope="" ma:versionID="468bc5d9d6663d58c7bb2207c0e37fe8">
  <xsd:schema xmlns:xsd="http://www.w3.org/2001/XMLSchema" xmlns:xs="http://www.w3.org/2001/XMLSchema" xmlns:p="http://schemas.microsoft.com/office/2006/metadata/properties" xmlns:ns2="c23a9d7d-90e7-41ed-9506-1cbfd66dac92" xmlns:ns3="1c00e7fe-3e62-475f-97da-4da6ce25821b" targetNamespace="http://schemas.microsoft.com/office/2006/metadata/properties" ma:root="true" ma:fieldsID="c1b3880e1a8f2f08228a47e79fda653d" ns2:_="" ns3:_="">
    <xsd:import namespace="c23a9d7d-90e7-41ed-9506-1cbfd66dac92"/>
    <xsd:import namespace="1c00e7fe-3e62-475f-97da-4da6ce2582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a9d7d-90e7-41ed-9506-1cbfd66da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ca0c68-ffdf-41fd-aea6-2fd10c4e777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00e7fe-3e62-475f-97da-4da6ce2582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d6a35e-e4b9-4cb2-9320-8d920c60f01d}" ma:internalName="TaxCatchAll" ma:showField="CatchAllData" ma:web="1c00e7fe-3e62-475f-97da-4da6ce2582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purl.org/dc/terms/"/>
    <ds:schemaRef ds:uri="1c00e7fe-3e62-475f-97da-4da6ce25821b"/>
    <ds:schemaRef ds:uri="http://schemas.microsoft.com/office/infopath/2007/PartnerControls"/>
    <ds:schemaRef ds:uri="c23a9d7d-90e7-41ed-9506-1cbfd66dac92"/>
    <ds:schemaRef ds:uri="http://schemas.microsoft.com/office/2006/metadata/properties"/>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30B668F7-0BAE-4922-A0CB-BBB06147A517}">
  <ds:schemaRefs>
    <ds:schemaRef ds:uri="1c00e7fe-3e62-475f-97da-4da6ce25821b"/>
    <ds:schemaRef ds:uri="c23a9d7d-90e7-41ed-9506-1cbfd66dac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e7a3034-b42e-4288-b1bb-7687edab0e19}" enabled="0" method="" siteId="{fe7a3034-b42e-4288-b1bb-7687edab0e19}" removed="1"/>
</clbl:labelList>
</file>

<file path=docProps/app.xml><?xml version="1.0" encoding="utf-8"?>
<Properties xmlns="http://schemas.openxmlformats.org/officeDocument/2006/extended-properties" xmlns:vt="http://schemas.openxmlformats.org/officeDocument/2006/docPropsVTypes">
  <Template>AIR-2021_Internal-External_PPT_Guidelines-Standard-123121</Template>
  <TotalTime>2287</TotalTime>
  <Words>5295</Words>
  <Application>Microsoft Office PowerPoint</Application>
  <PresentationFormat>On-screen Show (4:3)</PresentationFormat>
  <Paragraphs>363</Paragraphs>
  <Slides>29</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Arial Narrow</vt:lpstr>
      <vt:lpstr>Calibri</vt:lpstr>
      <vt:lpstr>Times New Roman</vt:lpstr>
      <vt:lpstr>AIR 2021 Dark</vt:lpstr>
      <vt:lpstr>AIR 2021 Light</vt:lpstr>
      <vt:lpstr>Texas 21st Century Community Learning Centers Grant Evaluation: Texas Afterschool Centers on Education (ACE) : Objective 3 Longitudinal Analysis</vt:lpstr>
      <vt:lpstr>Copyright Notice</vt:lpstr>
      <vt:lpstr>Agenda</vt:lpstr>
      <vt:lpstr>Approach</vt:lpstr>
      <vt:lpstr>Approach – Analysis</vt:lpstr>
      <vt:lpstr>Approach – Statistical Significance Testing</vt:lpstr>
      <vt:lpstr>The cohort analysis includes Cycle 11 participants only.</vt:lpstr>
      <vt:lpstr>The cross-sectional analysis includes Cycle 11 and 12 participants. </vt:lpstr>
      <vt:lpstr>Texas ACE Attendance Dosage Groups - Cycle 11 standard </vt:lpstr>
      <vt:lpstr>Texas ACE Attendance Dosage Groups - Cycle 12 standard </vt:lpstr>
      <vt:lpstr>Cohort Analyses</vt:lpstr>
      <vt:lpstr>Cohort Analysis: Percent of students scoring Approaches Grade Level standard on STAAR-RLA (Cycle 11 standard)</vt:lpstr>
      <vt:lpstr>Cohort Analysis: Percent of students scoring Approaches Grade Level standard on STAAR-RLA (Cycle 12 standard)</vt:lpstr>
      <vt:lpstr>Cohort Analysis: Percent of students scoring Approaches Grade Level standard on STAAR-Mathematics (Cycle 11 standard)</vt:lpstr>
      <vt:lpstr>Cohort Analysis: Percent of students scoring Approaches Grade Level standard on STAAR-Mathematics (Cycle 12 standard)</vt:lpstr>
      <vt:lpstr>Cohort Analysis: Percent of students who Did Not Meet Grade Level in 2022 scoring Approaches Grade Level standard on STAAR-RLA (Cycle 11 standard)</vt:lpstr>
      <vt:lpstr>Cohort Analysis: Percent of students who Did Not Meet Grade Level in 2022 scoring Approaches Grade Level standard on STAAR-RLA (Cycle 12 standard)</vt:lpstr>
      <vt:lpstr>Cohort analysis: Percent of students who Did Not Meet Grade Level in 2022 scoring Approaches Grade Level standard on STAAR-Mathematics (Cycle 11 standard)</vt:lpstr>
      <vt:lpstr>Cohort analysis: Percent of students who Did Not Meet Grade Level in 2022 scoring Approaches Grade Level standard on STAAR-Mathematics (Cycle 12 standard)</vt:lpstr>
      <vt:lpstr>Cross-sectional Analyses</vt:lpstr>
      <vt:lpstr>Cross-sectional analysis: Percent of students scoring Approaches Grade Level standard on STAAR-RLA (Cycle 11 standard)</vt:lpstr>
      <vt:lpstr>Cross-sectional analysis: Percent of students scoring Approaches Grade Level standard on STAAR-RLA (Cycle 12 standard)</vt:lpstr>
      <vt:lpstr>Cross-sectional analysis: Percent of students scoring Approaches Grade Level standard on STAAR-Mathematics (Cycle 11 standard)</vt:lpstr>
      <vt:lpstr>Cross-sectional analysis: Percent of students scoring Approaches Grade Level standard on STAAR-Mathematics (Cycle 12 standard)</vt:lpstr>
      <vt:lpstr>Cross-sectional analysis: Percent of students who Did Not Meet Grade Level in the prior year scoring Approaches Grade Level standard on STAAR-RLA (Cycle 11 standard)</vt:lpstr>
      <vt:lpstr>Cross-sectional analysis: Percent of students who Did Not Meet Grade Level in the prior year scoring Approaches Grade Level standard on STAAR-RLA (Cycle 12 standard)</vt:lpstr>
      <vt:lpstr>Cross-sectional analysis: Percent of students who Did Not Meet Grade Level in the prior year  scoring Approaches Grade Level standard on STAAR-Mathematics (Cycle 11 standard)</vt:lpstr>
      <vt:lpstr>Cross-sectional analysis: Percent of students who Did Not Meet Grade Level in the prior year scoring Approaches Grade Level standard on STAAR-Mathematics (Cycle 12 standard)</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CCLC Objective 3 Longitudinal Results</dc:title>
  <dc:subject>AIR Presentation</dc:subject>
  <dc:creator>Vinson, Matt</dc:creator>
  <cp:keywords>Add appropriate tags for accessibility</cp:keywords>
  <cp:lastModifiedBy>Lott, Emily</cp:lastModifiedBy>
  <cp:revision>4</cp:revision>
  <cp:lastPrinted>2017-10-19T00:36:21Z</cp:lastPrinted>
  <dcterms:created xsi:type="dcterms:W3CDTF">2022-08-09T17:14:36Z</dcterms:created>
  <dcterms:modified xsi:type="dcterms:W3CDTF">2025-07-23T19:44:21Z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0x010100DCB16403EA6B99499E46EEBE13913E7B</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